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2"/>
  </p:notesMasterIdLst>
  <p:sldIdLst>
    <p:sldId id="315" r:id="rId2"/>
    <p:sldId id="539" r:id="rId3"/>
    <p:sldId id="544" r:id="rId4"/>
    <p:sldId id="547" r:id="rId5"/>
    <p:sldId id="556" r:id="rId6"/>
    <p:sldId id="559" r:id="rId7"/>
    <p:sldId id="557" r:id="rId8"/>
    <p:sldId id="560" r:id="rId9"/>
    <p:sldId id="558" r:id="rId10"/>
    <p:sldId id="561" r:id="rId11"/>
    <p:sldId id="562" r:id="rId12"/>
    <p:sldId id="563" r:id="rId13"/>
    <p:sldId id="566" r:id="rId14"/>
    <p:sldId id="564" r:id="rId15"/>
    <p:sldId id="568" r:id="rId16"/>
    <p:sldId id="569" r:id="rId17"/>
    <p:sldId id="565" r:id="rId18"/>
    <p:sldId id="567" r:id="rId19"/>
    <p:sldId id="570" r:id="rId20"/>
    <p:sldId id="571" r:id="rId21"/>
    <p:sldId id="572" r:id="rId22"/>
    <p:sldId id="573" r:id="rId23"/>
    <p:sldId id="574" r:id="rId24"/>
    <p:sldId id="575" r:id="rId25"/>
    <p:sldId id="576" r:id="rId26"/>
    <p:sldId id="577" r:id="rId27"/>
    <p:sldId id="578" r:id="rId28"/>
    <p:sldId id="581" r:id="rId29"/>
    <p:sldId id="579" r:id="rId30"/>
    <p:sldId id="580" r:id="rId31"/>
    <p:sldId id="583" r:id="rId32"/>
    <p:sldId id="585" r:id="rId33"/>
    <p:sldId id="586" r:id="rId34"/>
    <p:sldId id="587" r:id="rId35"/>
    <p:sldId id="584" r:id="rId36"/>
    <p:sldId id="588" r:id="rId37"/>
    <p:sldId id="582" r:id="rId38"/>
    <p:sldId id="589" r:id="rId39"/>
    <p:sldId id="590" r:id="rId40"/>
    <p:sldId id="591" r:id="rId41"/>
    <p:sldId id="592" r:id="rId42"/>
    <p:sldId id="593" r:id="rId43"/>
    <p:sldId id="595" r:id="rId44"/>
    <p:sldId id="594" r:id="rId45"/>
    <p:sldId id="597" r:id="rId46"/>
    <p:sldId id="596" r:id="rId47"/>
    <p:sldId id="598" r:id="rId48"/>
    <p:sldId id="599" r:id="rId49"/>
    <p:sldId id="600" r:id="rId50"/>
    <p:sldId id="601" r:id="rId51"/>
    <p:sldId id="602" r:id="rId52"/>
    <p:sldId id="603" r:id="rId53"/>
    <p:sldId id="604" r:id="rId54"/>
    <p:sldId id="605" r:id="rId55"/>
    <p:sldId id="606" r:id="rId56"/>
    <p:sldId id="608" r:id="rId57"/>
    <p:sldId id="609" r:id="rId58"/>
    <p:sldId id="610" r:id="rId59"/>
    <p:sldId id="612" r:id="rId60"/>
    <p:sldId id="611" r:id="rId61"/>
    <p:sldId id="614" r:id="rId62"/>
    <p:sldId id="615" r:id="rId63"/>
    <p:sldId id="617" r:id="rId64"/>
    <p:sldId id="619" r:id="rId65"/>
    <p:sldId id="618" r:id="rId66"/>
    <p:sldId id="620" r:id="rId67"/>
    <p:sldId id="616" r:id="rId68"/>
    <p:sldId id="621" r:id="rId69"/>
    <p:sldId id="607" r:id="rId70"/>
    <p:sldId id="624" r:id="rId71"/>
    <p:sldId id="623" r:id="rId72"/>
    <p:sldId id="622" r:id="rId73"/>
    <p:sldId id="626" r:id="rId74"/>
    <p:sldId id="625" r:id="rId75"/>
    <p:sldId id="627" r:id="rId76"/>
    <p:sldId id="628" r:id="rId77"/>
    <p:sldId id="629" r:id="rId78"/>
    <p:sldId id="632" r:id="rId79"/>
    <p:sldId id="631" r:id="rId80"/>
    <p:sldId id="630" r:id="rId81"/>
    <p:sldId id="633" r:id="rId82"/>
    <p:sldId id="650" r:id="rId83"/>
    <p:sldId id="649" r:id="rId84"/>
    <p:sldId id="648" r:id="rId85"/>
    <p:sldId id="645" r:id="rId86"/>
    <p:sldId id="647" r:id="rId87"/>
    <p:sldId id="646" r:id="rId88"/>
    <p:sldId id="644" r:id="rId89"/>
    <p:sldId id="643" r:id="rId90"/>
    <p:sldId id="642" r:id="rId91"/>
    <p:sldId id="634" r:id="rId92"/>
    <p:sldId id="641" r:id="rId93"/>
    <p:sldId id="640" r:id="rId94"/>
    <p:sldId id="639" r:id="rId95"/>
    <p:sldId id="638" r:id="rId96"/>
    <p:sldId id="637" r:id="rId97"/>
    <p:sldId id="636" r:id="rId98"/>
    <p:sldId id="635" r:id="rId99"/>
    <p:sldId id="548" r:id="rId100"/>
    <p:sldId id="537" r:id="rId101"/>
  </p:sldIdLst>
  <p:sldSz cx="12241213" cy="7200900"/>
  <p:notesSz cx="6858000" cy="9144000"/>
  <p:custDataLst>
    <p:tags r:id="rId103"/>
  </p:custDataLst>
  <p:defaultTextStyle>
    <a:defPPr>
      <a:defRPr lang="zh-CN"/>
    </a:defPPr>
    <a:lvl1pPr marL="0" algn="l" defTabSz="1243982" rtl="0" eaLnBrk="1" latinLnBrk="0" hangingPunct="1">
      <a:defRPr sz="2500" kern="1200">
        <a:solidFill>
          <a:schemeClr val="tx1"/>
        </a:solidFill>
        <a:latin typeface="+mn-lt"/>
        <a:ea typeface="+mn-ea"/>
        <a:cs typeface="+mn-cs"/>
      </a:defRPr>
    </a:lvl1pPr>
    <a:lvl2pPr marL="621990" algn="l" defTabSz="1243982" rtl="0" eaLnBrk="1" latinLnBrk="0" hangingPunct="1">
      <a:defRPr sz="2500" kern="1200">
        <a:solidFill>
          <a:schemeClr val="tx1"/>
        </a:solidFill>
        <a:latin typeface="+mn-lt"/>
        <a:ea typeface="+mn-ea"/>
        <a:cs typeface="+mn-cs"/>
      </a:defRPr>
    </a:lvl2pPr>
    <a:lvl3pPr marL="1243982" algn="l" defTabSz="1243982" rtl="0" eaLnBrk="1" latinLnBrk="0" hangingPunct="1">
      <a:defRPr sz="2500" kern="1200">
        <a:solidFill>
          <a:schemeClr val="tx1"/>
        </a:solidFill>
        <a:latin typeface="+mn-lt"/>
        <a:ea typeface="+mn-ea"/>
        <a:cs typeface="+mn-cs"/>
      </a:defRPr>
    </a:lvl3pPr>
    <a:lvl4pPr marL="1865972" algn="l" defTabSz="1243982" rtl="0" eaLnBrk="1" latinLnBrk="0" hangingPunct="1">
      <a:defRPr sz="2500" kern="1200">
        <a:solidFill>
          <a:schemeClr val="tx1"/>
        </a:solidFill>
        <a:latin typeface="+mn-lt"/>
        <a:ea typeface="+mn-ea"/>
        <a:cs typeface="+mn-cs"/>
      </a:defRPr>
    </a:lvl4pPr>
    <a:lvl5pPr marL="2487964" algn="l" defTabSz="1243982" rtl="0" eaLnBrk="1" latinLnBrk="0" hangingPunct="1">
      <a:defRPr sz="2500" kern="1200">
        <a:solidFill>
          <a:schemeClr val="tx1"/>
        </a:solidFill>
        <a:latin typeface="+mn-lt"/>
        <a:ea typeface="+mn-ea"/>
        <a:cs typeface="+mn-cs"/>
      </a:defRPr>
    </a:lvl5pPr>
    <a:lvl6pPr marL="3109954" algn="l" defTabSz="1243982" rtl="0" eaLnBrk="1" latinLnBrk="0" hangingPunct="1">
      <a:defRPr sz="2500" kern="1200">
        <a:solidFill>
          <a:schemeClr val="tx1"/>
        </a:solidFill>
        <a:latin typeface="+mn-lt"/>
        <a:ea typeface="+mn-ea"/>
        <a:cs typeface="+mn-cs"/>
      </a:defRPr>
    </a:lvl6pPr>
    <a:lvl7pPr marL="3731945" algn="l" defTabSz="1243982" rtl="0" eaLnBrk="1" latinLnBrk="0" hangingPunct="1">
      <a:defRPr sz="2500" kern="1200">
        <a:solidFill>
          <a:schemeClr val="tx1"/>
        </a:solidFill>
        <a:latin typeface="+mn-lt"/>
        <a:ea typeface="+mn-ea"/>
        <a:cs typeface="+mn-cs"/>
      </a:defRPr>
    </a:lvl7pPr>
    <a:lvl8pPr marL="4353936" algn="l" defTabSz="1243982" rtl="0" eaLnBrk="1" latinLnBrk="0" hangingPunct="1">
      <a:defRPr sz="2500" kern="1200">
        <a:solidFill>
          <a:schemeClr val="tx1"/>
        </a:solidFill>
        <a:latin typeface="+mn-lt"/>
        <a:ea typeface="+mn-ea"/>
        <a:cs typeface="+mn-cs"/>
      </a:defRPr>
    </a:lvl8pPr>
    <a:lvl9pPr marL="4975927" algn="l" defTabSz="1243982" rtl="0" eaLnBrk="1" latinLnBrk="0" hangingPunct="1">
      <a:defRPr sz="25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clrMru>
    <a:srgbClr val="0303EB"/>
    <a:srgbClr val="FF00FF"/>
    <a:srgbClr val="01AEEE"/>
    <a:srgbClr val="080808"/>
    <a:srgbClr val="00AEEE"/>
    <a:srgbClr val="72CD4F"/>
    <a:srgbClr val="FFCC66"/>
    <a:srgbClr val="FF66FF"/>
    <a:srgbClr val="F3F3F3"/>
    <a:srgbClr val="FE98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D113A9D2-9D6B-4929-AA2D-F23B5EE8CBE7}" styleName="主题样式 2 - 强调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浅色样式 3 - 强调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浅色样式 3 - 强调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26" autoAdjust="0"/>
    <p:restoredTop sz="94039" autoAdjust="0"/>
  </p:normalViewPr>
  <p:slideViewPr>
    <p:cSldViewPr>
      <p:cViewPr varScale="1">
        <p:scale>
          <a:sx n="76" d="100"/>
          <a:sy n="76" d="100"/>
        </p:scale>
        <p:origin x="-564" y="-90"/>
      </p:cViewPr>
      <p:guideLst>
        <p:guide orient="horz" pos="2269"/>
        <p:guide pos="3856"/>
      </p:guideLst>
    </p:cSldViewPr>
  </p:slideViewPr>
  <p:outlineViewPr>
    <p:cViewPr>
      <p:scale>
        <a:sx n="33" d="100"/>
        <a:sy n="33" d="100"/>
      </p:scale>
      <p:origin x="0" y="-864"/>
    </p:cViewPr>
  </p:outlineViewPr>
  <p:notesTextViewPr>
    <p:cViewPr>
      <p:scale>
        <a:sx n="100" d="100"/>
        <a:sy n="100" d="100"/>
      </p:scale>
      <p:origin x="0" y="0"/>
    </p:cViewPr>
  </p:notesTextViewPr>
  <p:sorterViewPr>
    <p:cViewPr>
      <p:scale>
        <a:sx n="100" d="100"/>
        <a:sy n="100" d="100"/>
      </p:scale>
      <p:origin x="0" y="-289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1ED5F-AB97-47B5-9F7B-ACDF41A6E0FD}" type="datetimeFigureOut">
              <a:rPr lang="zh-CN" altLang="en-US" smtClean="0"/>
              <a:pPr/>
              <a:t>2019/5/3</a:t>
            </a:fld>
            <a:endParaRPr lang="zh-CN" altLang="en-US"/>
          </a:p>
        </p:txBody>
      </p:sp>
      <p:sp>
        <p:nvSpPr>
          <p:cNvPr id="4" name="幻灯片图像占位符 3"/>
          <p:cNvSpPr>
            <a:spLocks noGrp="1" noRot="1" noChangeAspect="1"/>
          </p:cNvSpPr>
          <p:nvPr>
            <p:ph type="sldImg" idx="2"/>
          </p:nvPr>
        </p:nvSpPr>
        <p:spPr>
          <a:xfrm>
            <a:off x="514350" y="685800"/>
            <a:ext cx="58293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36312-6A05-4643-B813-780AEBCA5446}" type="slidenum">
              <a:rPr lang="zh-CN" altLang="en-US" smtClean="0"/>
              <a:pPr/>
              <a:t>‹#›</a:t>
            </a:fld>
            <a:endParaRPr lang="zh-CN" altLang="en-US"/>
          </a:p>
        </p:txBody>
      </p:sp>
    </p:spTree>
    <p:extLst>
      <p:ext uri="{BB962C8B-B14F-4D97-AF65-F5344CB8AC3E}">
        <p14:creationId xmlns:p14="http://schemas.microsoft.com/office/powerpoint/2010/main" xmlns="" val="1317660139"/>
      </p:ext>
    </p:extLst>
  </p:cSld>
  <p:clrMap bg1="lt1" tx1="dk1" bg2="lt2" tx2="dk2" accent1="accent1" accent2="accent2" accent3="accent3" accent4="accent4" accent5="accent5" accent6="accent6" hlink="hlink" folHlink="folHlink"/>
  <p:notesStyle>
    <a:lvl1pPr marL="0" algn="l" defTabSz="1243982" rtl="0" eaLnBrk="1" latinLnBrk="0" hangingPunct="1">
      <a:defRPr sz="1500" kern="1200">
        <a:solidFill>
          <a:schemeClr val="tx1"/>
        </a:solidFill>
        <a:latin typeface="+mn-lt"/>
        <a:ea typeface="+mn-ea"/>
        <a:cs typeface="+mn-cs"/>
      </a:defRPr>
    </a:lvl1pPr>
    <a:lvl2pPr marL="621990" algn="l" defTabSz="1243982" rtl="0" eaLnBrk="1" latinLnBrk="0" hangingPunct="1">
      <a:defRPr sz="1500" kern="1200">
        <a:solidFill>
          <a:schemeClr val="tx1"/>
        </a:solidFill>
        <a:latin typeface="+mn-lt"/>
        <a:ea typeface="+mn-ea"/>
        <a:cs typeface="+mn-cs"/>
      </a:defRPr>
    </a:lvl2pPr>
    <a:lvl3pPr marL="1243982" algn="l" defTabSz="1243982" rtl="0" eaLnBrk="1" latinLnBrk="0" hangingPunct="1">
      <a:defRPr sz="1500" kern="1200">
        <a:solidFill>
          <a:schemeClr val="tx1"/>
        </a:solidFill>
        <a:latin typeface="+mn-lt"/>
        <a:ea typeface="+mn-ea"/>
        <a:cs typeface="+mn-cs"/>
      </a:defRPr>
    </a:lvl3pPr>
    <a:lvl4pPr marL="1865972" algn="l" defTabSz="1243982" rtl="0" eaLnBrk="1" latinLnBrk="0" hangingPunct="1">
      <a:defRPr sz="1500" kern="1200">
        <a:solidFill>
          <a:schemeClr val="tx1"/>
        </a:solidFill>
        <a:latin typeface="+mn-lt"/>
        <a:ea typeface="+mn-ea"/>
        <a:cs typeface="+mn-cs"/>
      </a:defRPr>
    </a:lvl4pPr>
    <a:lvl5pPr marL="2487964" algn="l" defTabSz="1243982" rtl="0" eaLnBrk="1" latinLnBrk="0" hangingPunct="1">
      <a:defRPr sz="1500" kern="1200">
        <a:solidFill>
          <a:schemeClr val="tx1"/>
        </a:solidFill>
        <a:latin typeface="+mn-lt"/>
        <a:ea typeface="+mn-ea"/>
        <a:cs typeface="+mn-cs"/>
      </a:defRPr>
    </a:lvl5pPr>
    <a:lvl6pPr marL="3109954" algn="l" defTabSz="1243982" rtl="0" eaLnBrk="1" latinLnBrk="0" hangingPunct="1">
      <a:defRPr sz="1500" kern="1200">
        <a:solidFill>
          <a:schemeClr val="tx1"/>
        </a:solidFill>
        <a:latin typeface="+mn-lt"/>
        <a:ea typeface="+mn-ea"/>
        <a:cs typeface="+mn-cs"/>
      </a:defRPr>
    </a:lvl6pPr>
    <a:lvl7pPr marL="3731945" algn="l" defTabSz="1243982" rtl="0" eaLnBrk="1" latinLnBrk="0" hangingPunct="1">
      <a:defRPr sz="1500" kern="1200">
        <a:solidFill>
          <a:schemeClr val="tx1"/>
        </a:solidFill>
        <a:latin typeface="+mn-lt"/>
        <a:ea typeface="+mn-ea"/>
        <a:cs typeface="+mn-cs"/>
      </a:defRPr>
    </a:lvl7pPr>
    <a:lvl8pPr marL="4353936" algn="l" defTabSz="1243982" rtl="0" eaLnBrk="1" latinLnBrk="0" hangingPunct="1">
      <a:defRPr sz="1500" kern="1200">
        <a:solidFill>
          <a:schemeClr val="tx1"/>
        </a:solidFill>
        <a:latin typeface="+mn-lt"/>
        <a:ea typeface="+mn-ea"/>
        <a:cs typeface="+mn-cs"/>
      </a:defRPr>
    </a:lvl8pPr>
    <a:lvl9pPr marL="4975927" algn="l" defTabSz="1243982"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a:t>
            </a:fld>
            <a:endParaRPr lang="zh-CN" altLang="en-US"/>
          </a:p>
        </p:txBody>
      </p:sp>
    </p:spTree>
    <p:extLst>
      <p:ext uri="{BB962C8B-B14F-4D97-AF65-F5344CB8AC3E}">
        <p14:creationId xmlns:p14="http://schemas.microsoft.com/office/powerpoint/2010/main" xmlns="" val="545392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2</a:t>
            </a:fld>
            <a:endParaRPr lang="zh-CN" altLang="en-US"/>
          </a:p>
        </p:txBody>
      </p:sp>
    </p:spTree>
    <p:extLst>
      <p:ext uri="{BB962C8B-B14F-4D97-AF65-F5344CB8AC3E}">
        <p14:creationId xmlns:p14="http://schemas.microsoft.com/office/powerpoint/2010/main" xmlns="" val="54539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15</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33</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48</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100</a:t>
            </a:fld>
            <a:endParaRPr lang="zh-CN" altLang="en-US"/>
          </a:p>
        </p:txBody>
      </p:sp>
    </p:spTree>
    <p:extLst>
      <p:ext uri="{BB962C8B-B14F-4D97-AF65-F5344CB8AC3E}">
        <p14:creationId xmlns:p14="http://schemas.microsoft.com/office/powerpoint/2010/main" xmlns="" val="715437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2019/5/3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cxnSp>
        <p:nvCxnSpPr>
          <p:cNvPr id="3" name="直接连接符 2"/>
          <p:cNvCxnSpPr/>
          <p:nvPr userDrawn="1"/>
        </p:nvCxnSpPr>
        <p:spPr>
          <a:xfrm>
            <a:off x="1011502" y="875557"/>
            <a:ext cx="1050740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userDrawn="1"/>
        </p:nvGrpSpPr>
        <p:grpSpPr>
          <a:xfrm>
            <a:off x="336716" y="291205"/>
            <a:ext cx="578389" cy="587343"/>
            <a:chOff x="298460" y="987574"/>
            <a:chExt cx="288032" cy="279687"/>
          </a:xfrm>
        </p:grpSpPr>
        <p:sp>
          <p:nvSpPr>
            <p:cNvPr id="5" name="矩形 4"/>
            <p:cNvSpPr/>
            <p:nvPr/>
          </p:nvSpPr>
          <p:spPr>
            <a:xfrm>
              <a:off x="298460" y="987574"/>
              <a:ext cx="216024" cy="216024"/>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06472" y="1087241"/>
              <a:ext cx="180020" cy="180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userDrawn="1"/>
        </p:nvGrpSpPr>
        <p:grpSpPr>
          <a:xfrm>
            <a:off x="9344038" y="293364"/>
            <a:ext cx="439701" cy="459830"/>
            <a:chOff x="3543574" y="4265651"/>
            <a:chExt cx="414516" cy="414516"/>
          </a:xfrm>
        </p:grpSpPr>
        <p:sp>
          <p:nvSpPr>
            <p:cNvPr id="10" name="椭圆 9"/>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1" name="组合 10"/>
            <p:cNvGrpSpPr/>
            <p:nvPr/>
          </p:nvGrpSpPr>
          <p:grpSpPr>
            <a:xfrm>
              <a:off x="3629640" y="4325788"/>
              <a:ext cx="259976" cy="261734"/>
              <a:chOff x="5042691" y="2273922"/>
              <a:chExt cx="702937" cy="707690"/>
            </a:xfrm>
            <a:solidFill>
              <a:schemeClr val="bg1"/>
            </a:solidFill>
          </p:grpSpPr>
          <p:sp>
            <p:nvSpPr>
              <p:cNvPr id="12"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4" name="组合 13"/>
          <p:cNvGrpSpPr/>
          <p:nvPr userDrawn="1"/>
        </p:nvGrpSpPr>
        <p:grpSpPr>
          <a:xfrm>
            <a:off x="9922427" y="293364"/>
            <a:ext cx="439701" cy="459830"/>
            <a:chOff x="4102125" y="4265651"/>
            <a:chExt cx="414516" cy="414516"/>
          </a:xfrm>
        </p:grpSpPr>
        <p:sp>
          <p:nvSpPr>
            <p:cNvPr id="15" name="椭圆 1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6" name="组合 15"/>
            <p:cNvGrpSpPr/>
            <p:nvPr/>
          </p:nvGrpSpPr>
          <p:grpSpPr>
            <a:xfrm>
              <a:off x="4199233" y="4358783"/>
              <a:ext cx="238761" cy="198211"/>
              <a:chOff x="3132963" y="3140191"/>
              <a:chExt cx="645573" cy="535933"/>
            </a:xfrm>
            <a:solidFill>
              <a:schemeClr val="bg1"/>
            </a:solidFill>
          </p:grpSpPr>
          <p:sp>
            <p:nvSpPr>
              <p:cNvPr id="17"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23" name="组合 22"/>
          <p:cNvGrpSpPr/>
          <p:nvPr userDrawn="1"/>
        </p:nvGrpSpPr>
        <p:grpSpPr>
          <a:xfrm>
            <a:off x="11079206" y="293364"/>
            <a:ext cx="439701" cy="459830"/>
            <a:chOff x="5181486" y="4265651"/>
            <a:chExt cx="414516" cy="414516"/>
          </a:xfrm>
        </p:grpSpPr>
        <p:sp>
          <p:nvSpPr>
            <p:cNvPr id="24" name="椭圆 23"/>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5" name="组合 24"/>
            <p:cNvGrpSpPr/>
            <p:nvPr/>
          </p:nvGrpSpPr>
          <p:grpSpPr>
            <a:xfrm>
              <a:off x="5287222" y="4375239"/>
              <a:ext cx="253419" cy="172633"/>
              <a:chOff x="4895160" y="4287159"/>
              <a:chExt cx="571418" cy="389258"/>
            </a:xfrm>
            <a:solidFill>
              <a:schemeClr val="bg1"/>
            </a:solidFill>
          </p:grpSpPr>
          <p:sp>
            <p:nvSpPr>
              <p:cNvPr id="26"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7"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8"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9"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0"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35" name="组合 34"/>
          <p:cNvGrpSpPr/>
          <p:nvPr userDrawn="1"/>
        </p:nvGrpSpPr>
        <p:grpSpPr>
          <a:xfrm>
            <a:off x="10500817" y="293364"/>
            <a:ext cx="439701" cy="459830"/>
            <a:chOff x="4626437" y="4265651"/>
            <a:chExt cx="414516" cy="414516"/>
          </a:xfrm>
        </p:grpSpPr>
        <p:sp>
          <p:nvSpPr>
            <p:cNvPr id="36" name="椭圆 35"/>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37" name="组合 36"/>
            <p:cNvGrpSpPr/>
            <p:nvPr/>
          </p:nvGrpSpPr>
          <p:grpSpPr>
            <a:xfrm>
              <a:off x="4710891" y="4356960"/>
              <a:ext cx="232896" cy="199705"/>
              <a:chOff x="3546346" y="2339026"/>
              <a:chExt cx="897787" cy="769842"/>
            </a:xfrm>
            <a:solidFill>
              <a:schemeClr val="bg1"/>
            </a:solidFill>
          </p:grpSpPr>
          <p:sp>
            <p:nvSpPr>
              <p:cNvPr id="38"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9"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0"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1"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3"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4"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3F3F3">
            <a:alpha val="0"/>
          </a:srgb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12061" y="288370"/>
            <a:ext cx="11017092" cy="1200150"/>
          </a:xfrm>
          <a:prstGeom prst="rect">
            <a:avLst/>
          </a:prstGeom>
        </p:spPr>
        <p:txBody>
          <a:bodyPr vert="horz" lIns="124398" tIns="62199" rIns="124398" bIns="62199"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12061" y="1680213"/>
            <a:ext cx="11017092" cy="4752261"/>
          </a:xfrm>
          <a:prstGeom prst="rect">
            <a:avLst/>
          </a:prstGeom>
        </p:spPr>
        <p:txBody>
          <a:bodyPr vert="horz" lIns="124398" tIns="62199" rIns="124398" bIns="62199"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12060" y="6674168"/>
            <a:ext cx="2856283" cy="383382"/>
          </a:xfrm>
          <a:prstGeom prst="rect">
            <a:avLst/>
          </a:prstGeom>
        </p:spPr>
        <p:txBody>
          <a:bodyPr vert="horz" lIns="124398" tIns="62199" rIns="124398" bIns="62199" rtlCol="0" anchor="ctr"/>
          <a:lstStyle>
            <a:lvl1pPr algn="l">
              <a:defRPr sz="1500">
                <a:solidFill>
                  <a:schemeClr val="tx1">
                    <a:tint val="75000"/>
                  </a:schemeClr>
                </a:solidFill>
              </a:defRPr>
            </a:lvl1pPr>
          </a:lstStyle>
          <a:p>
            <a:fld id="{530820CF-B880-4189-942D-D702A7CBA730}" type="datetimeFigureOut">
              <a:rPr lang="zh-CN" altLang="en-US" smtClean="0"/>
              <a:pPr/>
              <a:t>2019/5/3</a:t>
            </a:fld>
            <a:endParaRPr lang="zh-CN" altLang="en-US"/>
          </a:p>
        </p:txBody>
      </p:sp>
      <p:sp>
        <p:nvSpPr>
          <p:cNvPr id="5" name="页脚占位符 4"/>
          <p:cNvSpPr>
            <a:spLocks noGrp="1"/>
          </p:cNvSpPr>
          <p:nvPr>
            <p:ph type="ftr" sz="quarter" idx="3"/>
          </p:nvPr>
        </p:nvSpPr>
        <p:spPr>
          <a:xfrm>
            <a:off x="4182415" y="6674168"/>
            <a:ext cx="3876385" cy="383382"/>
          </a:xfrm>
          <a:prstGeom prst="rect">
            <a:avLst/>
          </a:prstGeom>
        </p:spPr>
        <p:txBody>
          <a:bodyPr vert="horz" lIns="124398" tIns="62199" rIns="124398" bIns="62199" rtlCol="0" anchor="ctr"/>
          <a:lstStyle>
            <a:lvl1pPr algn="ctr">
              <a:defRPr sz="15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72870" y="6674168"/>
            <a:ext cx="2856283" cy="383382"/>
          </a:xfrm>
          <a:prstGeom prst="rect">
            <a:avLst/>
          </a:prstGeom>
        </p:spPr>
        <p:txBody>
          <a:bodyPr vert="horz" lIns="124398" tIns="62199" rIns="124398" bIns="62199" rtlCol="0" anchor="ctr"/>
          <a:lstStyle>
            <a:lvl1pPr algn="r">
              <a:defRPr sz="15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1243982" rtl="0" eaLnBrk="1" latinLnBrk="0" hangingPunct="1">
        <a:spcBef>
          <a:spcPct val="0"/>
        </a:spcBef>
        <a:buNone/>
        <a:defRPr sz="6100" kern="1200">
          <a:solidFill>
            <a:schemeClr val="tx1"/>
          </a:solidFill>
          <a:latin typeface="+mj-lt"/>
          <a:ea typeface="+mj-ea"/>
          <a:cs typeface="+mj-cs"/>
        </a:defRPr>
      </a:lvl1pPr>
    </p:titleStyle>
    <p:bodyStyle>
      <a:lvl1pPr marL="466493" indent="-466493" algn="l" defTabSz="1243982" rtl="0" eaLnBrk="1" latinLnBrk="0" hangingPunct="1">
        <a:spcBef>
          <a:spcPct val="20000"/>
        </a:spcBef>
        <a:buFont typeface="Arial" pitchFamily="34" charset="0"/>
        <a:buChar char="•"/>
        <a:defRPr sz="4400" kern="1200">
          <a:solidFill>
            <a:schemeClr val="tx1"/>
          </a:solidFill>
          <a:latin typeface="+mn-lt"/>
          <a:ea typeface="+mn-ea"/>
          <a:cs typeface="+mn-cs"/>
        </a:defRPr>
      </a:lvl1pPr>
      <a:lvl2pPr marL="1010735" indent="-388744" algn="l" defTabSz="1243982"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54977" indent="-310995" algn="l" defTabSz="1243982" rtl="0" eaLnBrk="1" latinLnBrk="0" hangingPunct="1">
        <a:spcBef>
          <a:spcPct val="20000"/>
        </a:spcBef>
        <a:buFont typeface="Arial" pitchFamily="34" charset="0"/>
        <a:buChar char="•"/>
        <a:defRPr sz="3300" kern="1200">
          <a:solidFill>
            <a:schemeClr val="tx1"/>
          </a:solidFill>
          <a:latin typeface="+mn-lt"/>
          <a:ea typeface="+mn-ea"/>
          <a:cs typeface="+mn-cs"/>
        </a:defRPr>
      </a:lvl3pPr>
      <a:lvl4pPr marL="2176968"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4pPr>
      <a:lvl5pPr marL="2798960"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5pPr>
      <a:lvl6pPr marL="3420950"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042942"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664932"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286923"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zh-CN"/>
      </a:defPPr>
      <a:lvl1pPr marL="0" algn="l" defTabSz="1243982" rtl="0" eaLnBrk="1" latinLnBrk="0" hangingPunct="1">
        <a:defRPr sz="2500" kern="1200">
          <a:solidFill>
            <a:schemeClr val="tx1"/>
          </a:solidFill>
          <a:latin typeface="+mn-lt"/>
          <a:ea typeface="+mn-ea"/>
          <a:cs typeface="+mn-cs"/>
        </a:defRPr>
      </a:lvl1pPr>
      <a:lvl2pPr marL="621990" algn="l" defTabSz="1243982" rtl="0" eaLnBrk="1" latinLnBrk="0" hangingPunct="1">
        <a:defRPr sz="2500" kern="1200">
          <a:solidFill>
            <a:schemeClr val="tx1"/>
          </a:solidFill>
          <a:latin typeface="+mn-lt"/>
          <a:ea typeface="+mn-ea"/>
          <a:cs typeface="+mn-cs"/>
        </a:defRPr>
      </a:lvl2pPr>
      <a:lvl3pPr marL="1243982" algn="l" defTabSz="1243982" rtl="0" eaLnBrk="1" latinLnBrk="0" hangingPunct="1">
        <a:defRPr sz="2500" kern="1200">
          <a:solidFill>
            <a:schemeClr val="tx1"/>
          </a:solidFill>
          <a:latin typeface="+mn-lt"/>
          <a:ea typeface="+mn-ea"/>
          <a:cs typeface="+mn-cs"/>
        </a:defRPr>
      </a:lvl3pPr>
      <a:lvl4pPr marL="1865972" algn="l" defTabSz="1243982" rtl="0" eaLnBrk="1" latinLnBrk="0" hangingPunct="1">
        <a:defRPr sz="2500" kern="1200">
          <a:solidFill>
            <a:schemeClr val="tx1"/>
          </a:solidFill>
          <a:latin typeface="+mn-lt"/>
          <a:ea typeface="+mn-ea"/>
          <a:cs typeface="+mn-cs"/>
        </a:defRPr>
      </a:lvl4pPr>
      <a:lvl5pPr marL="2487964" algn="l" defTabSz="1243982" rtl="0" eaLnBrk="1" latinLnBrk="0" hangingPunct="1">
        <a:defRPr sz="2500" kern="1200">
          <a:solidFill>
            <a:schemeClr val="tx1"/>
          </a:solidFill>
          <a:latin typeface="+mn-lt"/>
          <a:ea typeface="+mn-ea"/>
          <a:cs typeface="+mn-cs"/>
        </a:defRPr>
      </a:lvl5pPr>
      <a:lvl6pPr marL="3109954" algn="l" defTabSz="1243982" rtl="0" eaLnBrk="1" latinLnBrk="0" hangingPunct="1">
        <a:defRPr sz="2500" kern="1200">
          <a:solidFill>
            <a:schemeClr val="tx1"/>
          </a:solidFill>
          <a:latin typeface="+mn-lt"/>
          <a:ea typeface="+mn-ea"/>
          <a:cs typeface="+mn-cs"/>
        </a:defRPr>
      </a:lvl6pPr>
      <a:lvl7pPr marL="3731945" algn="l" defTabSz="1243982" rtl="0" eaLnBrk="1" latinLnBrk="0" hangingPunct="1">
        <a:defRPr sz="2500" kern="1200">
          <a:solidFill>
            <a:schemeClr val="tx1"/>
          </a:solidFill>
          <a:latin typeface="+mn-lt"/>
          <a:ea typeface="+mn-ea"/>
          <a:cs typeface="+mn-cs"/>
        </a:defRPr>
      </a:lvl7pPr>
      <a:lvl8pPr marL="4353936" algn="l" defTabSz="1243982" rtl="0" eaLnBrk="1" latinLnBrk="0" hangingPunct="1">
        <a:defRPr sz="2500" kern="1200">
          <a:solidFill>
            <a:schemeClr val="tx1"/>
          </a:solidFill>
          <a:latin typeface="+mn-lt"/>
          <a:ea typeface="+mn-ea"/>
          <a:cs typeface="+mn-cs"/>
        </a:defRPr>
      </a:lvl8pPr>
      <a:lvl9pPr marL="4975927" algn="l" defTabSz="1243982"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4886334"/>
            <a:ext cx="12241213" cy="2314566"/>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6" name="TextBox 7"/>
          <p:cNvSpPr txBox="1">
            <a:spLocks noChangeArrowheads="1"/>
          </p:cNvSpPr>
          <p:nvPr/>
        </p:nvSpPr>
        <p:spPr bwMode="auto">
          <a:xfrm>
            <a:off x="1119946" y="2100252"/>
            <a:ext cx="9826974" cy="964112"/>
          </a:xfrm>
          <a:prstGeom prst="rect">
            <a:avLst/>
          </a:prstGeom>
          <a:noFill/>
          <a:ln w="9525">
            <a:noFill/>
            <a:miter lim="800000"/>
            <a:headEnd/>
            <a:tailEnd/>
          </a:ln>
        </p:spPr>
        <p:txBody>
          <a:bodyPr lIns="124398" tIns="62199" rIns="124398" bIns="62199">
            <a:spAutoFit/>
          </a:bodyPr>
          <a:lstStyle/>
          <a:p>
            <a:pPr marL="466493" indent="-466493" algn="ctr">
              <a:lnSpc>
                <a:spcPts val="7346"/>
              </a:lnSpc>
              <a:spcBef>
                <a:spcPct val="0"/>
              </a:spcBef>
              <a:defRPr/>
            </a:pPr>
            <a:r>
              <a:rPr lang="zh-CN" altLang="en-US" sz="4900" b="1" dirty="0" smtClean="0">
                <a:solidFill>
                  <a:srgbClr val="000000"/>
                </a:solidFill>
                <a:effectLst>
                  <a:outerShdw blurRad="38100" dist="38100" dir="2700000" algn="tl">
                    <a:srgbClr val="C0C0C0"/>
                  </a:outerShdw>
                </a:effectLst>
                <a:latin typeface="Arial" pitchFamily="34" charset="0"/>
                <a:ea typeface="黑体" pitchFamily="49" charset="-122"/>
              </a:rPr>
              <a:t>城市轨道交通信号基础</a:t>
            </a:r>
            <a:endParaRPr lang="zh-CN" altLang="en-US" sz="3800" b="1" dirty="0">
              <a:solidFill>
                <a:srgbClr val="000000"/>
              </a:solidFill>
              <a:effectLst>
                <a:outerShdw blurRad="38100" dist="38100" dir="2700000" algn="tl">
                  <a:srgbClr val="C0C0C0"/>
                </a:outerShdw>
              </a:effectLst>
              <a:latin typeface="Arial" pitchFamily="34" charset="0"/>
              <a:ea typeface="黑体" pitchFamily="49" charset="-122"/>
            </a:endParaRPr>
          </a:p>
        </p:txBody>
      </p:sp>
      <p:sp>
        <p:nvSpPr>
          <p:cNvPr id="8" name="Rectangle 9"/>
          <p:cNvSpPr>
            <a:spLocks noChangeArrowheads="1"/>
          </p:cNvSpPr>
          <p:nvPr/>
        </p:nvSpPr>
        <p:spPr bwMode="auto">
          <a:xfrm>
            <a:off x="5549102" y="3529012"/>
            <a:ext cx="6500858" cy="1313498"/>
          </a:xfrm>
          <a:prstGeom prst="rect">
            <a:avLst/>
          </a:prstGeom>
          <a:noFill/>
          <a:ln w="9525">
            <a:noFill/>
            <a:miter lim="800000"/>
            <a:headEnd/>
            <a:tailEnd/>
          </a:ln>
        </p:spPr>
        <p:txBody>
          <a:bodyPr wrap="none" lIns="124398" tIns="62199" rIns="124398" bIns="62199" anchor="ctr"/>
          <a:lstStyle/>
          <a:p>
            <a:pPr algn="ctr">
              <a:spcBef>
                <a:spcPct val="0"/>
              </a:spcBef>
            </a:pPr>
            <a:r>
              <a:rPr lang="zh-CN" altLang="en-US" sz="3800" b="1" dirty="0" smtClean="0">
                <a:solidFill>
                  <a:srgbClr val="000000"/>
                </a:solidFill>
                <a:latin typeface="华文新魏" pitchFamily="2" charset="-122"/>
                <a:ea typeface="华文新魏" pitchFamily="2" charset="-122"/>
              </a:rPr>
              <a:t>制作人：</a:t>
            </a:r>
            <a:r>
              <a:rPr lang="en-US" altLang="zh-CN" sz="3800" b="1" smtClean="0">
                <a:solidFill>
                  <a:srgbClr val="000000"/>
                </a:solidFill>
                <a:latin typeface="Vivaldi" pitchFamily="66" charset="0"/>
                <a:ea typeface="华文新魏" pitchFamily="2" charset="-122"/>
              </a:rPr>
              <a:t>TLN</a:t>
            </a:r>
            <a:endParaRPr lang="zh-CN" altLang="en-US" sz="3800" smtClean="0">
              <a:solidFill>
                <a:srgbClr val="000000"/>
              </a:solidFill>
              <a:latin typeface="Vivaldi" pitchFamily="66" charset="0"/>
              <a:ea typeface="华文新魏" pitchFamily="2" charset="-122"/>
            </a:endParaRPr>
          </a:p>
        </p:txBody>
      </p:sp>
      <p:pic>
        <p:nvPicPr>
          <p:cNvPr id="46081" name="Picture 1" descr="C:\Users\Administrator\Desktop\地铁1号线照片\640584187408679230.jpg"/>
          <p:cNvPicPr>
            <a:picLocks noChangeAspect="1" noChangeArrowheads="1"/>
          </p:cNvPicPr>
          <p:nvPr/>
        </p:nvPicPr>
        <p:blipFill>
          <a:blip r:embed="rId3" cstate="print"/>
          <a:srcRect/>
          <a:stretch>
            <a:fillRect/>
          </a:stretch>
        </p:blipFill>
        <p:spPr bwMode="auto">
          <a:xfrm>
            <a:off x="262690" y="5100648"/>
            <a:ext cx="3714776" cy="1797704"/>
          </a:xfrm>
          <a:prstGeom prst="rect">
            <a:avLst/>
          </a:prstGeom>
          <a:ln>
            <a:noFill/>
          </a:ln>
          <a:effectLst>
            <a:outerShdw blurRad="292100" dist="139700" dir="2700000" algn="tl" rotWithShape="0">
              <a:srgbClr val="333333">
                <a:alpha val="65000"/>
              </a:srgbClr>
            </a:outerShdw>
          </a:effectLst>
        </p:spPr>
      </p:pic>
      <p:pic>
        <p:nvPicPr>
          <p:cNvPr id="46082" name="Picture 2" descr="C:\Users\Administrator\Desktop\地铁1号线照片\728606857355816833.jpg"/>
          <p:cNvPicPr>
            <a:picLocks noChangeAspect="1" noChangeArrowheads="1"/>
          </p:cNvPicPr>
          <p:nvPr/>
        </p:nvPicPr>
        <p:blipFill>
          <a:blip r:embed="rId4"/>
          <a:srcRect/>
          <a:stretch>
            <a:fillRect/>
          </a:stretch>
        </p:blipFill>
        <p:spPr bwMode="auto">
          <a:xfrm>
            <a:off x="4191780" y="5100648"/>
            <a:ext cx="3857652" cy="1814500"/>
          </a:xfrm>
          <a:prstGeom prst="rect">
            <a:avLst/>
          </a:prstGeom>
          <a:ln>
            <a:noFill/>
          </a:ln>
          <a:effectLst>
            <a:outerShdw blurRad="292100" dist="139700" dir="2700000" algn="tl" rotWithShape="0">
              <a:srgbClr val="333333">
                <a:alpha val="65000"/>
              </a:srgbClr>
            </a:outerShdw>
          </a:effectLst>
        </p:spPr>
      </p:pic>
      <p:pic>
        <p:nvPicPr>
          <p:cNvPr id="46083" name="Picture 3" descr="C:\Users\Administrator\AppData\Roaming\Tencent\Users\603359521\QQ\WinTemp\RichOle\N7~6Z6}]4[LR(G]`L{7EQPA.png"/>
          <p:cNvPicPr>
            <a:picLocks noChangeAspect="1" noChangeArrowheads="1"/>
          </p:cNvPicPr>
          <p:nvPr/>
        </p:nvPicPr>
        <p:blipFill>
          <a:blip r:embed="rId5"/>
          <a:srcRect/>
          <a:stretch>
            <a:fillRect/>
          </a:stretch>
        </p:blipFill>
        <p:spPr bwMode="auto">
          <a:xfrm>
            <a:off x="8263746" y="5100648"/>
            <a:ext cx="3714776" cy="1822376"/>
          </a:xfrm>
          <a:prstGeom prst="rect">
            <a:avLst/>
          </a:prstGeom>
          <a:ln>
            <a:noFill/>
          </a:ln>
          <a:effectLst>
            <a:outerShdw blurRad="292100" dist="139700" dir="2700000" algn="tl" rotWithShape="0">
              <a:srgbClr val="333333">
                <a:alpha val="65000"/>
              </a:srgbClr>
            </a:outerShdw>
          </a:effectLst>
        </p:spPr>
      </p:pic>
      <p:pic>
        <p:nvPicPr>
          <p:cNvPr id="60418" name="Picture 2" descr="C:\Users\Administrator\Desktop\信号基础课程材料\微信图片_20181220141801.png"/>
          <p:cNvPicPr>
            <a:picLocks noChangeAspect="1" noChangeArrowheads="1"/>
          </p:cNvPicPr>
          <p:nvPr/>
        </p:nvPicPr>
        <p:blipFill>
          <a:blip r:embed="rId6" cstate="print"/>
          <a:srcRect/>
          <a:stretch>
            <a:fillRect/>
          </a:stretch>
        </p:blipFill>
        <p:spPr bwMode="auto">
          <a:xfrm>
            <a:off x="119814" y="314302"/>
            <a:ext cx="4643470" cy="1032797"/>
          </a:xfrm>
          <a:prstGeom prst="rect">
            <a:avLst/>
          </a:prstGeom>
          <a:noFill/>
        </p:spPr>
      </p:pic>
    </p:spTree>
    <p:extLst>
      <p:ext uri="{BB962C8B-B14F-4D97-AF65-F5344CB8AC3E}">
        <p14:creationId xmlns:p14="http://schemas.microsoft.com/office/powerpoint/2010/main" xmlns="" val="3900865189"/>
      </p:ext>
    </p:extLst>
  </p:cSld>
  <p:clrMapOvr>
    <a:masterClrMapping/>
  </p:clrMapOvr>
  <mc:AlternateContent xmlns:mc="http://schemas.openxmlformats.org/markup-compatibility/2006">
    <mc:Choice xmlns:p14="http://schemas.microsoft.com/office/powerpoint/2010/main" xmlns="" Requires="p14">
      <p:transition p14:dur="250" advClick="0">
        <p:fade/>
      </p:transition>
    </mc:Choice>
    <mc:Fallback>
      <p:transition advClick="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2625062" cy="461665"/>
            <a:chOff x="548443" y="1281397"/>
            <a:chExt cx="2625062"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196435" cy="461665"/>
            </a:xfrm>
            <a:prstGeom prst="rect">
              <a:avLst/>
            </a:prstGeom>
          </p:spPr>
          <p:txBody>
            <a:bodyPr wrap="none">
              <a:spAutoFit/>
            </a:bodyPr>
            <a:lstStyle/>
            <a:p>
              <a:r>
                <a:rPr lang="en-US" altLang="zh-CN" sz="2400" b="1" dirty="0" smtClean="0"/>
                <a:t>1</a:t>
              </a:r>
              <a:r>
                <a:rPr lang="zh-CN" altLang="en-US" sz="2400" b="1" dirty="0" smtClean="0"/>
                <a:t>、</a:t>
              </a:r>
              <a:r>
                <a:rPr lang="zh-CN" altLang="en-US" sz="2400" b="1" dirty="0" smtClean="0">
                  <a:latin typeface="Times New Roman" pitchFamily="18" charset="0"/>
                  <a:cs typeface="Times New Roman" pitchFamily="18" charset="0"/>
                </a:rPr>
                <a:t>联锁的定义</a:t>
              </a:r>
            </a:p>
          </p:txBody>
        </p:sp>
      </p:grpSp>
      <p:grpSp>
        <p:nvGrpSpPr>
          <p:cNvPr id="7" name="组合 6"/>
          <p:cNvGrpSpPr/>
          <p:nvPr/>
        </p:nvGrpSpPr>
        <p:grpSpPr>
          <a:xfrm>
            <a:off x="1905764" y="2028814"/>
            <a:ext cx="9001188" cy="1071570"/>
            <a:chOff x="285720" y="1214422"/>
            <a:chExt cx="8429684" cy="1071570"/>
          </a:xfrm>
        </p:grpSpPr>
        <p:sp>
          <p:nvSpPr>
            <p:cNvPr id="8" name="圆角矩形 7"/>
            <p:cNvSpPr/>
            <p:nvPr/>
          </p:nvSpPr>
          <p:spPr>
            <a:xfrm>
              <a:off x="285720" y="1214422"/>
              <a:ext cx="8429684" cy="1071570"/>
            </a:xfrm>
            <a:prstGeom prst="roundRect">
              <a:avLst/>
            </a:prstGeom>
            <a:noFill/>
            <a:ln>
              <a:solidFill>
                <a:schemeClr val="accent1">
                  <a:lumMod val="7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Rectangle 1"/>
            <p:cNvSpPr>
              <a:spLocks noChangeArrowheads="1"/>
            </p:cNvSpPr>
            <p:nvPr/>
          </p:nvSpPr>
          <p:spPr bwMode="auto">
            <a:xfrm>
              <a:off x="357158" y="1285860"/>
              <a:ext cx="8286808" cy="8925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04800" algn="just" fontAlgn="base">
                <a:spcBef>
                  <a:spcPct val="0"/>
                </a:spcBef>
                <a:spcAft>
                  <a:spcPct val="0"/>
                </a:spcAft>
              </a:pPr>
              <a:r>
                <a:rPr lang="zh-CN" altLang="en-US" sz="2400" b="1" dirty="0" smtClean="0">
                  <a:solidFill>
                    <a:srgbClr val="333399"/>
                  </a:solidFill>
                  <a:latin typeface="Times New Roman" pitchFamily="18" charset="0"/>
                  <a:ea typeface="宋体" pitchFamily="2" charset="-122"/>
                  <a:cs typeface="fangsong_gb2312"/>
                </a:rPr>
                <a:t>    </a:t>
              </a:r>
              <a:r>
                <a:rPr lang="zh-CN" altLang="en-US" sz="2400" b="1" dirty="0" smtClean="0">
                  <a:latin typeface="Times New Roman" pitchFamily="18" charset="0"/>
                  <a:ea typeface="宋体" pitchFamily="2" charset="-122"/>
                  <a:cs typeface="fangsong_gb2312"/>
                </a:rPr>
                <a:t>上述这种</a:t>
              </a:r>
              <a:r>
                <a:rPr lang="zh-CN" altLang="en-US" sz="2400" b="1" dirty="0" smtClean="0">
                  <a:solidFill>
                    <a:srgbClr val="FF0000"/>
                  </a:solidFill>
                  <a:latin typeface="Times New Roman" pitchFamily="18" charset="0"/>
                  <a:ea typeface="宋体" pitchFamily="2" charset="-122"/>
                  <a:cs typeface="fangsong_gb2312"/>
                </a:rPr>
                <a:t>信号、道岔、进路</a:t>
              </a:r>
              <a:r>
                <a:rPr lang="zh-CN" altLang="en-US" sz="2400" b="1" dirty="0" smtClean="0">
                  <a:latin typeface="Times New Roman" pitchFamily="18" charset="0"/>
                  <a:ea typeface="宋体" pitchFamily="2" charset="-122"/>
                  <a:cs typeface="fangsong_gb2312"/>
                </a:rPr>
                <a:t>之间相互制约的关系，称为联锁关系，简称</a:t>
              </a:r>
              <a:r>
                <a:rPr lang="zh-CN" altLang="en-US" sz="2800" b="1" dirty="0" smtClean="0">
                  <a:solidFill>
                    <a:srgbClr val="0303EB"/>
                  </a:solidFill>
                  <a:latin typeface="华文新魏" pitchFamily="2" charset="-122"/>
                  <a:ea typeface="华文新魏" pitchFamily="2" charset="-122"/>
                  <a:cs typeface="fangsong_gb2312"/>
                </a:rPr>
                <a:t>联锁</a:t>
              </a:r>
              <a:r>
                <a:rPr lang="zh-CN" altLang="en-US" sz="2400" b="1" dirty="0" smtClean="0">
                  <a:latin typeface="Times New Roman" pitchFamily="18" charset="0"/>
                  <a:ea typeface="宋体" pitchFamily="2" charset="-122"/>
                  <a:cs typeface="fangsong_gb2312"/>
                </a:rPr>
                <a:t>。</a:t>
              </a:r>
            </a:p>
          </p:txBody>
        </p:sp>
      </p:grpSp>
      <p:grpSp>
        <p:nvGrpSpPr>
          <p:cNvPr id="10" name="组合 9"/>
          <p:cNvGrpSpPr/>
          <p:nvPr/>
        </p:nvGrpSpPr>
        <p:grpSpPr>
          <a:xfrm>
            <a:off x="1977202" y="3529012"/>
            <a:ext cx="4214842" cy="1103305"/>
            <a:chOff x="500034" y="2897199"/>
            <a:chExt cx="4214842" cy="1103305"/>
          </a:xfrm>
        </p:grpSpPr>
        <p:grpSp>
          <p:nvGrpSpPr>
            <p:cNvPr id="11" name="组合 7"/>
            <p:cNvGrpSpPr/>
            <p:nvPr/>
          </p:nvGrpSpPr>
          <p:grpSpPr>
            <a:xfrm>
              <a:off x="2633641" y="2897199"/>
              <a:ext cx="2081235" cy="1103305"/>
              <a:chOff x="2133606" y="0"/>
              <a:chExt cx="3200409" cy="1103305"/>
            </a:xfrm>
          </p:grpSpPr>
          <p:sp>
            <p:nvSpPr>
              <p:cNvPr id="15" name="右箭头 14"/>
              <p:cNvSpPr/>
              <p:nvPr/>
            </p:nvSpPr>
            <p:spPr>
              <a:xfrm>
                <a:off x="2133606" y="0"/>
                <a:ext cx="3200409" cy="1014514"/>
              </a:xfrm>
              <a:prstGeom prst="rightArrow">
                <a:avLst>
                  <a:gd name="adj1" fmla="val 75000"/>
                  <a:gd name="adj2" fmla="val 50000"/>
                </a:avLst>
              </a:prstGeom>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sp>
          <p:sp>
            <p:nvSpPr>
              <p:cNvPr id="16" name="右箭头 4"/>
              <p:cNvSpPr/>
              <p:nvPr/>
            </p:nvSpPr>
            <p:spPr>
              <a:xfrm>
                <a:off x="2133606" y="342419"/>
                <a:ext cx="2819966" cy="76088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 tIns="15240" rIns="15240" bIns="15240" numCol="1" spcCol="1270" anchor="t" anchorCtr="0">
                <a:noAutofit/>
              </a:bodyPr>
              <a:lstStyle/>
              <a:p>
                <a:pPr marL="228600" lvl="1" indent="-228600" algn="l" defTabSz="1066800">
                  <a:lnSpc>
                    <a:spcPct val="90000"/>
                  </a:lnSpc>
                  <a:spcBef>
                    <a:spcPct val="0"/>
                  </a:spcBef>
                  <a:spcAft>
                    <a:spcPct val="15000"/>
                  </a:spcAft>
                  <a:buChar char="••"/>
                </a:pPr>
                <a:r>
                  <a:rPr lang="zh-CN" altLang="en-US" sz="2400" b="1" kern="1200" dirty="0" smtClean="0">
                    <a:solidFill>
                      <a:srgbClr val="333399"/>
                    </a:solidFill>
                    <a:latin typeface="+mj-ea"/>
                    <a:ea typeface="+mj-ea"/>
                  </a:rPr>
                  <a:t>联锁对象</a:t>
                </a:r>
                <a:endParaRPr lang="zh-CN" altLang="en-US" sz="2400" b="1" kern="1200" dirty="0">
                  <a:solidFill>
                    <a:srgbClr val="333399"/>
                  </a:solidFill>
                  <a:latin typeface="+mj-ea"/>
                  <a:ea typeface="+mj-ea"/>
                </a:endParaRPr>
              </a:p>
            </p:txBody>
          </p:sp>
        </p:grpSp>
        <p:grpSp>
          <p:nvGrpSpPr>
            <p:cNvPr id="12" name="组合 8"/>
            <p:cNvGrpSpPr/>
            <p:nvPr/>
          </p:nvGrpSpPr>
          <p:grpSpPr>
            <a:xfrm>
              <a:off x="500034" y="2897199"/>
              <a:ext cx="2133606" cy="1014514"/>
              <a:chOff x="0" y="0"/>
              <a:chExt cx="2133606" cy="1014514"/>
            </a:xfrm>
            <a:scene3d>
              <a:camera prst="orthographicFront">
                <a:rot lat="0" lon="0" rev="0"/>
              </a:camera>
              <a:lightRig rig="balanced" dir="t">
                <a:rot lat="0" lon="0" rev="8700000"/>
              </a:lightRig>
            </a:scene3d>
          </p:grpSpPr>
          <p:sp>
            <p:nvSpPr>
              <p:cNvPr id="13" name="圆角矩形 12"/>
              <p:cNvSpPr/>
              <p:nvPr/>
            </p:nvSpPr>
            <p:spPr>
              <a:xfrm>
                <a:off x="0" y="0"/>
                <a:ext cx="2133606" cy="1014514"/>
              </a:xfrm>
              <a:prstGeom prst="roundRect">
                <a:avLst/>
              </a:prstGeom>
              <a:solidFill>
                <a:srgbClr val="0070C0"/>
              </a:solidFill>
              <a:ln>
                <a:noFill/>
              </a:ln>
              <a:effectLst>
                <a:outerShdw blurRad="44450" dist="27940" dir="5400000" algn="ctr">
                  <a:srgbClr val="000000">
                    <a:alpha val="32000"/>
                  </a:srgbClr>
                </a:outerShdw>
              </a:effectLst>
              <a:sp3d>
                <a:bevelT w="190500" h="38100"/>
              </a:sp3d>
            </p:spPr>
            <p:style>
              <a:lnRef idx="2">
                <a:scrgbClr r="0" g="0" b="0"/>
              </a:lnRef>
              <a:fillRef idx="1">
                <a:scrgbClr r="0" g="0" b="0"/>
              </a:fillRef>
              <a:effectRef idx="0">
                <a:scrgbClr r="0" g="0" b="0"/>
              </a:effectRef>
              <a:fontRef idx="minor">
                <a:schemeClr val="lt1"/>
              </a:fontRef>
            </p:style>
          </p:sp>
          <p:sp>
            <p:nvSpPr>
              <p:cNvPr id="14" name="圆角矩形 6"/>
              <p:cNvSpPr/>
              <p:nvPr/>
            </p:nvSpPr>
            <p:spPr>
              <a:xfrm>
                <a:off x="49524" y="49524"/>
                <a:ext cx="2034558" cy="91546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信号、道岔、进路</a:t>
                </a:r>
                <a:endParaRPr lang="zh-CN" altLang="en-US" sz="2400" b="1" kern="1200" dirty="0">
                  <a:latin typeface="+mj-ea"/>
                  <a:ea typeface="+mj-ea"/>
                </a:endParaRPr>
              </a:p>
            </p:txBody>
          </p:sp>
        </p:grpSp>
      </p:grpSp>
      <p:grpSp>
        <p:nvGrpSpPr>
          <p:cNvPr id="17" name="组合 16"/>
          <p:cNvGrpSpPr/>
          <p:nvPr/>
        </p:nvGrpSpPr>
        <p:grpSpPr>
          <a:xfrm>
            <a:off x="4120342" y="4600582"/>
            <a:ext cx="4214842" cy="1105416"/>
            <a:chOff x="500034" y="4013164"/>
            <a:chExt cx="4214842" cy="1105416"/>
          </a:xfrm>
        </p:grpSpPr>
        <p:grpSp>
          <p:nvGrpSpPr>
            <p:cNvPr id="18" name="组合 9"/>
            <p:cNvGrpSpPr/>
            <p:nvPr/>
          </p:nvGrpSpPr>
          <p:grpSpPr>
            <a:xfrm>
              <a:off x="2633641" y="4013164"/>
              <a:ext cx="2081235" cy="1105416"/>
              <a:chOff x="2133606" y="1115965"/>
              <a:chExt cx="3200409" cy="1105416"/>
            </a:xfrm>
          </p:grpSpPr>
          <p:sp>
            <p:nvSpPr>
              <p:cNvPr id="22" name="右箭头 21"/>
              <p:cNvSpPr/>
              <p:nvPr/>
            </p:nvSpPr>
            <p:spPr>
              <a:xfrm>
                <a:off x="2133606" y="1115965"/>
                <a:ext cx="3200409" cy="1014514"/>
              </a:xfrm>
              <a:prstGeom prst="rightArrow">
                <a:avLst>
                  <a:gd name="adj1" fmla="val 75000"/>
                  <a:gd name="adj2" fmla="val 50000"/>
                </a:avLst>
              </a:prstGeom>
            </p:spPr>
            <p:style>
              <a:lnRef idx="2">
                <a:schemeClr val="accent2">
                  <a:tint val="40000"/>
                  <a:alpha val="90000"/>
                  <a:hueOff val="-4289216"/>
                  <a:satOff val="10818"/>
                  <a:lumOff val="-383"/>
                  <a:alphaOff val="0"/>
                </a:schemeClr>
              </a:lnRef>
              <a:fillRef idx="1">
                <a:schemeClr val="accent2">
                  <a:tint val="40000"/>
                  <a:alpha val="90000"/>
                  <a:hueOff val="-4289216"/>
                  <a:satOff val="10818"/>
                  <a:lumOff val="-383"/>
                  <a:alphaOff val="0"/>
                </a:schemeClr>
              </a:fillRef>
              <a:effectRef idx="0">
                <a:schemeClr val="accent2">
                  <a:tint val="40000"/>
                  <a:alpha val="90000"/>
                  <a:hueOff val="-4289216"/>
                  <a:satOff val="10818"/>
                  <a:lumOff val="-383"/>
                  <a:alphaOff val="0"/>
                </a:schemeClr>
              </a:effectRef>
              <a:fontRef idx="minor">
                <a:schemeClr val="dk1">
                  <a:hueOff val="0"/>
                  <a:satOff val="0"/>
                  <a:lumOff val="0"/>
                  <a:alphaOff val="0"/>
                </a:schemeClr>
              </a:fontRef>
            </p:style>
          </p:sp>
          <p:sp>
            <p:nvSpPr>
              <p:cNvPr id="23" name="右箭头 8"/>
              <p:cNvSpPr/>
              <p:nvPr/>
            </p:nvSpPr>
            <p:spPr>
              <a:xfrm>
                <a:off x="2133606" y="1460495"/>
                <a:ext cx="2819966" cy="76088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 tIns="15240" rIns="15240" bIns="15240" numCol="1" spcCol="1270" anchor="t" anchorCtr="0">
                <a:noAutofit/>
              </a:bodyPr>
              <a:lstStyle/>
              <a:p>
                <a:pPr marL="228600" lvl="1" indent="-228600" algn="l" defTabSz="1066800">
                  <a:lnSpc>
                    <a:spcPct val="90000"/>
                  </a:lnSpc>
                  <a:spcBef>
                    <a:spcPct val="0"/>
                  </a:spcBef>
                  <a:spcAft>
                    <a:spcPct val="15000"/>
                  </a:spcAft>
                  <a:buChar char="••"/>
                </a:pPr>
                <a:r>
                  <a:rPr lang="zh-CN" altLang="en-US" sz="2400" b="1" kern="1200" dirty="0" smtClean="0">
                    <a:solidFill>
                      <a:srgbClr val="333399"/>
                    </a:solidFill>
                    <a:latin typeface="+mj-ea"/>
                    <a:ea typeface="+mj-ea"/>
                  </a:rPr>
                  <a:t>联锁条件</a:t>
                </a:r>
                <a:endParaRPr lang="zh-CN" altLang="en-US" sz="2400" b="1" kern="1200" dirty="0">
                  <a:solidFill>
                    <a:srgbClr val="333399"/>
                  </a:solidFill>
                  <a:latin typeface="+mj-ea"/>
                  <a:ea typeface="+mj-ea"/>
                </a:endParaRPr>
              </a:p>
            </p:txBody>
          </p:sp>
        </p:grpSp>
        <p:grpSp>
          <p:nvGrpSpPr>
            <p:cNvPr id="19" name="组合 10"/>
            <p:cNvGrpSpPr/>
            <p:nvPr/>
          </p:nvGrpSpPr>
          <p:grpSpPr>
            <a:xfrm>
              <a:off x="500034" y="4013164"/>
              <a:ext cx="2133606" cy="1014514"/>
              <a:chOff x="0" y="1115965"/>
              <a:chExt cx="2133606" cy="1014514"/>
            </a:xfrm>
            <a:scene3d>
              <a:camera prst="orthographicFront">
                <a:rot lat="0" lon="0" rev="0"/>
              </a:camera>
              <a:lightRig rig="balanced" dir="t">
                <a:rot lat="0" lon="0" rev="8700000"/>
              </a:lightRig>
            </a:scene3d>
          </p:grpSpPr>
          <p:sp>
            <p:nvSpPr>
              <p:cNvPr id="20" name="圆角矩形 19"/>
              <p:cNvSpPr/>
              <p:nvPr/>
            </p:nvSpPr>
            <p:spPr>
              <a:xfrm>
                <a:off x="0" y="1115965"/>
                <a:ext cx="2133606" cy="1014514"/>
              </a:xfrm>
              <a:prstGeom prst="roundRect">
                <a:avLst/>
              </a:prstGeom>
              <a:solidFill>
                <a:srgbClr val="92D050"/>
              </a:solidFill>
              <a:ln>
                <a:noFill/>
              </a:ln>
              <a:effectLst>
                <a:outerShdw blurRad="44450" dist="27940" dir="5400000" algn="ctr">
                  <a:srgbClr val="000000">
                    <a:alpha val="32000"/>
                  </a:srgbClr>
                </a:outerShdw>
              </a:effectLst>
              <a:sp3d>
                <a:bevelT w="190500" h="38100"/>
              </a:sp3d>
            </p:spPr>
            <p:style>
              <a:lnRef idx="2">
                <a:scrgbClr r="0" g="0" b="0"/>
              </a:lnRef>
              <a:fillRef idx="1">
                <a:scrgbClr r="0" g="0" b="0"/>
              </a:fillRef>
              <a:effectRef idx="0">
                <a:scrgbClr r="0" g="0" b="0"/>
              </a:effectRef>
              <a:fontRef idx="minor">
                <a:schemeClr val="lt1"/>
              </a:fontRef>
            </p:style>
          </p:sp>
          <p:sp>
            <p:nvSpPr>
              <p:cNvPr id="21" name="圆角矩形 10"/>
              <p:cNvSpPr/>
              <p:nvPr/>
            </p:nvSpPr>
            <p:spPr>
              <a:xfrm>
                <a:off x="49524" y="1165489"/>
                <a:ext cx="2034558" cy="91546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按照一定程序满足一定条件</a:t>
                </a:r>
                <a:endParaRPr lang="zh-CN" altLang="en-US" sz="2400" b="1" kern="1200" dirty="0">
                  <a:latin typeface="+mj-ea"/>
                  <a:ea typeface="+mj-ea"/>
                </a:endParaRPr>
              </a:p>
            </p:txBody>
          </p:sp>
        </p:grpSp>
      </p:grpSp>
      <p:grpSp>
        <p:nvGrpSpPr>
          <p:cNvPr id="24" name="组合 23"/>
          <p:cNvGrpSpPr/>
          <p:nvPr/>
        </p:nvGrpSpPr>
        <p:grpSpPr>
          <a:xfrm>
            <a:off x="6049168" y="5743590"/>
            <a:ext cx="4214842" cy="1061020"/>
            <a:chOff x="500034" y="5129130"/>
            <a:chExt cx="4214842" cy="1061020"/>
          </a:xfrm>
        </p:grpSpPr>
        <p:grpSp>
          <p:nvGrpSpPr>
            <p:cNvPr id="25" name="组合 11"/>
            <p:cNvGrpSpPr/>
            <p:nvPr/>
          </p:nvGrpSpPr>
          <p:grpSpPr>
            <a:xfrm>
              <a:off x="2633641" y="5129130"/>
              <a:ext cx="2081235" cy="1061020"/>
              <a:chOff x="2133606" y="2231931"/>
              <a:chExt cx="3200409" cy="1061020"/>
            </a:xfrm>
          </p:grpSpPr>
          <p:sp>
            <p:nvSpPr>
              <p:cNvPr id="29" name="右箭头 28"/>
              <p:cNvSpPr/>
              <p:nvPr/>
            </p:nvSpPr>
            <p:spPr>
              <a:xfrm>
                <a:off x="2133606" y="2231931"/>
                <a:ext cx="3200409" cy="1014514"/>
              </a:xfrm>
              <a:prstGeom prst="rightArrow">
                <a:avLst>
                  <a:gd name="adj1" fmla="val 75000"/>
                  <a:gd name="adj2" fmla="val 50000"/>
                </a:avLst>
              </a:prstGeom>
            </p:spPr>
            <p:style>
              <a:lnRef idx="2">
                <a:schemeClr val="accent2">
                  <a:tint val="40000"/>
                  <a:alpha val="90000"/>
                  <a:hueOff val="-8578433"/>
                  <a:satOff val="21636"/>
                  <a:lumOff val="-767"/>
                  <a:alphaOff val="0"/>
                </a:schemeClr>
              </a:lnRef>
              <a:fillRef idx="1">
                <a:schemeClr val="accent2">
                  <a:tint val="40000"/>
                  <a:alpha val="90000"/>
                  <a:hueOff val="-8578433"/>
                  <a:satOff val="21636"/>
                  <a:lumOff val="-767"/>
                  <a:alphaOff val="0"/>
                </a:schemeClr>
              </a:fillRef>
              <a:effectRef idx="0">
                <a:schemeClr val="accent2">
                  <a:tint val="40000"/>
                  <a:alpha val="90000"/>
                  <a:hueOff val="-8578433"/>
                  <a:satOff val="21636"/>
                  <a:lumOff val="-767"/>
                  <a:alphaOff val="0"/>
                </a:schemeClr>
              </a:effectRef>
              <a:fontRef idx="minor">
                <a:schemeClr val="dk1">
                  <a:hueOff val="0"/>
                  <a:satOff val="0"/>
                  <a:lumOff val="0"/>
                  <a:alphaOff val="0"/>
                </a:schemeClr>
              </a:fontRef>
            </p:style>
          </p:sp>
          <p:sp>
            <p:nvSpPr>
              <p:cNvPr id="30" name="右箭头 12"/>
              <p:cNvSpPr/>
              <p:nvPr/>
            </p:nvSpPr>
            <p:spPr>
              <a:xfrm>
                <a:off x="2133606" y="2532065"/>
                <a:ext cx="2819966" cy="76088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 tIns="15240" rIns="15240" bIns="15240" numCol="1" spcCol="1270" anchor="t" anchorCtr="0">
                <a:noAutofit/>
              </a:bodyPr>
              <a:lstStyle/>
              <a:p>
                <a:pPr marL="228600" lvl="1" indent="-228600" algn="l" defTabSz="1066800">
                  <a:lnSpc>
                    <a:spcPct val="90000"/>
                  </a:lnSpc>
                  <a:spcBef>
                    <a:spcPct val="0"/>
                  </a:spcBef>
                  <a:spcAft>
                    <a:spcPct val="15000"/>
                  </a:spcAft>
                  <a:buChar char="••"/>
                </a:pPr>
                <a:r>
                  <a:rPr lang="zh-CN" altLang="en-US" sz="2400" b="1" kern="1200" dirty="0" smtClean="0">
                    <a:solidFill>
                      <a:srgbClr val="333399"/>
                    </a:solidFill>
                    <a:latin typeface="+mj-ea"/>
                    <a:ea typeface="+mj-ea"/>
                  </a:rPr>
                  <a:t>联锁结果</a:t>
                </a:r>
                <a:endParaRPr lang="zh-CN" altLang="en-US" sz="2400" b="1" kern="1200" dirty="0">
                  <a:solidFill>
                    <a:srgbClr val="333399"/>
                  </a:solidFill>
                  <a:latin typeface="+mj-ea"/>
                  <a:ea typeface="+mj-ea"/>
                </a:endParaRPr>
              </a:p>
            </p:txBody>
          </p:sp>
        </p:grpSp>
        <p:grpSp>
          <p:nvGrpSpPr>
            <p:cNvPr id="26" name="组合 12"/>
            <p:cNvGrpSpPr/>
            <p:nvPr/>
          </p:nvGrpSpPr>
          <p:grpSpPr>
            <a:xfrm>
              <a:off x="500034" y="5129130"/>
              <a:ext cx="2133606" cy="1014514"/>
              <a:chOff x="0" y="2231931"/>
              <a:chExt cx="2133606" cy="1014514"/>
            </a:xfrm>
            <a:scene3d>
              <a:camera prst="orthographicFront">
                <a:rot lat="0" lon="0" rev="0"/>
              </a:camera>
              <a:lightRig rig="balanced" dir="t">
                <a:rot lat="0" lon="0" rev="8700000"/>
              </a:lightRig>
            </a:scene3d>
          </p:grpSpPr>
          <p:sp>
            <p:nvSpPr>
              <p:cNvPr id="27" name="圆角矩形 13"/>
              <p:cNvSpPr/>
              <p:nvPr/>
            </p:nvSpPr>
            <p:spPr>
              <a:xfrm>
                <a:off x="0" y="2231931"/>
                <a:ext cx="2133606" cy="1014514"/>
              </a:xfrm>
              <a:prstGeom prst="roundRect">
                <a:avLst/>
              </a:prstGeom>
              <a:solidFill>
                <a:schemeClr val="accent3">
                  <a:lumMod val="75000"/>
                </a:schemeClr>
              </a:solidFill>
              <a:ln>
                <a:noFill/>
              </a:ln>
              <a:effectLst>
                <a:outerShdw blurRad="44450" dist="27940" dir="5400000" algn="ctr">
                  <a:srgbClr val="000000">
                    <a:alpha val="32000"/>
                  </a:srgbClr>
                </a:outerShdw>
              </a:effectLst>
              <a:sp3d>
                <a:bevelT w="190500" h="38100"/>
              </a:sp3d>
            </p:spPr>
            <p:style>
              <a:lnRef idx="2">
                <a:scrgbClr r="0" g="0" b="0"/>
              </a:lnRef>
              <a:fillRef idx="1">
                <a:scrgbClr r="0" g="0" b="0"/>
              </a:fillRef>
              <a:effectRef idx="0">
                <a:scrgbClr r="0" g="0" b="0"/>
              </a:effectRef>
              <a:fontRef idx="minor">
                <a:schemeClr val="lt1"/>
              </a:fontRef>
            </p:style>
          </p:sp>
          <p:sp>
            <p:nvSpPr>
              <p:cNvPr id="28" name="圆角矩形 14"/>
              <p:cNvSpPr/>
              <p:nvPr/>
            </p:nvSpPr>
            <p:spPr>
              <a:xfrm>
                <a:off x="49524" y="2281455"/>
                <a:ext cx="2034558" cy="91546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动作或建立起来的相互关系</a:t>
                </a:r>
                <a:endParaRPr lang="zh-CN" altLang="en-US" sz="2400" b="1" kern="1200" dirty="0">
                  <a:latin typeface="+mj-ea"/>
                  <a:ea typeface="+mj-ea"/>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矩形 89"/>
          <p:cNvSpPr/>
          <p:nvPr/>
        </p:nvSpPr>
        <p:spPr>
          <a:xfrm>
            <a:off x="1" y="4235006"/>
            <a:ext cx="12241213" cy="2389780"/>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24" name="Text Box 2"/>
          <p:cNvSpPr txBox="1">
            <a:spLocks noChangeArrowheads="1"/>
          </p:cNvSpPr>
          <p:nvPr/>
        </p:nvSpPr>
        <p:spPr bwMode="auto">
          <a:xfrm>
            <a:off x="2168282" y="4541394"/>
            <a:ext cx="7870457" cy="904582"/>
          </a:xfrm>
          <a:prstGeom prst="rect">
            <a:avLst/>
          </a:prstGeom>
          <a:noFill/>
          <a:ln w="9525">
            <a:noFill/>
            <a:miter lim="800000"/>
            <a:headEnd/>
            <a:tailEnd/>
          </a:ln>
        </p:spPr>
        <p:txBody>
          <a:bodyPr wrap="square" lIns="124398" tIns="62199" rIns="124398" bIns="62199">
            <a:spAutoFit/>
          </a:bodyPr>
          <a:lstStyle/>
          <a:p>
            <a:pPr algn="ctr"/>
            <a:r>
              <a:rPr lang="en-US" altLang="zh-CN" sz="4900" b="1" dirty="0">
                <a:solidFill>
                  <a:schemeClr val="bg1"/>
                </a:solidFill>
                <a:latin typeface="微软雅黑" panose="020B0503020204020204" pitchFamily="34" charset="-122"/>
                <a:ea typeface="微软雅黑" panose="020B0503020204020204" pitchFamily="34" charset="-122"/>
              </a:rPr>
              <a:t>THANKS</a:t>
            </a:r>
          </a:p>
        </p:txBody>
      </p:sp>
      <p:grpSp>
        <p:nvGrpSpPr>
          <p:cNvPr id="3" name="组合 24"/>
          <p:cNvGrpSpPr/>
          <p:nvPr/>
        </p:nvGrpSpPr>
        <p:grpSpPr>
          <a:xfrm>
            <a:off x="3873347" y="5390563"/>
            <a:ext cx="4484395" cy="87267"/>
            <a:chOff x="2768751" y="4109175"/>
            <a:chExt cx="3349775" cy="62334"/>
          </a:xfrm>
        </p:grpSpPr>
        <p:cxnSp>
          <p:nvCxnSpPr>
            <p:cNvPr id="26" name="直接连接符 25"/>
            <p:cNvCxnSpPr/>
            <p:nvPr/>
          </p:nvCxnSpPr>
          <p:spPr>
            <a:xfrm>
              <a:off x="2799918" y="4140342"/>
              <a:ext cx="328744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2768751"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056192"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 Box 2"/>
          <p:cNvSpPr txBox="1">
            <a:spLocks noChangeArrowheads="1"/>
          </p:cNvSpPr>
          <p:nvPr/>
        </p:nvSpPr>
        <p:spPr bwMode="auto">
          <a:xfrm>
            <a:off x="4867430" y="5509056"/>
            <a:ext cx="2463951" cy="356445"/>
          </a:xfrm>
          <a:prstGeom prst="rect">
            <a:avLst/>
          </a:prstGeom>
          <a:noFill/>
          <a:ln w="9525">
            <a:noFill/>
            <a:miter lim="800000"/>
            <a:headEnd/>
            <a:tailEnd/>
          </a:ln>
        </p:spPr>
        <p:txBody>
          <a:bodyPr wrap="square" lIns="124398" tIns="62199" rIns="124398" bIns="62199">
            <a:spAutoFit/>
          </a:bodyPr>
          <a:lstStyle/>
          <a:p>
            <a:pPr algn="dist">
              <a:defRPr/>
            </a:pPr>
            <a:r>
              <a:rPr lang="zh-CN" altLang="en-US" sz="1500" dirty="0">
                <a:solidFill>
                  <a:schemeClr val="bg1"/>
                </a:solidFill>
                <a:latin typeface="微软雅黑" pitchFamily="34" charset="-122"/>
                <a:ea typeface="微软雅黑" pitchFamily="34" charset="-122"/>
              </a:rPr>
              <a:t>谢谢聆听</a:t>
            </a:r>
          </a:p>
        </p:txBody>
      </p:sp>
      <p:grpSp>
        <p:nvGrpSpPr>
          <p:cNvPr id="4" name="组合 33"/>
          <p:cNvGrpSpPr/>
          <p:nvPr/>
        </p:nvGrpSpPr>
        <p:grpSpPr>
          <a:xfrm>
            <a:off x="4918690" y="5996003"/>
            <a:ext cx="440396" cy="460557"/>
            <a:chOff x="3543574" y="4265651"/>
            <a:chExt cx="414516" cy="414516"/>
          </a:xfrm>
        </p:grpSpPr>
        <p:sp>
          <p:nvSpPr>
            <p:cNvPr id="35" name="椭圆 34"/>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 name="组合 35"/>
            <p:cNvGrpSpPr/>
            <p:nvPr/>
          </p:nvGrpSpPr>
          <p:grpSpPr>
            <a:xfrm>
              <a:off x="3629640" y="4325788"/>
              <a:ext cx="259976" cy="261734"/>
              <a:chOff x="5042691" y="2273922"/>
              <a:chExt cx="702937" cy="707690"/>
            </a:xfrm>
            <a:solidFill>
              <a:schemeClr val="bg1"/>
            </a:solidFill>
          </p:grpSpPr>
          <p:sp>
            <p:nvSpPr>
              <p:cNvPr id="3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6" name="组合 38"/>
          <p:cNvGrpSpPr/>
          <p:nvPr/>
        </p:nvGrpSpPr>
        <p:grpSpPr>
          <a:xfrm>
            <a:off x="5565616" y="5996003"/>
            <a:ext cx="440396" cy="460557"/>
            <a:chOff x="4102125" y="4265651"/>
            <a:chExt cx="414516" cy="414516"/>
          </a:xfrm>
        </p:grpSpPr>
        <p:sp>
          <p:nvSpPr>
            <p:cNvPr id="40" name="椭圆 39"/>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7" name="组合 40"/>
            <p:cNvGrpSpPr/>
            <p:nvPr/>
          </p:nvGrpSpPr>
          <p:grpSpPr>
            <a:xfrm>
              <a:off x="4199233" y="4358783"/>
              <a:ext cx="238761" cy="198211"/>
              <a:chOff x="3132963" y="3140191"/>
              <a:chExt cx="645573" cy="535933"/>
            </a:xfrm>
            <a:solidFill>
              <a:schemeClr val="bg1"/>
            </a:solidFill>
          </p:grpSpPr>
          <p:sp>
            <p:nvSpPr>
              <p:cNvPr id="42"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3"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4"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5"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6"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7"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8" name="组合 47"/>
          <p:cNvGrpSpPr/>
          <p:nvPr/>
        </p:nvGrpSpPr>
        <p:grpSpPr>
          <a:xfrm>
            <a:off x="6890813" y="5996003"/>
            <a:ext cx="440396" cy="460557"/>
            <a:chOff x="5181486" y="4265651"/>
            <a:chExt cx="414516" cy="414516"/>
          </a:xfrm>
        </p:grpSpPr>
        <p:sp>
          <p:nvSpPr>
            <p:cNvPr id="49" name="椭圆 48"/>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9" name="组合 49"/>
            <p:cNvGrpSpPr/>
            <p:nvPr/>
          </p:nvGrpSpPr>
          <p:grpSpPr>
            <a:xfrm>
              <a:off x="5287222" y="4375239"/>
              <a:ext cx="253419" cy="172633"/>
              <a:chOff x="4895160" y="4287159"/>
              <a:chExt cx="571418" cy="389258"/>
            </a:xfrm>
            <a:solidFill>
              <a:schemeClr val="bg1"/>
            </a:solidFill>
          </p:grpSpPr>
          <p:sp>
            <p:nvSpPr>
              <p:cNvPr id="51"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6"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7"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8"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9"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0" name="组合 59"/>
          <p:cNvGrpSpPr/>
          <p:nvPr/>
        </p:nvGrpSpPr>
        <p:grpSpPr>
          <a:xfrm>
            <a:off x="6226669" y="5996003"/>
            <a:ext cx="440396" cy="460557"/>
            <a:chOff x="4626437" y="4265651"/>
            <a:chExt cx="414516" cy="414516"/>
          </a:xfrm>
        </p:grpSpPr>
        <p:sp>
          <p:nvSpPr>
            <p:cNvPr id="61" name="椭圆 60"/>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11" name="组合 61"/>
            <p:cNvGrpSpPr/>
            <p:nvPr/>
          </p:nvGrpSpPr>
          <p:grpSpPr>
            <a:xfrm>
              <a:off x="4710891" y="4356960"/>
              <a:ext cx="232896" cy="199705"/>
              <a:chOff x="3546346" y="2339026"/>
              <a:chExt cx="897787" cy="769842"/>
            </a:xfrm>
            <a:solidFill>
              <a:schemeClr val="bg1"/>
            </a:solidFill>
          </p:grpSpPr>
          <p:sp>
            <p:nvSpPr>
              <p:cNvPr id="63"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4"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5"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6"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7"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8"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9"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
        <p:nvSpPr>
          <p:cNvPr id="2" name="TextBox 1"/>
          <p:cNvSpPr txBox="1"/>
          <p:nvPr/>
        </p:nvSpPr>
        <p:spPr>
          <a:xfrm>
            <a:off x="3048772" y="2386004"/>
            <a:ext cx="6051338" cy="802721"/>
          </a:xfrm>
          <a:prstGeom prst="rect">
            <a:avLst/>
          </a:prstGeom>
          <a:noFill/>
        </p:spPr>
        <p:txBody>
          <a:bodyPr wrap="square" lIns="124398" tIns="62199" rIns="124398" bIns="62199" rtlCol="0">
            <a:spAutoFit/>
          </a:bodyPr>
          <a:lstStyle/>
          <a:p>
            <a:pPr algn="ctr"/>
            <a:r>
              <a:rPr lang="zh-CN" altLang="en-US" sz="4400" b="1" dirty="0" smtClean="0">
                <a:solidFill>
                  <a:srgbClr val="0070C0"/>
                </a:solidFill>
                <a:latin typeface="微软雅黑" pitchFamily="34" charset="-122"/>
                <a:ea typeface="微软雅黑" pitchFamily="34" charset="-122"/>
              </a:rPr>
              <a:t>敬  请  批  评  指  正</a:t>
            </a:r>
            <a:endParaRPr lang="en-US" altLang="zh-CN" sz="4400" b="1" dirty="0" smtClean="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xmlns="" val="448634914"/>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19880" y="1242996"/>
            <a:ext cx="2625062" cy="461665"/>
            <a:chOff x="548443" y="1281397"/>
            <a:chExt cx="2625062"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196435" cy="461665"/>
            </a:xfrm>
            <a:prstGeom prst="rect">
              <a:avLst/>
            </a:prstGeom>
          </p:spPr>
          <p:txBody>
            <a:bodyPr wrap="none">
              <a:spAutoFit/>
            </a:bodyPr>
            <a:lstStyle/>
            <a:p>
              <a:r>
                <a:rPr lang="en-US" altLang="zh-CN" sz="2400" b="1" dirty="0" smtClean="0"/>
                <a:t>1</a:t>
              </a:r>
              <a:r>
                <a:rPr lang="zh-CN" altLang="en-US" sz="2400" b="1" dirty="0" smtClean="0"/>
                <a:t>、</a:t>
              </a:r>
              <a:r>
                <a:rPr lang="zh-CN" altLang="en-US" sz="2400" b="1" dirty="0" smtClean="0">
                  <a:latin typeface="Times New Roman" pitchFamily="18" charset="0"/>
                  <a:cs typeface="Times New Roman" pitchFamily="18" charset="0"/>
                </a:rPr>
                <a:t>联锁的定义</a:t>
              </a:r>
            </a:p>
          </p:txBody>
        </p:sp>
      </p:grpSp>
      <p:grpSp>
        <p:nvGrpSpPr>
          <p:cNvPr id="7" name="组合 6"/>
          <p:cNvGrpSpPr/>
          <p:nvPr/>
        </p:nvGrpSpPr>
        <p:grpSpPr>
          <a:xfrm>
            <a:off x="2620144" y="2386004"/>
            <a:ext cx="1785918" cy="642942"/>
            <a:chOff x="642910" y="4572008"/>
            <a:chExt cx="2214578" cy="642942"/>
          </a:xfrm>
        </p:grpSpPr>
        <p:sp>
          <p:nvSpPr>
            <p:cNvPr id="8" name="圆角矩形 7"/>
            <p:cNvSpPr/>
            <p:nvPr/>
          </p:nvSpPr>
          <p:spPr>
            <a:xfrm>
              <a:off x="642910" y="4572008"/>
              <a:ext cx="2214578" cy="642942"/>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p>
          </p:txBody>
        </p:sp>
        <p:sp>
          <p:nvSpPr>
            <p:cNvPr id="9" name="TextBox 8"/>
            <p:cNvSpPr txBox="1"/>
            <p:nvPr/>
          </p:nvSpPr>
          <p:spPr>
            <a:xfrm>
              <a:off x="840172" y="4643446"/>
              <a:ext cx="1422184" cy="461665"/>
            </a:xfrm>
            <a:prstGeom prst="rect">
              <a:avLst/>
            </a:prstGeom>
            <a:noFill/>
          </p:spPr>
          <p:txBody>
            <a:bodyPr wrap="none" rtlCol="0">
              <a:spAutoFit/>
            </a:bodyPr>
            <a:lstStyle/>
            <a:p>
              <a:r>
                <a:rPr lang="zh-CN" altLang="en-US" sz="2400" b="1" dirty="0" smtClean="0">
                  <a:solidFill>
                    <a:schemeClr val="bg1"/>
                  </a:solidFill>
                  <a:latin typeface="+mj-ea"/>
                  <a:ea typeface="+mj-ea"/>
                </a:rPr>
                <a:t>联锁对象</a:t>
              </a:r>
              <a:endParaRPr lang="zh-CN" altLang="en-US" sz="2400" b="1" dirty="0">
                <a:solidFill>
                  <a:schemeClr val="bg1"/>
                </a:solidFill>
                <a:latin typeface="+mj-ea"/>
                <a:ea typeface="+mj-ea"/>
              </a:endParaRPr>
            </a:p>
          </p:txBody>
        </p:sp>
      </p:grpSp>
      <p:sp>
        <p:nvSpPr>
          <p:cNvPr id="10" name="右箭头 9"/>
          <p:cNvSpPr/>
          <p:nvPr/>
        </p:nvSpPr>
        <p:spPr>
          <a:xfrm>
            <a:off x="4977598" y="2457442"/>
            <a:ext cx="785818" cy="571504"/>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CN" altLang="en-US"/>
          </a:p>
        </p:txBody>
      </p:sp>
      <p:sp>
        <p:nvSpPr>
          <p:cNvPr id="11" name="矩形 10"/>
          <p:cNvSpPr/>
          <p:nvPr/>
        </p:nvSpPr>
        <p:spPr>
          <a:xfrm>
            <a:off x="6906424" y="2028814"/>
            <a:ext cx="2143108" cy="461665"/>
          </a:xfrm>
          <a:prstGeom prst="rect">
            <a:avLst/>
          </a:prstGeom>
        </p:spPr>
        <p:txBody>
          <a:bodyPr wrap="square">
            <a:spAutoFit/>
          </a:bodyPr>
          <a:lstStyle/>
          <a:p>
            <a:r>
              <a:rPr lang="zh-CN" altLang="en-US" sz="2400" b="1" dirty="0" smtClean="0">
                <a:solidFill>
                  <a:srgbClr val="333399"/>
                </a:solidFill>
                <a:latin typeface="宋体" pitchFamily="2" charset="-122"/>
                <a:ea typeface="宋体" pitchFamily="2" charset="-122"/>
              </a:rPr>
              <a:t>产生信息的源</a:t>
            </a:r>
          </a:p>
        </p:txBody>
      </p:sp>
      <p:sp>
        <p:nvSpPr>
          <p:cNvPr id="12" name="矩形 11"/>
          <p:cNvSpPr/>
          <p:nvPr/>
        </p:nvSpPr>
        <p:spPr>
          <a:xfrm>
            <a:off x="6834986" y="3028946"/>
            <a:ext cx="2214546" cy="461665"/>
          </a:xfrm>
          <a:prstGeom prst="rect">
            <a:avLst/>
          </a:prstGeom>
        </p:spPr>
        <p:txBody>
          <a:bodyPr wrap="square">
            <a:spAutoFit/>
          </a:bodyPr>
          <a:lstStyle/>
          <a:p>
            <a:r>
              <a:rPr lang="zh-CN" altLang="en-US" sz="2400" b="1" dirty="0" smtClean="0">
                <a:solidFill>
                  <a:srgbClr val="333399"/>
                </a:solidFill>
                <a:latin typeface="宋体" pitchFamily="2" charset="-122"/>
                <a:ea typeface="宋体" pitchFamily="2" charset="-122"/>
              </a:rPr>
              <a:t>联锁控制的点</a:t>
            </a:r>
          </a:p>
        </p:txBody>
      </p:sp>
      <p:sp>
        <p:nvSpPr>
          <p:cNvPr id="13" name="左大括号 12"/>
          <p:cNvSpPr/>
          <p:nvPr/>
        </p:nvSpPr>
        <p:spPr>
          <a:xfrm>
            <a:off x="6192044" y="2171690"/>
            <a:ext cx="214314" cy="1214446"/>
          </a:xfrm>
          <a:prstGeom prst="leftBrace">
            <a:avLst>
              <a:gd name="adj1" fmla="val 54710"/>
              <a:gd name="adj2" fmla="val 50000"/>
            </a:avLst>
          </a:prstGeom>
          <a:noFill/>
          <a:ln w="28575" cap="flat" cmpd="sng" algn="ctr">
            <a:solidFill>
              <a:srgbClr val="4F81BD">
                <a:shade val="60000"/>
                <a:satMod val="11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grpSp>
        <p:nvGrpSpPr>
          <p:cNvPr id="14" name="组合 13"/>
          <p:cNvGrpSpPr/>
          <p:nvPr/>
        </p:nvGrpSpPr>
        <p:grpSpPr>
          <a:xfrm>
            <a:off x="2620144" y="4029078"/>
            <a:ext cx="1785918" cy="642942"/>
            <a:chOff x="642910" y="4572008"/>
            <a:chExt cx="2214578" cy="642942"/>
          </a:xfrm>
        </p:grpSpPr>
        <p:sp>
          <p:nvSpPr>
            <p:cNvPr id="15" name="圆角矩形 14"/>
            <p:cNvSpPr/>
            <p:nvPr/>
          </p:nvSpPr>
          <p:spPr>
            <a:xfrm>
              <a:off x="642910" y="4572008"/>
              <a:ext cx="2214578" cy="642942"/>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840171" y="4643446"/>
              <a:ext cx="1763540" cy="461665"/>
            </a:xfrm>
            <a:prstGeom prst="rect">
              <a:avLst/>
            </a:prstGeom>
            <a:noFill/>
          </p:spPr>
          <p:txBody>
            <a:bodyPr wrap="none" rtlCol="0">
              <a:spAutoFit/>
            </a:bodyPr>
            <a:lstStyle/>
            <a:p>
              <a:r>
                <a:rPr lang="zh-CN" altLang="en-US" sz="2400" b="1" dirty="0" smtClean="0">
                  <a:solidFill>
                    <a:schemeClr val="bg1"/>
                  </a:solidFill>
                  <a:latin typeface="+mj-ea"/>
                  <a:ea typeface="+mj-ea"/>
                </a:rPr>
                <a:t>联锁规则</a:t>
              </a:r>
              <a:endParaRPr lang="zh-CN" altLang="en-US" sz="2400" b="1" dirty="0">
                <a:solidFill>
                  <a:schemeClr val="bg1"/>
                </a:solidFill>
                <a:latin typeface="+mj-ea"/>
                <a:ea typeface="+mj-ea"/>
              </a:endParaRPr>
            </a:p>
          </p:txBody>
        </p:sp>
      </p:grpSp>
      <p:sp>
        <p:nvSpPr>
          <p:cNvPr id="17" name="右箭头 16"/>
          <p:cNvSpPr/>
          <p:nvPr/>
        </p:nvSpPr>
        <p:spPr>
          <a:xfrm>
            <a:off x="4977598" y="4100516"/>
            <a:ext cx="785818" cy="571504"/>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CN" altLang="en-US"/>
          </a:p>
        </p:txBody>
      </p:sp>
      <p:sp>
        <p:nvSpPr>
          <p:cNvPr id="18" name="矩形 17"/>
          <p:cNvSpPr/>
          <p:nvPr/>
        </p:nvSpPr>
        <p:spPr>
          <a:xfrm>
            <a:off x="6906424" y="3814764"/>
            <a:ext cx="2143108" cy="461665"/>
          </a:xfrm>
          <a:prstGeom prst="rect">
            <a:avLst/>
          </a:prstGeom>
        </p:spPr>
        <p:txBody>
          <a:bodyPr wrap="square">
            <a:spAutoFit/>
          </a:bodyPr>
          <a:lstStyle/>
          <a:p>
            <a:r>
              <a:rPr lang="zh-CN" altLang="en-US" sz="2400" b="1" dirty="0" smtClean="0">
                <a:solidFill>
                  <a:srgbClr val="333399"/>
                </a:solidFill>
                <a:latin typeface="宋体" pitchFamily="2" charset="-122"/>
                <a:ea typeface="宋体" pitchFamily="2" charset="-122"/>
              </a:rPr>
              <a:t>用户需求</a:t>
            </a:r>
          </a:p>
        </p:txBody>
      </p:sp>
      <p:sp>
        <p:nvSpPr>
          <p:cNvPr id="19" name="矩形 18"/>
          <p:cNvSpPr/>
          <p:nvPr/>
        </p:nvSpPr>
        <p:spPr>
          <a:xfrm>
            <a:off x="6906424" y="4672020"/>
            <a:ext cx="2214546" cy="461665"/>
          </a:xfrm>
          <a:prstGeom prst="rect">
            <a:avLst/>
          </a:prstGeom>
        </p:spPr>
        <p:txBody>
          <a:bodyPr wrap="square">
            <a:spAutoFit/>
          </a:bodyPr>
          <a:lstStyle/>
          <a:p>
            <a:r>
              <a:rPr lang="zh-CN" altLang="en-US" sz="2400" b="1" dirty="0" smtClean="0">
                <a:solidFill>
                  <a:srgbClr val="333399"/>
                </a:solidFill>
                <a:latin typeface="宋体" pitchFamily="2" charset="-122"/>
                <a:ea typeface="宋体" pitchFamily="2" charset="-122"/>
              </a:rPr>
              <a:t>技术条件</a:t>
            </a:r>
          </a:p>
        </p:txBody>
      </p:sp>
      <p:sp>
        <p:nvSpPr>
          <p:cNvPr id="20" name="左大括号 19"/>
          <p:cNvSpPr/>
          <p:nvPr/>
        </p:nvSpPr>
        <p:spPr>
          <a:xfrm>
            <a:off x="6192044" y="3886202"/>
            <a:ext cx="214314" cy="1214446"/>
          </a:xfrm>
          <a:prstGeom prst="leftBrace">
            <a:avLst>
              <a:gd name="adj1" fmla="val 54710"/>
              <a:gd name="adj2" fmla="val 50000"/>
            </a:avLst>
          </a:prstGeom>
          <a:noFill/>
          <a:ln w="28575" cap="flat" cmpd="sng" algn="ctr">
            <a:solidFill>
              <a:srgbClr val="4F81BD">
                <a:shade val="60000"/>
                <a:satMod val="11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grpSp>
        <p:nvGrpSpPr>
          <p:cNvPr id="21" name="组合 20"/>
          <p:cNvGrpSpPr/>
          <p:nvPr/>
        </p:nvGrpSpPr>
        <p:grpSpPr>
          <a:xfrm>
            <a:off x="2620144" y="5529276"/>
            <a:ext cx="1785918" cy="642942"/>
            <a:chOff x="642910" y="4572008"/>
            <a:chExt cx="2214578" cy="642942"/>
          </a:xfrm>
        </p:grpSpPr>
        <p:sp>
          <p:nvSpPr>
            <p:cNvPr id="22" name="圆角矩形 21"/>
            <p:cNvSpPr/>
            <p:nvPr/>
          </p:nvSpPr>
          <p:spPr>
            <a:xfrm>
              <a:off x="642910" y="4572008"/>
              <a:ext cx="2214578" cy="642942"/>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840171" y="4643446"/>
              <a:ext cx="1763540" cy="461665"/>
            </a:xfrm>
            <a:prstGeom prst="rect">
              <a:avLst/>
            </a:prstGeom>
            <a:noFill/>
          </p:spPr>
          <p:txBody>
            <a:bodyPr wrap="none" rtlCol="0">
              <a:spAutoFit/>
            </a:bodyPr>
            <a:lstStyle/>
            <a:p>
              <a:r>
                <a:rPr lang="zh-CN" altLang="en-US" sz="2400" b="1" dirty="0" smtClean="0">
                  <a:solidFill>
                    <a:schemeClr val="bg1"/>
                  </a:solidFill>
                  <a:latin typeface="+mj-ea"/>
                  <a:ea typeface="+mj-ea"/>
                </a:rPr>
                <a:t>联锁结果</a:t>
              </a:r>
              <a:endParaRPr lang="zh-CN" altLang="en-US" sz="2400" b="1" dirty="0">
                <a:solidFill>
                  <a:schemeClr val="bg1"/>
                </a:solidFill>
                <a:latin typeface="+mj-ea"/>
                <a:ea typeface="+mj-ea"/>
              </a:endParaRPr>
            </a:p>
          </p:txBody>
        </p:sp>
      </p:grpSp>
      <p:sp>
        <p:nvSpPr>
          <p:cNvPr id="24" name="右箭头 23"/>
          <p:cNvSpPr/>
          <p:nvPr/>
        </p:nvSpPr>
        <p:spPr>
          <a:xfrm>
            <a:off x="4977598" y="5600714"/>
            <a:ext cx="785818" cy="571504"/>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CN" altLang="en-US"/>
          </a:p>
        </p:txBody>
      </p:sp>
      <p:sp>
        <p:nvSpPr>
          <p:cNvPr id="25" name="矩形 24"/>
          <p:cNvSpPr/>
          <p:nvPr/>
        </p:nvSpPr>
        <p:spPr>
          <a:xfrm>
            <a:off x="6406358" y="5672152"/>
            <a:ext cx="2643206" cy="461665"/>
          </a:xfrm>
          <a:prstGeom prst="rect">
            <a:avLst/>
          </a:prstGeom>
        </p:spPr>
        <p:txBody>
          <a:bodyPr wrap="square">
            <a:spAutoFit/>
          </a:bodyPr>
          <a:lstStyle/>
          <a:p>
            <a:r>
              <a:rPr lang="zh-CN" altLang="en-US" sz="2400" b="1" dirty="0" smtClean="0">
                <a:solidFill>
                  <a:srgbClr val="333399"/>
                </a:solidFill>
                <a:latin typeface="宋体" pitchFamily="2" charset="-122"/>
                <a:ea typeface="宋体" pitchFamily="2" charset="-122"/>
              </a:rPr>
              <a:t>产生的控制命令</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par>
                          <p:cTn id="32" fill="hold">
                            <p:stCondLst>
                              <p:cond delay="100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par>
                          <p:cTn id="36" fill="hold">
                            <p:stCondLst>
                              <p:cond delay="15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500"/>
                                        <p:tgtEl>
                                          <p:spTgt spid="21"/>
                                        </p:tgtEl>
                                      </p:cBhvr>
                                    </p:animEffect>
                                  </p:childTnLst>
                                </p:cTn>
                              </p:par>
                            </p:childTnLst>
                          </p:cTn>
                        </p:par>
                        <p:par>
                          <p:cTn id="48" fill="hold">
                            <p:stCondLst>
                              <p:cond delay="500"/>
                            </p:stCondLst>
                            <p:childTnLst>
                              <p:par>
                                <p:cTn id="49" presetID="22" presetClass="entr" presetSubtype="8"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left)">
                                      <p:cBhvr>
                                        <p:cTn id="51" dur="500"/>
                                        <p:tgtEl>
                                          <p:spTgt spid="24"/>
                                        </p:tgtEl>
                                      </p:cBhvr>
                                    </p:animEffect>
                                  </p:childTnLst>
                                </p:cTn>
                              </p:par>
                            </p:childTnLst>
                          </p:cTn>
                        </p:par>
                        <p:par>
                          <p:cTn id="52" fill="hold">
                            <p:stCondLst>
                              <p:cond delay="1000"/>
                            </p:stCondLst>
                            <p:childTnLst>
                              <p:par>
                                <p:cTn id="53" presetID="22" presetClass="entr" presetSubtype="8"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3" grpId="0" animBg="1"/>
      <p:bldP spid="17" grpId="0" animBg="1"/>
      <p:bldP spid="18" grpId="0"/>
      <p:bldP spid="19" grpId="0"/>
      <p:bldP spid="20" grpId="0" animBg="1"/>
      <p:bldP spid="24" grpId="0" animBg="1"/>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3243821" cy="461665"/>
            <a:chOff x="548443" y="1281397"/>
            <a:chExt cx="3243821"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815194" cy="461665"/>
            </a:xfrm>
            <a:prstGeom prst="rect">
              <a:avLst/>
            </a:prstGeom>
          </p:spPr>
          <p:txBody>
            <a:bodyPr wrap="none">
              <a:spAutoFit/>
            </a:bodyPr>
            <a:lstStyle/>
            <a:p>
              <a:r>
                <a:rPr lang="en-US" altLang="zh-CN" sz="2400" b="1" dirty="0" smtClean="0"/>
                <a:t>2</a:t>
              </a:r>
              <a:r>
                <a:rPr lang="zh-CN" altLang="en-US" sz="2400" b="1" dirty="0" smtClean="0"/>
                <a:t>、</a:t>
              </a:r>
              <a:r>
                <a:rPr lang="zh-CN" altLang="en-US" sz="2400" b="1" dirty="0" smtClean="0">
                  <a:latin typeface="Times New Roman" pitchFamily="18" charset="0"/>
                  <a:cs typeface="Times New Roman" pitchFamily="18" charset="0"/>
                </a:rPr>
                <a:t>联锁的基本内容</a:t>
              </a:r>
            </a:p>
          </p:txBody>
        </p:sp>
      </p:grpSp>
      <p:sp>
        <p:nvSpPr>
          <p:cNvPr id="21" name="矩形 20"/>
          <p:cNvSpPr/>
          <p:nvPr/>
        </p:nvSpPr>
        <p:spPr>
          <a:xfrm>
            <a:off x="834194" y="2243128"/>
            <a:ext cx="7572427" cy="424732"/>
          </a:xfrm>
          <a:prstGeom prst="rect">
            <a:avLst/>
          </a:prstGeom>
        </p:spPr>
        <p:txBody>
          <a:bodyPr wrap="square">
            <a:spAutoFit/>
          </a:bodyPr>
          <a:lstStyle/>
          <a:p>
            <a:pPr lvl="0" defTabSz="1066800">
              <a:lnSpc>
                <a:spcPct val="90000"/>
              </a:lnSpc>
              <a:spcBef>
                <a:spcPct val="0"/>
              </a:spcBef>
              <a:spcAft>
                <a:spcPct val="35000"/>
              </a:spcAft>
              <a:defRPr/>
            </a:pPr>
            <a:r>
              <a:rPr lang="zh-CN" altLang="en-US" sz="2400" b="1" kern="0" dirty="0" smtClean="0">
                <a:solidFill>
                  <a:prstClr val="black"/>
                </a:solidFill>
                <a:latin typeface="Perpetua"/>
              </a:rPr>
              <a:t>（</a:t>
            </a:r>
            <a:r>
              <a:rPr lang="en-US" altLang="zh-CN" sz="2400" b="1" kern="0" dirty="0" smtClean="0">
                <a:solidFill>
                  <a:prstClr val="black"/>
                </a:solidFill>
                <a:latin typeface="Perpetua"/>
              </a:rPr>
              <a:t>1</a:t>
            </a:r>
            <a:r>
              <a:rPr lang="zh-CN" altLang="en-US" sz="2400" b="1" kern="0" dirty="0" smtClean="0">
                <a:solidFill>
                  <a:prstClr val="black"/>
                </a:solidFill>
                <a:latin typeface="Perpetua"/>
              </a:rPr>
              <a:t>）防止建立会导致列车、机车车辆冲突的进路</a:t>
            </a:r>
            <a:endParaRPr lang="zh-CN" altLang="en-US" sz="2400" b="1" dirty="0">
              <a:solidFill>
                <a:prstClr val="black"/>
              </a:solidFill>
              <a:latin typeface="Perpetua"/>
            </a:endParaRPr>
          </a:p>
        </p:txBody>
      </p:sp>
      <p:sp>
        <p:nvSpPr>
          <p:cNvPr id="22" name="矩形 21"/>
          <p:cNvSpPr/>
          <p:nvPr/>
        </p:nvSpPr>
        <p:spPr>
          <a:xfrm>
            <a:off x="1048508" y="2814632"/>
            <a:ext cx="10358510" cy="1022972"/>
          </a:xfrm>
          <a:prstGeom prst="rect">
            <a:avLst/>
          </a:prstGeom>
          <a:solidFill>
            <a:schemeClr val="bg1"/>
          </a:solidFill>
          <a:ln w="76200">
            <a:solidFill>
              <a:srgbClr val="00B0F0"/>
            </a:solidFill>
          </a:ln>
        </p:spPr>
        <p:txBody>
          <a:bodyPr wrap="square">
            <a:spAutoFit/>
          </a:bodyPr>
          <a:lstStyle/>
          <a:p>
            <a:pPr marL="228600" lvl="1" indent="-228600" defTabSz="1066800">
              <a:lnSpc>
                <a:spcPct val="150000"/>
              </a:lnSpc>
              <a:spcBef>
                <a:spcPct val="0"/>
              </a:spcBef>
              <a:spcAft>
                <a:spcPct val="15000"/>
              </a:spcAft>
              <a:buFontTx/>
              <a:buChar char="••"/>
              <a:defRPr/>
            </a:pPr>
            <a:r>
              <a:rPr lang="zh-CN" altLang="en-US" sz="2000" b="1" kern="0" dirty="0" smtClean="0">
                <a:latin typeface="Perpetua"/>
              </a:rPr>
              <a:t>防护进路的信号开放前，须检查其敌对信号处于关闭状态；</a:t>
            </a:r>
            <a:endParaRPr lang="en-US" altLang="zh-CN" sz="2000" b="1" kern="0" dirty="0" smtClean="0">
              <a:latin typeface="Perpetua"/>
            </a:endParaRPr>
          </a:p>
          <a:p>
            <a:pPr marL="228600" lvl="1" indent="-228600" defTabSz="1066800">
              <a:lnSpc>
                <a:spcPct val="150000"/>
              </a:lnSpc>
              <a:spcBef>
                <a:spcPct val="0"/>
              </a:spcBef>
              <a:spcAft>
                <a:spcPct val="15000"/>
              </a:spcAft>
              <a:buFontTx/>
              <a:buChar char="••"/>
              <a:defRPr/>
            </a:pPr>
            <a:r>
              <a:rPr lang="zh-CN" altLang="en-US" sz="2000" b="1" kern="0" dirty="0" smtClean="0">
                <a:latin typeface="Perpetua"/>
              </a:rPr>
              <a:t>信号开放后，应将其敌对信号锁闭在关闭状态，不允许办理与之相敌对的进路。</a:t>
            </a:r>
            <a:endParaRPr lang="zh-CN" altLang="en-US" sz="2000" b="1" dirty="0">
              <a:latin typeface="Perpetua"/>
            </a:endParaRPr>
          </a:p>
        </p:txBody>
      </p:sp>
      <p:sp>
        <p:nvSpPr>
          <p:cNvPr id="23" name="矩形 22"/>
          <p:cNvSpPr/>
          <p:nvPr/>
        </p:nvSpPr>
        <p:spPr>
          <a:xfrm>
            <a:off x="834194" y="4672020"/>
            <a:ext cx="10501386" cy="424732"/>
          </a:xfrm>
          <a:prstGeom prst="rect">
            <a:avLst/>
          </a:prstGeom>
        </p:spPr>
        <p:txBody>
          <a:bodyPr wrap="square">
            <a:spAutoFit/>
          </a:bodyPr>
          <a:lstStyle/>
          <a:p>
            <a:pPr lvl="0" defTabSz="1066800">
              <a:lnSpc>
                <a:spcPct val="90000"/>
              </a:lnSpc>
              <a:spcBef>
                <a:spcPct val="0"/>
              </a:spcBef>
              <a:spcAft>
                <a:spcPct val="35000"/>
              </a:spcAft>
              <a:defRPr/>
            </a:pPr>
            <a:r>
              <a:rPr lang="zh-CN" altLang="en-US" sz="2400" b="1" kern="0" dirty="0" smtClean="0">
                <a:latin typeface="Perpetua"/>
              </a:rPr>
              <a:t>（</a:t>
            </a:r>
            <a:r>
              <a:rPr lang="en-US" altLang="zh-CN" sz="2400" b="1" kern="0" dirty="0" smtClean="0">
                <a:latin typeface="Perpetua"/>
              </a:rPr>
              <a:t>2</a:t>
            </a:r>
            <a:r>
              <a:rPr lang="zh-CN" altLang="en-US" sz="2400" b="1" kern="0" dirty="0" smtClean="0">
                <a:latin typeface="Perpetua"/>
              </a:rPr>
              <a:t>）所有道岔必须被锁闭在与所办理进路相符合的位置</a:t>
            </a:r>
            <a:endParaRPr lang="zh-CN" altLang="en-US" sz="2400" b="1" dirty="0">
              <a:latin typeface="Perpetua"/>
            </a:endParaRPr>
          </a:p>
        </p:txBody>
      </p:sp>
      <p:sp>
        <p:nvSpPr>
          <p:cNvPr id="24" name="矩形 23"/>
          <p:cNvSpPr/>
          <p:nvPr/>
        </p:nvSpPr>
        <p:spPr>
          <a:xfrm>
            <a:off x="1595438" y="4536090"/>
            <a:ext cx="3059112" cy="433965"/>
          </a:xfrm>
          <a:prstGeom prst="rect">
            <a:avLst/>
          </a:prstGeom>
        </p:spPr>
        <p:txBody>
          <a:bodyPr>
            <a:spAutoFit/>
          </a:bodyPr>
          <a:lstStyle/>
          <a:p>
            <a:pPr marL="228600" lvl="1" indent="-228600" defTabSz="1066800">
              <a:lnSpc>
                <a:spcPct val="90000"/>
              </a:lnSpc>
              <a:spcBef>
                <a:spcPct val="0"/>
              </a:spcBef>
              <a:spcAft>
                <a:spcPct val="15000"/>
              </a:spcAft>
              <a:buFontTx/>
              <a:buChar char="••"/>
              <a:defRPr/>
            </a:pPr>
            <a:endParaRPr lang="zh-CN" altLang="en-US" sz="2400" b="1" dirty="0">
              <a:solidFill>
                <a:srgbClr val="333399"/>
              </a:solidFill>
              <a:latin typeface="Perpetua"/>
            </a:endParaRPr>
          </a:p>
        </p:txBody>
      </p:sp>
      <p:sp>
        <p:nvSpPr>
          <p:cNvPr id="25" name="矩形 24"/>
          <p:cNvSpPr/>
          <p:nvPr/>
        </p:nvSpPr>
        <p:spPr>
          <a:xfrm>
            <a:off x="1048508" y="5314962"/>
            <a:ext cx="10358510" cy="1015663"/>
          </a:xfrm>
          <a:prstGeom prst="rect">
            <a:avLst/>
          </a:prstGeom>
          <a:solidFill>
            <a:schemeClr val="bg1"/>
          </a:solidFill>
          <a:ln w="76200">
            <a:solidFill>
              <a:srgbClr val="00B050"/>
            </a:solidFill>
          </a:ln>
        </p:spPr>
        <p:txBody>
          <a:bodyPr wrap="square">
            <a:spAutoFit/>
          </a:bodyPr>
          <a:lstStyle/>
          <a:p>
            <a:pPr marL="228600" lvl="1" indent="-228600" defTabSz="1066800">
              <a:lnSpc>
                <a:spcPct val="150000"/>
              </a:lnSpc>
              <a:spcBef>
                <a:spcPct val="0"/>
              </a:spcBef>
              <a:spcAft>
                <a:spcPct val="15000"/>
              </a:spcAft>
              <a:buFontTx/>
              <a:buChar char="••"/>
              <a:defRPr/>
            </a:pPr>
            <a:r>
              <a:rPr lang="zh-CN" altLang="en-US" sz="2000" b="1" kern="0" dirty="0" smtClean="0">
                <a:latin typeface="Perpetua"/>
              </a:rPr>
              <a:t>通过按压</a:t>
            </a:r>
            <a:r>
              <a:rPr lang="zh-CN" altLang="en-US" sz="2000" b="1" kern="0" dirty="0" smtClean="0">
                <a:solidFill>
                  <a:srgbClr val="0303EB"/>
                </a:solidFill>
                <a:latin typeface="Perpetua"/>
              </a:rPr>
              <a:t>控制台按钮</a:t>
            </a:r>
            <a:r>
              <a:rPr lang="zh-CN" altLang="en-US" sz="2000" b="1" kern="0" dirty="0" smtClean="0">
                <a:latin typeface="Perpetua"/>
              </a:rPr>
              <a:t>或者利用</a:t>
            </a:r>
            <a:r>
              <a:rPr lang="zh-CN" altLang="en-US" sz="2000" b="1" kern="0" dirty="0" smtClean="0">
                <a:solidFill>
                  <a:srgbClr val="0303EB"/>
                </a:solidFill>
                <a:latin typeface="Perpetua"/>
              </a:rPr>
              <a:t>鼠标</a:t>
            </a:r>
            <a:r>
              <a:rPr lang="zh-CN" altLang="en-US" sz="2000" b="1" kern="0" dirty="0" smtClean="0">
                <a:latin typeface="Perpetua"/>
              </a:rPr>
              <a:t>点击计算机屏幕上的有关按钮办理进路</a:t>
            </a:r>
            <a:endParaRPr lang="en-US" altLang="zh-CN" sz="2000" b="1" kern="0" dirty="0" smtClean="0">
              <a:latin typeface="Perpetua"/>
            </a:endParaRPr>
          </a:p>
          <a:p>
            <a:pPr marL="228600" lvl="1" indent="-228600" defTabSz="1066800">
              <a:lnSpc>
                <a:spcPct val="150000"/>
              </a:lnSpc>
              <a:spcBef>
                <a:spcPct val="0"/>
              </a:spcBef>
              <a:spcAft>
                <a:spcPct val="15000"/>
              </a:spcAft>
              <a:buFontTx/>
              <a:buChar char="••"/>
              <a:defRPr/>
            </a:pPr>
            <a:r>
              <a:rPr lang="zh-CN" altLang="en-US" sz="2000" b="1" kern="0" dirty="0" smtClean="0">
                <a:latin typeface="Perpetua"/>
              </a:rPr>
              <a:t>当有关道岔转换至开通进路的位置并锁闭后，才能开放信号</a:t>
            </a:r>
            <a:r>
              <a:rPr lang="zh-CN" altLang="en-US" sz="2000" b="1" kern="0" dirty="0" smtClean="0">
                <a:solidFill>
                  <a:srgbClr val="333399"/>
                </a:solidFill>
                <a:latin typeface="Perpetua"/>
              </a:rPr>
              <a:t>。</a:t>
            </a:r>
            <a:endParaRPr lang="zh-CN" altLang="en-US" sz="2000" b="1" dirty="0">
              <a:solidFill>
                <a:srgbClr val="333399"/>
              </a:solidFill>
              <a:latin typeface="Perpetu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up)">
                                      <p:cBhvr>
                                        <p:cTn id="1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3243821" cy="461665"/>
            <a:chOff x="548443" y="1281397"/>
            <a:chExt cx="3243821"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815194" cy="461665"/>
            </a:xfrm>
            <a:prstGeom prst="rect">
              <a:avLst/>
            </a:prstGeom>
          </p:spPr>
          <p:txBody>
            <a:bodyPr wrap="none">
              <a:spAutoFit/>
            </a:bodyPr>
            <a:lstStyle/>
            <a:p>
              <a:r>
                <a:rPr lang="en-US" altLang="zh-CN" sz="2400" b="1" dirty="0" smtClean="0"/>
                <a:t>2</a:t>
              </a:r>
              <a:r>
                <a:rPr lang="zh-CN" altLang="en-US" sz="2400" b="1" dirty="0" smtClean="0"/>
                <a:t>、</a:t>
              </a:r>
              <a:r>
                <a:rPr lang="zh-CN" altLang="en-US" sz="2400" b="1" dirty="0" smtClean="0">
                  <a:latin typeface="Times New Roman" pitchFamily="18" charset="0"/>
                  <a:cs typeface="Times New Roman" pitchFamily="18" charset="0"/>
                </a:rPr>
                <a:t>联锁的基本内容</a:t>
              </a:r>
            </a:p>
          </p:txBody>
        </p:sp>
      </p:grpSp>
      <p:pic>
        <p:nvPicPr>
          <p:cNvPr id="7" name="Picture 6" descr="HWOCRTEMP_ROC00"/>
          <p:cNvPicPr>
            <a:picLocks noChangeAspect="1" noChangeArrowheads="1"/>
          </p:cNvPicPr>
          <p:nvPr/>
        </p:nvPicPr>
        <p:blipFill>
          <a:blip r:embed="rId2">
            <a:lum bright="12000"/>
          </a:blip>
          <a:srcRect/>
          <a:stretch>
            <a:fillRect/>
          </a:stretch>
        </p:blipFill>
        <p:spPr bwMode="auto">
          <a:xfrm>
            <a:off x="691318" y="2100252"/>
            <a:ext cx="10767804" cy="2643206"/>
          </a:xfrm>
          <a:prstGeom prst="rect">
            <a:avLst/>
          </a:prstGeom>
          <a:noFill/>
          <a:ln w="9525">
            <a:noFill/>
            <a:miter lim="800000"/>
            <a:headEnd/>
            <a:tailEnd/>
          </a:ln>
        </p:spPr>
      </p:pic>
      <p:sp>
        <p:nvSpPr>
          <p:cNvPr id="8" name="矩形 7"/>
          <p:cNvSpPr/>
          <p:nvPr/>
        </p:nvSpPr>
        <p:spPr>
          <a:xfrm>
            <a:off x="548442" y="5314962"/>
            <a:ext cx="10787138" cy="646331"/>
          </a:xfrm>
          <a:prstGeom prst="rect">
            <a:avLst/>
          </a:prstGeom>
        </p:spPr>
        <p:txBody>
          <a:bodyPr wrap="square">
            <a:spAutoFit/>
          </a:bodyPr>
          <a:lstStyle/>
          <a:p>
            <a:pPr algn="ctr"/>
            <a:r>
              <a:rPr lang="zh-CN" altLang="en-US" sz="2400" b="1" dirty="0" smtClean="0">
                <a:latin typeface="Times New Roman" pitchFamily="18" charset="0"/>
                <a:ea typeface="+mj-ea"/>
                <a:cs typeface="Times New Roman" pitchFamily="18" charset="0"/>
              </a:rPr>
              <a:t>若图中</a:t>
            </a:r>
            <a:r>
              <a:rPr lang="en-US" altLang="zh-CN" sz="3200" b="1" dirty="0" smtClean="0">
                <a:solidFill>
                  <a:srgbClr val="00B050"/>
                </a:solidFill>
                <a:latin typeface="Times New Roman" pitchFamily="18" charset="0"/>
                <a:ea typeface="+mj-ea"/>
                <a:cs typeface="Times New Roman" pitchFamily="18" charset="0"/>
              </a:rPr>
              <a:t>10</a:t>
            </a:r>
            <a:r>
              <a:rPr lang="zh-CN" altLang="en-US" sz="3200" b="1" dirty="0" smtClean="0">
                <a:solidFill>
                  <a:srgbClr val="00B050"/>
                </a:solidFill>
                <a:latin typeface="Times New Roman" pitchFamily="18" charset="0"/>
                <a:ea typeface="+mj-ea"/>
                <a:cs typeface="Times New Roman" pitchFamily="18" charset="0"/>
              </a:rPr>
              <a:t>号道岔</a:t>
            </a:r>
            <a:r>
              <a:rPr lang="zh-CN" altLang="en-US" sz="2400" b="1" dirty="0" smtClean="0">
                <a:latin typeface="Times New Roman" pitchFamily="18" charset="0"/>
                <a:ea typeface="+mj-ea"/>
                <a:cs typeface="Times New Roman" pitchFamily="18" charset="0"/>
              </a:rPr>
              <a:t>处于直向位置时，信号机</a:t>
            </a:r>
            <a:r>
              <a:rPr lang="en-US" altLang="zh-CN" sz="3600" b="1" dirty="0" smtClean="0">
                <a:solidFill>
                  <a:srgbClr val="FF0000"/>
                </a:solidFill>
                <a:latin typeface="Times New Roman" pitchFamily="18" charset="0"/>
                <a:ea typeface="+mj-ea"/>
                <a:cs typeface="Times New Roman" pitchFamily="18" charset="0"/>
              </a:rPr>
              <a:t>D14</a:t>
            </a:r>
            <a:r>
              <a:rPr lang="zh-CN" altLang="en-US" sz="2400" b="1" dirty="0" smtClean="0">
                <a:latin typeface="Times New Roman" pitchFamily="18" charset="0"/>
                <a:ea typeface="+mj-ea"/>
                <a:cs typeface="Times New Roman" pitchFamily="18" charset="0"/>
              </a:rPr>
              <a:t>不能开放</a:t>
            </a:r>
            <a:r>
              <a:rPr lang="zh-CN" altLang="en-US" sz="2400" b="1" dirty="0" smtClean="0">
                <a:solidFill>
                  <a:srgbClr val="333399"/>
                </a:solidFill>
                <a:latin typeface="Times New Roman" pitchFamily="18" charset="0"/>
                <a:ea typeface="+mj-ea"/>
                <a:cs typeface="Times New Roman" pitchFamily="18" charset="0"/>
              </a:rPr>
              <a:t>。</a:t>
            </a:r>
            <a:endParaRPr lang="zh-CN" altLang="en-US" sz="2400" b="1" dirty="0">
              <a:solidFill>
                <a:srgbClr val="333399"/>
              </a:solidFill>
              <a:latin typeface="Times New Roman" pitchFamily="18" charset="0"/>
              <a:ea typeface="+mj-ea"/>
              <a:cs typeface="Times New Roman" pitchFamily="18" charset="0"/>
            </a:endParaRPr>
          </a:p>
        </p:txBody>
      </p:sp>
      <p:sp>
        <p:nvSpPr>
          <p:cNvPr id="9" name="Oval 8"/>
          <p:cNvSpPr>
            <a:spLocks noChangeArrowheads="1"/>
          </p:cNvSpPr>
          <p:nvPr/>
        </p:nvSpPr>
        <p:spPr bwMode="auto">
          <a:xfrm>
            <a:off x="405566" y="2814632"/>
            <a:ext cx="1000132" cy="823914"/>
          </a:xfrm>
          <a:prstGeom prst="ellipse">
            <a:avLst/>
          </a:prstGeom>
          <a:noFill/>
          <a:ln w="28575">
            <a:solidFill>
              <a:srgbClr val="00B050"/>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Oval 9"/>
          <p:cNvSpPr>
            <a:spLocks noChangeArrowheads="1"/>
          </p:cNvSpPr>
          <p:nvPr/>
        </p:nvSpPr>
        <p:spPr bwMode="auto">
          <a:xfrm>
            <a:off x="1834326" y="2100252"/>
            <a:ext cx="1143008" cy="685800"/>
          </a:xfrm>
          <a:prstGeom prst="ellipse">
            <a:avLst/>
          </a:prstGeom>
          <a:noFill/>
          <a:ln w="28575">
            <a:solidFill>
              <a:srgbClr val="FF3300"/>
            </a:solid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3300"/>
              </a:solidFill>
              <a:effectLst/>
              <a:uLnTx/>
              <a:uFillTx/>
            </a:endParaRPr>
          </a:p>
        </p:txBody>
      </p:sp>
      <p:grpSp>
        <p:nvGrpSpPr>
          <p:cNvPr id="11" name="组合 10"/>
          <p:cNvGrpSpPr/>
          <p:nvPr/>
        </p:nvGrpSpPr>
        <p:grpSpPr>
          <a:xfrm>
            <a:off x="3405962" y="2243128"/>
            <a:ext cx="1143008" cy="357190"/>
            <a:chOff x="3906028" y="5314962"/>
            <a:chExt cx="1143008" cy="357190"/>
          </a:xfrm>
        </p:grpSpPr>
        <p:sp>
          <p:nvSpPr>
            <p:cNvPr id="12" name="矩形 11"/>
            <p:cNvSpPr/>
            <p:nvPr/>
          </p:nvSpPr>
          <p:spPr>
            <a:xfrm>
              <a:off x="3977466" y="5314962"/>
              <a:ext cx="1071570" cy="285752"/>
            </a:xfrm>
            <a:prstGeom prst="rect">
              <a:avLst/>
            </a:prstGeom>
            <a:solidFill>
              <a:srgbClr val="FF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1"/>
            <p:cNvGrpSpPr/>
            <p:nvPr/>
          </p:nvGrpSpPr>
          <p:grpSpPr>
            <a:xfrm>
              <a:off x="3906030" y="5314965"/>
              <a:ext cx="1143012" cy="357191"/>
              <a:chOff x="1357290" y="1352550"/>
              <a:chExt cx="2714644" cy="433376"/>
            </a:xfrm>
          </p:grpSpPr>
          <p:grpSp>
            <p:nvGrpSpPr>
              <p:cNvPr id="14" name="组合 120"/>
              <p:cNvGrpSpPr/>
              <p:nvPr/>
            </p:nvGrpSpPr>
            <p:grpSpPr>
              <a:xfrm>
                <a:off x="3714744" y="1643050"/>
                <a:ext cx="285752" cy="142876"/>
                <a:chOff x="3643306" y="1643050"/>
                <a:chExt cx="285752" cy="142876"/>
              </a:xfrm>
            </p:grpSpPr>
            <p:sp>
              <p:nvSpPr>
                <p:cNvPr id="46" name="椭圆 45"/>
                <p:cNvSpPr/>
                <p:nvPr/>
              </p:nvSpPr>
              <p:spPr>
                <a:xfrm>
                  <a:off x="3643306"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3786182"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21"/>
              <p:cNvGrpSpPr/>
              <p:nvPr/>
            </p:nvGrpSpPr>
            <p:grpSpPr>
              <a:xfrm>
                <a:off x="1500166" y="1643050"/>
                <a:ext cx="285752" cy="142876"/>
                <a:chOff x="1643042" y="1643050"/>
                <a:chExt cx="285752" cy="142876"/>
              </a:xfrm>
            </p:grpSpPr>
            <p:sp>
              <p:nvSpPr>
                <p:cNvPr id="44" name="椭圆 43"/>
                <p:cNvSpPr/>
                <p:nvPr/>
              </p:nvSpPr>
              <p:spPr>
                <a:xfrm>
                  <a:off x="1643042"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785918"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p:cNvSpPr/>
              <p:nvPr/>
            </p:nvSpPr>
            <p:spPr>
              <a:xfrm>
                <a:off x="1357290" y="1643050"/>
                <a:ext cx="2714644" cy="714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11"/>
              <p:cNvGrpSpPr/>
              <p:nvPr/>
            </p:nvGrpSpPr>
            <p:grpSpPr>
              <a:xfrm>
                <a:off x="1428728" y="1352550"/>
                <a:ext cx="2628922" cy="366713"/>
                <a:chOff x="1428728" y="1352550"/>
                <a:chExt cx="2628922" cy="366713"/>
              </a:xfrm>
            </p:grpSpPr>
            <p:sp>
              <p:nvSpPr>
                <p:cNvPr id="18" name="任意多边形 17"/>
                <p:cNvSpPr/>
                <p:nvPr/>
              </p:nvSpPr>
              <p:spPr>
                <a:xfrm>
                  <a:off x="1428728" y="1643049"/>
                  <a:ext cx="2428892" cy="45719"/>
                </a:xfrm>
                <a:custGeom>
                  <a:avLst/>
                  <a:gdLst>
                    <a:gd name="connsiteX0" fmla="*/ 0 w 1157288"/>
                    <a:gd name="connsiteY0" fmla="*/ 0 h 0"/>
                    <a:gd name="connsiteX1" fmla="*/ 1157288 w 1157288"/>
                    <a:gd name="connsiteY1" fmla="*/ 0 h 0"/>
                  </a:gdLst>
                  <a:ahLst/>
                  <a:cxnLst>
                    <a:cxn ang="0">
                      <a:pos x="connsiteX0" y="connsiteY0"/>
                    </a:cxn>
                    <a:cxn ang="0">
                      <a:pos x="connsiteX1" y="connsiteY1"/>
                    </a:cxn>
                  </a:cxnLst>
                  <a:rect l="l" t="t" r="r" b="b"/>
                  <a:pathLst>
                    <a:path w="1157288">
                      <a:moveTo>
                        <a:pt x="0" y="0"/>
                      </a:moveTo>
                      <a:lnTo>
                        <a:pt x="1157288" y="0"/>
                      </a:lnTo>
                    </a:path>
                  </a:pathLst>
                </a:custGeom>
                <a:ln>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任意多边形 18"/>
                <p:cNvSpPr/>
                <p:nvPr/>
              </p:nvSpPr>
              <p:spPr>
                <a:xfrm>
                  <a:off x="1643042"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任意多边形 19"/>
                <p:cNvSpPr/>
                <p:nvPr/>
              </p:nvSpPr>
              <p:spPr>
                <a:xfrm flipV="1">
                  <a:off x="1433513" y="1568768"/>
                  <a:ext cx="2566983" cy="74281"/>
                </a:xfrm>
                <a:custGeom>
                  <a:avLst/>
                  <a:gdLst>
                    <a:gd name="connsiteX0" fmla="*/ 0 w 1843087"/>
                    <a:gd name="connsiteY0" fmla="*/ 0 h 0"/>
                    <a:gd name="connsiteX1" fmla="*/ 1843087 w 1843087"/>
                    <a:gd name="connsiteY1" fmla="*/ 0 h 0"/>
                  </a:gdLst>
                  <a:ahLst/>
                  <a:cxnLst>
                    <a:cxn ang="0">
                      <a:pos x="connsiteX0" y="connsiteY0"/>
                    </a:cxn>
                    <a:cxn ang="0">
                      <a:pos x="connsiteX1" y="connsiteY1"/>
                    </a:cxn>
                  </a:cxnLst>
                  <a:rect l="l" t="t" r="r" b="b"/>
                  <a:pathLst>
                    <a:path w="1843087">
                      <a:moveTo>
                        <a:pt x="0" y="0"/>
                      </a:moveTo>
                      <a:lnTo>
                        <a:pt x="1843087" y="0"/>
                      </a:lnTo>
                    </a:path>
                  </a:pathLst>
                </a:cu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2300288"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任意多边形 21"/>
                <p:cNvSpPr/>
                <p:nvPr/>
              </p:nvSpPr>
              <p:spPr>
                <a:xfrm>
                  <a:off x="3000364"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任意多边形 22"/>
                <p:cNvSpPr/>
                <p:nvPr/>
              </p:nvSpPr>
              <p:spPr>
                <a:xfrm>
                  <a:off x="3657610"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任意多边形 23"/>
                <p:cNvSpPr/>
                <p:nvPr/>
              </p:nvSpPr>
              <p:spPr>
                <a:xfrm>
                  <a:off x="1747838" y="1428750"/>
                  <a:ext cx="0" cy="280988"/>
                </a:xfrm>
                <a:custGeom>
                  <a:avLst/>
                  <a:gdLst>
                    <a:gd name="connsiteX0" fmla="*/ 0 w 0"/>
                    <a:gd name="connsiteY0" fmla="*/ 0 h 280988"/>
                    <a:gd name="connsiteX1" fmla="*/ 0 w 0"/>
                    <a:gd name="connsiteY1" fmla="*/ 280988 h 280988"/>
                  </a:gdLst>
                  <a:ahLst/>
                  <a:cxnLst>
                    <a:cxn ang="0">
                      <a:pos x="connsiteX0" y="connsiteY0"/>
                    </a:cxn>
                    <a:cxn ang="0">
                      <a:pos x="connsiteX1" y="connsiteY1"/>
                    </a:cxn>
                  </a:cxnLst>
                  <a:rect l="l" t="t" r="r" b="b"/>
                  <a:pathLst>
                    <a:path h="280988">
                      <a:moveTo>
                        <a:pt x="0" y="0"/>
                      </a:moveTo>
                      <a:lnTo>
                        <a:pt x="0" y="28098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任意多边形 24"/>
                <p:cNvSpPr/>
                <p:nvPr/>
              </p:nvSpPr>
              <p:spPr>
                <a:xfrm>
                  <a:off x="2405079" y="1428750"/>
                  <a:ext cx="0" cy="285750"/>
                </a:xfrm>
                <a:custGeom>
                  <a:avLst/>
                  <a:gdLst>
                    <a:gd name="connsiteX0" fmla="*/ 0 w 0"/>
                    <a:gd name="connsiteY0" fmla="*/ 0 h 285750"/>
                    <a:gd name="connsiteX1" fmla="*/ 0 w 0"/>
                    <a:gd name="connsiteY1" fmla="*/ 285750 h 285750"/>
                  </a:gdLst>
                  <a:ahLst/>
                  <a:cxnLst>
                    <a:cxn ang="0">
                      <a:pos x="connsiteX0" y="connsiteY0"/>
                    </a:cxn>
                    <a:cxn ang="0">
                      <a:pos x="connsiteX1" y="connsiteY1"/>
                    </a:cxn>
                  </a:cxnLst>
                  <a:rect l="l" t="t" r="r" b="b"/>
                  <a:pathLst>
                    <a:path h="285750">
                      <a:moveTo>
                        <a:pt x="0" y="0"/>
                      </a:move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任意多边形 25"/>
                <p:cNvSpPr/>
                <p:nvPr/>
              </p:nvSpPr>
              <p:spPr>
                <a:xfrm>
                  <a:off x="3105151" y="1428750"/>
                  <a:ext cx="0" cy="285750"/>
                </a:xfrm>
                <a:custGeom>
                  <a:avLst/>
                  <a:gdLst>
                    <a:gd name="connsiteX0" fmla="*/ 0 w 0"/>
                    <a:gd name="connsiteY0" fmla="*/ 0 h 285750"/>
                    <a:gd name="connsiteX1" fmla="*/ 0 w 0"/>
                    <a:gd name="connsiteY1" fmla="*/ 285750 h 285750"/>
                  </a:gdLst>
                  <a:ahLst/>
                  <a:cxnLst>
                    <a:cxn ang="0">
                      <a:pos x="connsiteX0" y="connsiteY0"/>
                    </a:cxn>
                    <a:cxn ang="0">
                      <a:pos x="connsiteX1" y="connsiteY1"/>
                    </a:cxn>
                  </a:cxnLst>
                  <a:rect l="l" t="t" r="r" b="b"/>
                  <a:pathLst>
                    <a:path h="285750">
                      <a:moveTo>
                        <a:pt x="0" y="0"/>
                      </a:move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任意多边形 26"/>
                <p:cNvSpPr/>
                <p:nvPr/>
              </p:nvSpPr>
              <p:spPr>
                <a:xfrm>
                  <a:off x="3762392" y="1428750"/>
                  <a:ext cx="0" cy="280988"/>
                </a:xfrm>
                <a:custGeom>
                  <a:avLst/>
                  <a:gdLst>
                    <a:gd name="connsiteX0" fmla="*/ 0 w 0"/>
                    <a:gd name="connsiteY0" fmla="*/ 0 h 280988"/>
                    <a:gd name="connsiteX1" fmla="*/ 0 w 0"/>
                    <a:gd name="connsiteY1" fmla="*/ 280988 h 280988"/>
                  </a:gdLst>
                  <a:ahLst/>
                  <a:cxnLst>
                    <a:cxn ang="0">
                      <a:pos x="connsiteX0" y="connsiteY0"/>
                    </a:cxn>
                    <a:cxn ang="0">
                      <a:pos x="connsiteX1" y="connsiteY1"/>
                    </a:cxn>
                  </a:cxnLst>
                  <a:rect l="l" t="t" r="r" b="b"/>
                  <a:pathLst>
                    <a:path h="280988">
                      <a:moveTo>
                        <a:pt x="0" y="0"/>
                      </a:moveTo>
                      <a:lnTo>
                        <a:pt x="0" y="28098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圆角矩形 27"/>
                <p:cNvSpPr/>
                <p:nvPr/>
              </p:nvSpPr>
              <p:spPr>
                <a:xfrm>
                  <a:off x="1857356" y="1428736"/>
                  <a:ext cx="42862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2500298" y="1428736"/>
                  <a:ext cx="500066"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3214678" y="1428736"/>
                  <a:ext cx="42862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1500166" y="1428736"/>
                  <a:ext cx="7143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3929058" y="1428736"/>
                  <a:ext cx="7143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1428750" y="1357313"/>
                  <a:ext cx="114300" cy="361950"/>
                </a:xfrm>
                <a:custGeom>
                  <a:avLst/>
                  <a:gdLst>
                    <a:gd name="connsiteX0" fmla="*/ 114300 w 114300"/>
                    <a:gd name="connsiteY0" fmla="*/ 0 h 361950"/>
                    <a:gd name="connsiteX1" fmla="*/ 52388 w 114300"/>
                    <a:gd name="connsiteY1" fmla="*/ 28575 h 361950"/>
                    <a:gd name="connsiteX2" fmla="*/ 9525 w 114300"/>
                    <a:gd name="connsiteY2" fmla="*/ 147637 h 361950"/>
                    <a:gd name="connsiteX3" fmla="*/ 0 w 114300"/>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14300" h="361950">
                      <a:moveTo>
                        <a:pt x="114300" y="0"/>
                      </a:moveTo>
                      <a:cubicBezTo>
                        <a:pt x="92075" y="1984"/>
                        <a:pt x="69850" y="3969"/>
                        <a:pt x="52388" y="28575"/>
                      </a:cubicBezTo>
                      <a:cubicBezTo>
                        <a:pt x="34926" y="53181"/>
                        <a:pt x="18256" y="92075"/>
                        <a:pt x="9525" y="147637"/>
                      </a:cubicBezTo>
                      <a:cubicBezTo>
                        <a:pt x="794" y="203200"/>
                        <a:pt x="397" y="282575"/>
                        <a:pt x="0" y="3619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任意多边形 33"/>
                <p:cNvSpPr/>
                <p:nvPr/>
              </p:nvSpPr>
              <p:spPr>
                <a:xfrm>
                  <a:off x="3957638" y="1352550"/>
                  <a:ext cx="100012" cy="361950"/>
                </a:xfrm>
                <a:custGeom>
                  <a:avLst/>
                  <a:gdLst>
                    <a:gd name="connsiteX0" fmla="*/ 0 w 100012"/>
                    <a:gd name="connsiteY0" fmla="*/ 0 h 361950"/>
                    <a:gd name="connsiteX1" fmla="*/ 71437 w 100012"/>
                    <a:gd name="connsiteY1" fmla="*/ 33338 h 361950"/>
                    <a:gd name="connsiteX2" fmla="*/ 95250 w 100012"/>
                    <a:gd name="connsiteY2" fmla="*/ 109538 h 361950"/>
                    <a:gd name="connsiteX3" fmla="*/ 100012 w 100012"/>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00012" h="361950">
                      <a:moveTo>
                        <a:pt x="0" y="0"/>
                      </a:moveTo>
                      <a:cubicBezTo>
                        <a:pt x="27781" y="7541"/>
                        <a:pt x="55562" y="15082"/>
                        <a:pt x="71437" y="33338"/>
                      </a:cubicBezTo>
                      <a:cubicBezTo>
                        <a:pt x="87312" y="51594"/>
                        <a:pt x="90488" y="54769"/>
                        <a:pt x="95250" y="109538"/>
                      </a:cubicBezTo>
                      <a:cubicBezTo>
                        <a:pt x="100012" y="164307"/>
                        <a:pt x="100012" y="263128"/>
                        <a:pt x="100012" y="3619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任意多边形 34"/>
                <p:cNvSpPr/>
                <p:nvPr/>
              </p:nvSpPr>
              <p:spPr>
                <a:xfrm>
                  <a:off x="1543050" y="1357313"/>
                  <a:ext cx="2424113" cy="0"/>
                </a:xfrm>
                <a:custGeom>
                  <a:avLst/>
                  <a:gdLst>
                    <a:gd name="connsiteX0" fmla="*/ 0 w 2424113"/>
                    <a:gd name="connsiteY0" fmla="*/ 0 h 0"/>
                    <a:gd name="connsiteX1" fmla="*/ 2424113 w 2424113"/>
                    <a:gd name="connsiteY1" fmla="*/ 0 h 0"/>
                  </a:gdLst>
                  <a:ahLst/>
                  <a:cxnLst>
                    <a:cxn ang="0">
                      <a:pos x="connsiteX0" y="connsiteY0"/>
                    </a:cxn>
                    <a:cxn ang="0">
                      <a:pos x="connsiteX1" y="connsiteY1"/>
                    </a:cxn>
                  </a:cxnLst>
                  <a:rect l="l" t="t" r="r" b="b"/>
                  <a:pathLst>
                    <a:path w="2424113">
                      <a:moveTo>
                        <a:pt x="0" y="0"/>
                      </a:moveTo>
                      <a:lnTo>
                        <a:pt x="2424113"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任意多边形 35"/>
                <p:cNvSpPr/>
                <p:nvPr/>
              </p:nvSpPr>
              <p:spPr>
                <a:xfrm>
                  <a:off x="1428750" y="1709738"/>
                  <a:ext cx="2628900" cy="4762"/>
                </a:xfrm>
                <a:custGeom>
                  <a:avLst/>
                  <a:gdLst>
                    <a:gd name="connsiteX0" fmla="*/ 0 w 2628900"/>
                    <a:gd name="connsiteY0" fmla="*/ 4762 h 4762"/>
                    <a:gd name="connsiteX1" fmla="*/ 2628900 w 2628900"/>
                    <a:gd name="connsiteY1" fmla="*/ 0 h 4762"/>
                  </a:gdLst>
                  <a:ahLst/>
                  <a:cxnLst>
                    <a:cxn ang="0">
                      <a:pos x="connsiteX0" y="connsiteY0"/>
                    </a:cxn>
                    <a:cxn ang="0">
                      <a:pos x="connsiteX1" y="connsiteY1"/>
                    </a:cxn>
                  </a:cxnLst>
                  <a:rect l="l" t="t" r="r" b="b"/>
                  <a:pathLst>
                    <a:path w="2628900" h="4762">
                      <a:moveTo>
                        <a:pt x="0" y="4762"/>
                      </a:moveTo>
                      <a:lnTo>
                        <a:pt x="262890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任意多边形 36"/>
                <p:cNvSpPr/>
                <p:nvPr/>
              </p:nvSpPr>
              <p:spPr>
                <a:xfrm>
                  <a:off x="1614488" y="1352550"/>
                  <a:ext cx="0" cy="361950"/>
                </a:xfrm>
                <a:custGeom>
                  <a:avLst/>
                  <a:gdLst>
                    <a:gd name="connsiteX0" fmla="*/ 0 w 0"/>
                    <a:gd name="connsiteY0" fmla="*/ 0 h 361950"/>
                    <a:gd name="connsiteX1" fmla="*/ 0 w 0"/>
                    <a:gd name="connsiteY1" fmla="*/ 361950 h 361950"/>
                  </a:gdLst>
                  <a:ahLst/>
                  <a:cxnLst>
                    <a:cxn ang="0">
                      <a:pos x="connsiteX0" y="connsiteY0"/>
                    </a:cxn>
                    <a:cxn ang="0">
                      <a:pos x="connsiteX1" y="connsiteY1"/>
                    </a:cxn>
                  </a:cxnLst>
                  <a:rect l="l" t="t" r="r" b="b"/>
                  <a:pathLst>
                    <a:path h="361950">
                      <a:moveTo>
                        <a:pt x="0" y="0"/>
                      </a:moveTo>
                      <a:lnTo>
                        <a:pt x="0" y="361950"/>
                      </a:lnTo>
                    </a:path>
                  </a:pathLst>
                </a:cu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任意多边形 37"/>
                <p:cNvSpPr/>
                <p:nvPr/>
              </p:nvSpPr>
              <p:spPr>
                <a:xfrm>
                  <a:off x="3881438" y="1357313"/>
                  <a:ext cx="0" cy="347662"/>
                </a:xfrm>
                <a:custGeom>
                  <a:avLst/>
                  <a:gdLst>
                    <a:gd name="connsiteX0" fmla="*/ 0 w 0"/>
                    <a:gd name="connsiteY0" fmla="*/ 0 h 347662"/>
                    <a:gd name="connsiteX1" fmla="*/ 0 w 0"/>
                    <a:gd name="connsiteY1" fmla="*/ 347662 h 347662"/>
                  </a:gdLst>
                  <a:ahLst/>
                  <a:cxnLst>
                    <a:cxn ang="0">
                      <a:pos x="connsiteX0" y="connsiteY0"/>
                    </a:cxn>
                    <a:cxn ang="0">
                      <a:pos x="connsiteX1" y="connsiteY1"/>
                    </a:cxn>
                  </a:cxnLst>
                  <a:rect l="l" t="t" r="r" b="b"/>
                  <a:pathLst>
                    <a:path h="347662">
                      <a:moveTo>
                        <a:pt x="0" y="0"/>
                      </a:moveTo>
                      <a:lnTo>
                        <a:pt x="0" y="34766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任意多边形 38"/>
                <p:cNvSpPr/>
                <p:nvPr/>
              </p:nvSpPr>
              <p:spPr>
                <a:xfrm>
                  <a:off x="1433513" y="1652588"/>
                  <a:ext cx="180975" cy="0"/>
                </a:xfrm>
                <a:custGeom>
                  <a:avLst/>
                  <a:gdLst>
                    <a:gd name="connsiteX0" fmla="*/ 0 w 180975"/>
                    <a:gd name="connsiteY0" fmla="*/ 0 h 0"/>
                    <a:gd name="connsiteX1" fmla="*/ 180975 w 180975"/>
                    <a:gd name="connsiteY1" fmla="*/ 0 h 0"/>
                  </a:gdLst>
                  <a:ahLst/>
                  <a:cxnLst>
                    <a:cxn ang="0">
                      <a:pos x="connsiteX0" y="connsiteY0"/>
                    </a:cxn>
                    <a:cxn ang="0">
                      <a:pos x="connsiteX1" y="connsiteY1"/>
                    </a:cxn>
                  </a:cxnLst>
                  <a:rect l="l" t="t" r="r" b="b"/>
                  <a:pathLst>
                    <a:path w="180975">
                      <a:moveTo>
                        <a:pt x="0" y="0"/>
                      </a:moveTo>
                      <a:lnTo>
                        <a:pt x="180975"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任意多边形 39"/>
                <p:cNvSpPr/>
                <p:nvPr/>
              </p:nvSpPr>
              <p:spPr>
                <a:xfrm>
                  <a:off x="1843088" y="1652588"/>
                  <a:ext cx="452437" cy="0"/>
                </a:xfrm>
                <a:custGeom>
                  <a:avLst/>
                  <a:gdLst>
                    <a:gd name="connsiteX0" fmla="*/ 0 w 452437"/>
                    <a:gd name="connsiteY0" fmla="*/ 0 h 0"/>
                    <a:gd name="connsiteX1" fmla="*/ 452437 w 452437"/>
                    <a:gd name="connsiteY1" fmla="*/ 0 h 0"/>
                  </a:gdLst>
                  <a:ahLst/>
                  <a:cxnLst>
                    <a:cxn ang="0">
                      <a:pos x="connsiteX0" y="connsiteY0"/>
                    </a:cxn>
                    <a:cxn ang="0">
                      <a:pos x="connsiteX1" y="connsiteY1"/>
                    </a:cxn>
                  </a:cxnLst>
                  <a:rect l="l" t="t" r="r" b="b"/>
                  <a:pathLst>
                    <a:path w="452437">
                      <a:moveTo>
                        <a:pt x="0" y="0"/>
                      </a:moveTo>
                      <a:lnTo>
                        <a:pt x="45243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任意多边形 40"/>
                <p:cNvSpPr/>
                <p:nvPr/>
              </p:nvSpPr>
              <p:spPr>
                <a:xfrm>
                  <a:off x="2500313" y="1652588"/>
                  <a:ext cx="490537" cy="0"/>
                </a:xfrm>
                <a:custGeom>
                  <a:avLst/>
                  <a:gdLst>
                    <a:gd name="connsiteX0" fmla="*/ 0 w 490537"/>
                    <a:gd name="connsiteY0" fmla="*/ 0 h 0"/>
                    <a:gd name="connsiteX1" fmla="*/ 490537 w 490537"/>
                    <a:gd name="connsiteY1" fmla="*/ 0 h 0"/>
                  </a:gdLst>
                  <a:ahLst/>
                  <a:cxnLst>
                    <a:cxn ang="0">
                      <a:pos x="connsiteX0" y="connsiteY0"/>
                    </a:cxn>
                    <a:cxn ang="0">
                      <a:pos x="connsiteX1" y="connsiteY1"/>
                    </a:cxn>
                  </a:cxnLst>
                  <a:rect l="l" t="t" r="r" b="b"/>
                  <a:pathLst>
                    <a:path w="490537">
                      <a:moveTo>
                        <a:pt x="0" y="0"/>
                      </a:moveTo>
                      <a:lnTo>
                        <a:pt x="49053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任意多边形 41"/>
                <p:cNvSpPr/>
                <p:nvPr/>
              </p:nvSpPr>
              <p:spPr>
                <a:xfrm>
                  <a:off x="3195638" y="1652588"/>
                  <a:ext cx="461962" cy="0"/>
                </a:xfrm>
                <a:custGeom>
                  <a:avLst/>
                  <a:gdLst>
                    <a:gd name="connsiteX0" fmla="*/ 0 w 461962"/>
                    <a:gd name="connsiteY0" fmla="*/ 0 h 0"/>
                    <a:gd name="connsiteX1" fmla="*/ 461962 w 461962"/>
                    <a:gd name="connsiteY1" fmla="*/ 0 h 0"/>
                  </a:gdLst>
                  <a:ahLst/>
                  <a:cxnLst>
                    <a:cxn ang="0">
                      <a:pos x="connsiteX0" y="connsiteY0"/>
                    </a:cxn>
                    <a:cxn ang="0">
                      <a:pos x="connsiteX1" y="connsiteY1"/>
                    </a:cxn>
                  </a:cxnLst>
                  <a:rect l="l" t="t" r="r" b="b"/>
                  <a:pathLst>
                    <a:path w="461962">
                      <a:moveTo>
                        <a:pt x="0" y="0"/>
                      </a:moveTo>
                      <a:lnTo>
                        <a:pt x="461962"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任意多边形 42"/>
                <p:cNvSpPr/>
                <p:nvPr/>
              </p:nvSpPr>
              <p:spPr>
                <a:xfrm>
                  <a:off x="3881438" y="1652588"/>
                  <a:ext cx="171450" cy="0"/>
                </a:xfrm>
                <a:custGeom>
                  <a:avLst/>
                  <a:gdLst>
                    <a:gd name="connsiteX0" fmla="*/ 0 w 171450"/>
                    <a:gd name="connsiteY0" fmla="*/ 0 h 0"/>
                    <a:gd name="connsiteX1" fmla="*/ 171450 w 171450"/>
                    <a:gd name="connsiteY1" fmla="*/ 0 h 0"/>
                  </a:gdLst>
                  <a:ahLst/>
                  <a:cxnLst>
                    <a:cxn ang="0">
                      <a:pos x="connsiteX0" y="connsiteY0"/>
                    </a:cxn>
                    <a:cxn ang="0">
                      <a:pos x="connsiteX1" y="connsiteY1"/>
                    </a:cxn>
                  </a:cxnLst>
                  <a:rect l="l" t="t" r="r" b="b"/>
                  <a:pathLst>
                    <a:path w="171450">
                      <a:moveTo>
                        <a:pt x="0" y="0"/>
                      </a:moveTo>
                      <a:lnTo>
                        <a:pt x="17145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sp>
        <p:nvSpPr>
          <p:cNvPr id="48" name="任意多边形 47"/>
          <p:cNvSpPr/>
          <p:nvPr/>
        </p:nvSpPr>
        <p:spPr>
          <a:xfrm>
            <a:off x="3548838" y="2100252"/>
            <a:ext cx="927279" cy="0"/>
          </a:xfrm>
          <a:custGeom>
            <a:avLst/>
            <a:gdLst>
              <a:gd name="connsiteX0" fmla="*/ 927279 w 927279"/>
              <a:gd name="connsiteY0" fmla="*/ 0 h 0"/>
              <a:gd name="connsiteX1" fmla="*/ 0 w 927279"/>
              <a:gd name="connsiteY1" fmla="*/ 0 h 0"/>
            </a:gdLst>
            <a:ahLst/>
            <a:cxnLst>
              <a:cxn ang="0">
                <a:pos x="connsiteX0" y="connsiteY0"/>
              </a:cxn>
              <a:cxn ang="0">
                <a:pos x="connsiteX1" y="connsiteY1"/>
              </a:cxn>
            </a:cxnLst>
            <a:rect l="l" t="t" r="r" b="b"/>
            <a:pathLst>
              <a:path w="927279">
                <a:moveTo>
                  <a:pt x="927279" y="0"/>
                </a:moveTo>
                <a:lnTo>
                  <a:pt x="0" y="0"/>
                </a:lnTo>
              </a:path>
            </a:pathLst>
          </a:cu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3243821" cy="461665"/>
            <a:chOff x="548443" y="1281397"/>
            <a:chExt cx="3243821"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815194" cy="461665"/>
            </a:xfrm>
            <a:prstGeom prst="rect">
              <a:avLst/>
            </a:prstGeom>
          </p:spPr>
          <p:txBody>
            <a:bodyPr wrap="none">
              <a:spAutoFit/>
            </a:bodyPr>
            <a:lstStyle/>
            <a:p>
              <a:r>
                <a:rPr lang="en-US" altLang="zh-CN" sz="2400" b="1" dirty="0" smtClean="0"/>
                <a:t>2</a:t>
              </a:r>
              <a:r>
                <a:rPr lang="zh-CN" altLang="en-US" sz="2400" b="1" dirty="0" smtClean="0"/>
                <a:t>、</a:t>
              </a:r>
              <a:r>
                <a:rPr lang="zh-CN" altLang="en-US" sz="2400" b="1" dirty="0" smtClean="0">
                  <a:latin typeface="Times New Roman" pitchFamily="18" charset="0"/>
                  <a:cs typeface="Times New Roman" pitchFamily="18" charset="0"/>
                </a:rPr>
                <a:t>联锁的基本内容</a:t>
              </a:r>
            </a:p>
          </p:txBody>
        </p:sp>
      </p:grpSp>
      <p:pic>
        <p:nvPicPr>
          <p:cNvPr id="7" name="Picture 6" descr="HWOCRTEMP_ROC00"/>
          <p:cNvPicPr>
            <a:picLocks noChangeAspect="1" noChangeArrowheads="1"/>
          </p:cNvPicPr>
          <p:nvPr/>
        </p:nvPicPr>
        <p:blipFill>
          <a:blip r:embed="rId2">
            <a:lum bright="12000"/>
          </a:blip>
          <a:srcRect/>
          <a:stretch>
            <a:fillRect/>
          </a:stretch>
        </p:blipFill>
        <p:spPr bwMode="auto">
          <a:xfrm>
            <a:off x="691318" y="2100252"/>
            <a:ext cx="10767804" cy="2643206"/>
          </a:xfrm>
          <a:prstGeom prst="rect">
            <a:avLst/>
          </a:prstGeom>
          <a:noFill/>
          <a:ln w="9525">
            <a:noFill/>
            <a:miter lim="800000"/>
            <a:headEnd/>
            <a:tailEnd/>
          </a:ln>
        </p:spPr>
      </p:pic>
      <p:sp>
        <p:nvSpPr>
          <p:cNvPr id="10" name="矩形 9"/>
          <p:cNvSpPr/>
          <p:nvPr/>
        </p:nvSpPr>
        <p:spPr>
          <a:xfrm>
            <a:off x="1191384" y="5029210"/>
            <a:ext cx="9501254" cy="490391"/>
          </a:xfrm>
          <a:prstGeom prst="rect">
            <a:avLst/>
          </a:prstGeom>
        </p:spPr>
        <p:txBody>
          <a:bodyPr wrap="square">
            <a:spAutoFit/>
          </a:bodyPr>
          <a:lstStyle/>
          <a:p>
            <a:pPr lvl="0" defTabSz="1066800">
              <a:lnSpc>
                <a:spcPct val="90000"/>
              </a:lnSpc>
              <a:spcBef>
                <a:spcPct val="0"/>
              </a:spcBef>
              <a:spcAft>
                <a:spcPct val="35000"/>
              </a:spcAft>
              <a:defRPr/>
            </a:pPr>
            <a:r>
              <a:rPr lang="zh-CN" altLang="en-US" sz="2800" b="1" kern="0" dirty="0" smtClean="0">
                <a:latin typeface="Perpetua"/>
              </a:rPr>
              <a:t>（</a:t>
            </a:r>
            <a:r>
              <a:rPr lang="en-US" altLang="zh-CN" sz="2800" b="1" kern="0" dirty="0" smtClean="0">
                <a:latin typeface="Perpetua"/>
              </a:rPr>
              <a:t>3</a:t>
            </a:r>
            <a:r>
              <a:rPr lang="zh-CN" altLang="en-US" sz="2800" b="1" kern="0" dirty="0" smtClean="0">
                <a:latin typeface="Perpetua"/>
              </a:rPr>
              <a:t>）信号机的显示必须与进路的开通状态相符合</a:t>
            </a:r>
            <a:endParaRPr lang="zh-CN" altLang="en-US" sz="2800" b="1" dirty="0">
              <a:latin typeface="Perpetua"/>
            </a:endParaRPr>
          </a:p>
        </p:txBody>
      </p:sp>
      <p:grpSp>
        <p:nvGrpSpPr>
          <p:cNvPr id="11" name="组合 10"/>
          <p:cNvGrpSpPr/>
          <p:nvPr/>
        </p:nvGrpSpPr>
        <p:grpSpPr>
          <a:xfrm>
            <a:off x="10621200" y="2886070"/>
            <a:ext cx="1143008" cy="357190"/>
            <a:chOff x="3906028" y="5314962"/>
            <a:chExt cx="1143008" cy="357190"/>
          </a:xfrm>
        </p:grpSpPr>
        <p:sp>
          <p:nvSpPr>
            <p:cNvPr id="12" name="矩形 11"/>
            <p:cNvSpPr/>
            <p:nvPr/>
          </p:nvSpPr>
          <p:spPr>
            <a:xfrm>
              <a:off x="3977466" y="5314962"/>
              <a:ext cx="1071570" cy="285752"/>
            </a:xfrm>
            <a:prstGeom prst="rect">
              <a:avLst/>
            </a:prstGeom>
            <a:solidFill>
              <a:srgbClr val="FF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1"/>
            <p:cNvGrpSpPr/>
            <p:nvPr/>
          </p:nvGrpSpPr>
          <p:grpSpPr>
            <a:xfrm>
              <a:off x="3906030" y="5314965"/>
              <a:ext cx="1143012" cy="357191"/>
              <a:chOff x="1357290" y="1352550"/>
              <a:chExt cx="2714644" cy="433376"/>
            </a:xfrm>
          </p:grpSpPr>
          <p:grpSp>
            <p:nvGrpSpPr>
              <p:cNvPr id="14" name="组合 120"/>
              <p:cNvGrpSpPr/>
              <p:nvPr/>
            </p:nvGrpSpPr>
            <p:grpSpPr>
              <a:xfrm>
                <a:off x="3714744" y="1643050"/>
                <a:ext cx="285752" cy="142876"/>
                <a:chOff x="3643306" y="1643050"/>
                <a:chExt cx="285752" cy="142876"/>
              </a:xfrm>
            </p:grpSpPr>
            <p:sp>
              <p:nvSpPr>
                <p:cNvPr id="46" name="椭圆 45"/>
                <p:cNvSpPr/>
                <p:nvPr/>
              </p:nvSpPr>
              <p:spPr>
                <a:xfrm>
                  <a:off x="3643306"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3786182"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21"/>
              <p:cNvGrpSpPr/>
              <p:nvPr/>
            </p:nvGrpSpPr>
            <p:grpSpPr>
              <a:xfrm>
                <a:off x="1500166" y="1643050"/>
                <a:ext cx="285752" cy="142876"/>
                <a:chOff x="1643042" y="1643050"/>
                <a:chExt cx="285752" cy="142876"/>
              </a:xfrm>
            </p:grpSpPr>
            <p:sp>
              <p:nvSpPr>
                <p:cNvPr id="44" name="椭圆 43"/>
                <p:cNvSpPr/>
                <p:nvPr/>
              </p:nvSpPr>
              <p:spPr>
                <a:xfrm>
                  <a:off x="1643042"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785918"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p:cNvSpPr/>
              <p:nvPr/>
            </p:nvSpPr>
            <p:spPr>
              <a:xfrm>
                <a:off x="1357290" y="1643050"/>
                <a:ext cx="2714644" cy="714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11"/>
              <p:cNvGrpSpPr/>
              <p:nvPr/>
            </p:nvGrpSpPr>
            <p:grpSpPr>
              <a:xfrm>
                <a:off x="1428728" y="1352550"/>
                <a:ext cx="2628922" cy="366713"/>
                <a:chOff x="1428728" y="1352550"/>
                <a:chExt cx="2628922" cy="366713"/>
              </a:xfrm>
            </p:grpSpPr>
            <p:sp>
              <p:nvSpPr>
                <p:cNvPr id="18" name="任意多边形 17"/>
                <p:cNvSpPr/>
                <p:nvPr/>
              </p:nvSpPr>
              <p:spPr>
                <a:xfrm>
                  <a:off x="1428728" y="1643049"/>
                  <a:ext cx="2428892" cy="45719"/>
                </a:xfrm>
                <a:custGeom>
                  <a:avLst/>
                  <a:gdLst>
                    <a:gd name="connsiteX0" fmla="*/ 0 w 1157288"/>
                    <a:gd name="connsiteY0" fmla="*/ 0 h 0"/>
                    <a:gd name="connsiteX1" fmla="*/ 1157288 w 1157288"/>
                    <a:gd name="connsiteY1" fmla="*/ 0 h 0"/>
                  </a:gdLst>
                  <a:ahLst/>
                  <a:cxnLst>
                    <a:cxn ang="0">
                      <a:pos x="connsiteX0" y="connsiteY0"/>
                    </a:cxn>
                    <a:cxn ang="0">
                      <a:pos x="connsiteX1" y="connsiteY1"/>
                    </a:cxn>
                  </a:cxnLst>
                  <a:rect l="l" t="t" r="r" b="b"/>
                  <a:pathLst>
                    <a:path w="1157288">
                      <a:moveTo>
                        <a:pt x="0" y="0"/>
                      </a:moveTo>
                      <a:lnTo>
                        <a:pt x="1157288" y="0"/>
                      </a:lnTo>
                    </a:path>
                  </a:pathLst>
                </a:custGeom>
                <a:ln>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任意多边形 18"/>
                <p:cNvSpPr/>
                <p:nvPr/>
              </p:nvSpPr>
              <p:spPr>
                <a:xfrm>
                  <a:off x="1643042"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任意多边形 19"/>
                <p:cNvSpPr/>
                <p:nvPr/>
              </p:nvSpPr>
              <p:spPr>
                <a:xfrm flipV="1">
                  <a:off x="1433513" y="1568768"/>
                  <a:ext cx="2566983" cy="74281"/>
                </a:xfrm>
                <a:custGeom>
                  <a:avLst/>
                  <a:gdLst>
                    <a:gd name="connsiteX0" fmla="*/ 0 w 1843087"/>
                    <a:gd name="connsiteY0" fmla="*/ 0 h 0"/>
                    <a:gd name="connsiteX1" fmla="*/ 1843087 w 1843087"/>
                    <a:gd name="connsiteY1" fmla="*/ 0 h 0"/>
                  </a:gdLst>
                  <a:ahLst/>
                  <a:cxnLst>
                    <a:cxn ang="0">
                      <a:pos x="connsiteX0" y="connsiteY0"/>
                    </a:cxn>
                    <a:cxn ang="0">
                      <a:pos x="connsiteX1" y="connsiteY1"/>
                    </a:cxn>
                  </a:cxnLst>
                  <a:rect l="l" t="t" r="r" b="b"/>
                  <a:pathLst>
                    <a:path w="1843087">
                      <a:moveTo>
                        <a:pt x="0" y="0"/>
                      </a:moveTo>
                      <a:lnTo>
                        <a:pt x="1843087" y="0"/>
                      </a:lnTo>
                    </a:path>
                  </a:pathLst>
                </a:cu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2300288"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任意多边形 21"/>
                <p:cNvSpPr/>
                <p:nvPr/>
              </p:nvSpPr>
              <p:spPr>
                <a:xfrm>
                  <a:off x="3000364"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任意多边形 22"/>
                <p:cNvSpPr/>
                <p:nvPr/>
              </p:nvSpPr>
              <p:spPr>
                <a:xfrm>
                  <a:off x="3657610"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任意多边形 23"/>
                <p:cNvSpPr/>
                <p:nvPr/>
              </p:nvSpPr>
              <p:spPr>
                <a:xfrm>
                  <a:off x="1747838" y="1428750"/>
                  <a:ext cx="0" cy="280988"/>
                </a:xfrm>
                <a:custGeom>
                  <a:avLst/>
                  <a:gdLst>
                    <a:gd name="connsiteX0" fmla="*/ 0 w 0"/>
                    <a:gd name="connsiteY0" fmla="*/ 0 h 280988"/>
                    <a:gd name="connsiteX1" fmla="*/ 0 w 0"/>
                    <a:gd name="connsiteY1" fmla="*/ 280988 h 280988"/>
                  </a:gdLst>
                  <a:ahLst/>
                  <a:cxnLst>
                    <a:cxn ang="0">
                      <a:pos x="connsiteX0" y="connsiteY0"/>
                    </a:cxn>
                    <a:cxn ang="0">
                      <a:pos x="connsiteX1" y="connsiteY1"/>
                    </a:cxn>
                  </a:cxnLst>
                  <a:rect l="l" t="t" r="r" b="b"/>
                  <a:pathLst>
                    <a:path h="280988">
                      <a:moveTo>
                        <a:pt x="0" y="0"/>
                      </a:moveTo>
                      <a:lnTo>
                        <a:pt x="0" y="28098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任意多边形 24"/>
                <p:cNvSpPr/>
                <p:nvPr/>
              </p:nvSpPr>
              <p:spPr>
                <a:xfrm>
                  <a:off x="2405079" y="1428750"/>
                  <a:ext cx="0" cy="285750"/>
                </a:xfrm>
                <a:custGeom>
                  <a:avLst/>
                  <a:gdLst>
                    <a:gd name="connsiteX0" fmla="*/ 0 w 0"/>
                    <a:gd name="connsiteY0" fmla="*/ 0 h 285750"/>
                    <a:gd name="connsiteX1" fmla="*/ 0 w 0"/>
                    <a:gd name="connsiteY1" fmla="*/ 285750 h 285750"/>
                  </a:gdLst>
                  <a:ahLst/>
                  <a:cxnLst>
                    <a:cxn ang="0">
                      <a:pos x="connsiteX0" y="connsiteY0"/>
                    </a:cxn>
                    <a:cxn ang="0">
                      <a:pos x="connsiteX1" y="connsiteY1"/>
                    </a:cxn>
                  </a:cxnLst>
                  <a:rect l="l" t="t" r="r" b="b"/>
                  <a:pathLst>
                    <a:path h="285750">
                      <a:moveTo>
                        <a:pt x="0" y="0"/>
                      </a:move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任意多边形 25"/>
                <p:cNvSpPr/>
                <p:nvPr/>
              </p:nvSpPr>
              <p:spPr>
                <a:xfrm>
                  <a:off x="3105151" y="1428750"/>
                  <a:ext cx="0" cy="285750"/>
                </a:xfrm>
                <a:custGeom>
                  <a:avLst/>
                  <a:gdLst>
                    <a:gd name="connsiteX0" fmla="*/ 0 w 0"/>
                    <a:gd name="connsiteY0" fmla="*/ 0 h 285750"/>
                    <a:gd name="connsiteX1" fmla="*/ 0 w 0"/>
                    <a:gd name="connsiteY1" fmla="*/ 285750 h 285750"/>
                  </a:gdLst>
                  <a:ahLst/>
                  <a:cxnLst>
                    <a:cxn ang="0">
                      <a:pos x="connsiteX0" y="connsiteY0"/>
                    </a:cxn>
                    <a:cxn ang="0">
                      <a:pos x="connsiteX1" y="connsiteY1"/>
                    </a:cxn>
                  </a:cxnLst>
                  <a:rect l="l" t="t" r="r" b="b"/>
                  <a:pathLst>
                    <a:path h="285750">
                      <a:moveTo>
                        <a:pt x="0" y="0"/>
                      </a:move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任意多边形 26"/>
                <p:cNvSpPr/>
                <p:nvPr/>
              </p:nvSpPr>
              <p:spPr>
                <a:xfrm>
                  <a:off x="3762392" y="1428750"/>
                  <a:ext cx="0" cy="280988"/>
                </a:xfrm>
                <a:custGeom>
                  <a:avLst/>
                  <a:gdLst>
                    <a:gd name="connsiteX0" fmla="*/ 0 w 0"/>
                    <a:gd name="connsiteY0" fmla="*/ 0 h 280988"/>
                    <a:gd name="connsiteX1" fmla="*/ 0 w 0"/>
                    <a:gd name="connsiteY1" fmla="*/ 280988 h 280988"/>
                  </a:gdLst>
                  <a:ahLst/>
                  <a:cxnLst>
                    <a:cxn ang="0">
                      <a:pos x="connsiteX0" y="connsiteY0"/>
                    </a:cxn>
                    <a:cxn ang="0">
                      <a:pos x="connsiteX1" y="connsiteY1"/>
                    </a:cxn>
                  </a:cxnLst>
                  <a:rect l="l" t="t" r="r" b="b"/>
                  <a:pathLst>
                    <a:path h="280988">
                      <a:moveTo>
                        <a:pt x="0" y="0"/>
                      </a:moveTo>
                      <a:lnTo>
                        <a:pt x="0" y="28098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圆角矩形 27"/>
                <p:cNvSpPr/>
                <p:nvPr/>
              </p:nvSpPr>
              <p:spPr>
                <a:xfrm>
                  <a:off x="1857356" y="1428736"/>
                  <a:ext cx="42862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2500298" y="1428736"/>
                  <a:ext cx="500066"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3214678" y="1428736"/>
                  <a:ext cx="42862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1500166" y="1428736"/>
                  <a:ext cx="7143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3929058" y="1428736"/>
                  <a:ext cx="7143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1428750" y="1357313"/>
                  <a:ext cx="114300" cy="361950"/>
                </a:xfrm>
                <a:custGeom>
                  <a:avLst/>
                  <a:gdLst>
                    <a:gd name="connsiteX0" fmla="*/ 114300 w 114300"/>
                    <a:gd name="connsiteY0" fmla="*/ 0 h 361950"/>
                    <a:gd name="connsiteX1" fmla="*/ 52388 w 114300"/>
                    <a:gd name="connsiteY1" fmla="*/ 28575 h 361950"/>
                    <a:gd name="connsiteX2" fmla="*/ 9525 w 114300"/>
                    <a:gd name="connsiteY2" fmla="*/ 147637 h 361950"/>
                    <a:gd name="connsiteX3" fmla="*/ 0 w 114300"/>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14300" h="361950">
                      <a:moveTo>
                        <a:pt x="114300" y="0"/>
                      </a:moveTo>
                      <a:cubicBezTo>
                        <a:pt x="92075" y="1984"/>
                        <a:pt x="69850" y="3969"/>
                        <a:pt x="52388" y="28575"/>
                      </a:cubicBezTo>
                      <a:cubicBezTo>
                        <a:pt x="34926" y="53181"/>
                        <a:pt x="18256" y="92075"/>
                        <a:pt x="9525" y="147637"/>
                      </a:cubicBezTo>
                      <a:cubicBezTo>
                        <a:pt x="794" y="203200"/>
                        <a:pt x="397" y="282575"/>
                        <a:pt x="0" y="3619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任意多边形 33"/>
                <p:cNvSpPr/>
                <p:nvPr/>
              </p:nvSpPr>
              <p:spPr>
                <a:xfrm>
                  <a:off x="3957638" y="1352550"/>
                  <a:ext cx="100012" cy="361950"/>
                </a:xfrm>
                <a:custGeom>
                  <a:avLst/>
                  <a:gdLst>
                    <a:gd name="connsiteX0" fmla="*/ 0 w 100012"/>
                    <a:gd name="connsiteY0" fmla="*/ 0 h 361950"/>
                    <a:gd name="connsiteX1" fmla="*/ 71437 w 100012"/>
                    <a:gd name="connsiteY1" fmla="*/ 33338 h 361950"/>
                    <a:gd name="connsiteX2" fmla="*/ 95250 w 100012"/>
                    <a:gd name="connsiteY2" fmla="*/ 109538 h 361950"/>
                    <a:gd name="connsiteX3" fmla="*/ 100012 w 100012"/>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00012" h="361950">
                      <a:moveTo>
                        <a:pt x="0" y="0"/>
                      </a:moveTo>
                      <a:cubicBezTo>
                        <a:pt x="27781" y="7541"/>
                        <a:pt x="55562" y="15082"/>
                        <a:pt x="71437" y="33338"/>
                      </a:cubicBezTo>
                      <a:cubicBezTo>
                        <a:pt x="87312" y="51594"/>
                        <a:pt x="90488" y="54769"/>
                        <a:pt x="95250" y="109538"/>
                      </a:cubicBezTo>
                      <a:cubicBezTo>
                        <a:pt x="100012" y="164307"/>
                        <a:pt x="100012" y="263128"/>
                        <a:pt x="100012" y="3619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任意多边形 34"/>
                <p:cNvSpPr/>
                <p:nvPr/>
              </p:nvSpPr>
              <p:spPr>
                <a:xfrm>
                  <a:off x="1543050" y="1357313"/>
                  <a:ext cx="2424113" cy="0"/>
                </a:xfrm>
                <a:custGeom>
                  <a:avLst/>
                  <a:gdLst>
                    <a:gd name="connsiteX0" fmla="*/ 0 w 2424113"/>
                    <a:gd name="connsiteY0" fmla="*/ 0 h 0"/>
                    <a:gd name="connsiteX1" fmla="*/ 2424113 w 2424113"/>
                    <a:gd name="connsiteY1" fmla="*/ 0 h 0"/>
                  </a:gdLst>
                  <a:ahLst/>
                  <a:cxnLst>
                    <a:cxn ang="0">
                      <a:pos x="connsiteX0" y="connsiteY0"/>
                    </a:cxn>
                    <a:cxn ang="0">
                      <a:pos x="connsiteX1" y="connsiteY1"/>
                    </a:cxn>
                  </a:cxnLst>
                  <a:rect l="l" t="t" r="r" b="b"/>
                  <a:pathLst>
                    <a:path w="2424113">
                      <a:moveTo>
                        <a:pt x="0" y="0"/>
                      </a:moveTo>
                      <a:lnTo>
                        <a:pt x="2424113"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任意多边形 35"/>
                <p:cNvSpPr/>
                <p:nvPr/>
              </p:nvSpPr>
              <p:spPr>
                <a:xfrm>
                  <a:off x="1428750" y="1709738"/>
                  <a:ext cx="2628900" cy="4762"/>
                </a:xfrm>
                <a:custGeom>
                  <a:avLst/>
                  <a:gdLst>
                    <a:gd name="connsiteX0" fmla="*/ 0 w 2628900"/>
                    <a:gd name="connsiteY0" fmla="*/ 4762 h 4762"/>
                    <a:gd name="connsiteX1" fmla="*/ 2628900 w 2628900"/>
                    <a:gd name="connsiteY1" fmla="*/ 0 h 4762"/>
                  </a:gdLst>
                  <a:ahLst/>
                  <a:cxnLst>
                    <a:cxn ang="0">
                      <a:pos x="connsiteX0" y="connsiteY0"/>
                    </a:cxn>
                    <a:cxn ang="0">
                      <a:pos x="connsiteX1" y="connsiteY1"/>
                    </a:cxn>
                  </a:cxnLst>
                  <a:rect l="l" t="t" r="r" b="b"/>
                  <a:pathLst>
                    <a:path w="2628900" h="4762">
                      <a:moveTo>
                        <a:pt x="0" y="4762"/>
                      </a:moveTo>
                      <a:lnTo>
                        <a:pt x="262890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任意多边形 36"/>
                <p:cNvSpPr/>
                <p:nvPr/>
              </p:nvSpPr>
              <p:spPr>
                <a:xfrm>
                  <a:off x="1614488" y="1352550"/>
                  <a:ext cx="0" cy="361950"/>
                </a:xfrm>
                <a:custGeom>
                  <a:avLst/>
                  <a:gdLst>
                    <a:gd name="connsiteX0" fmla="*/ 0 w 0"/>
                    <a:gd name="connsiteY0" fmla="*/ 0 h 361950"/>
                    <a:gd name="connsiteX1" fmla="*/ 0 w 0"/>
                    <a:gd name="connsiteY1" fmla="*/ 361950 h 361950"/>
                  </a:gdLst>
                  <a:ahLst/>
                  <a:cxnLst>
                    <a:cxn ang="0">
                      <a:pos x="connsiteX0" y="connsiteY0"/>
                    </a:cxn>
                    <a:cxn ang="0">
                      <a:pos x="connsiteX1" y="connsiteY1"/>
                    </a:cxn>
                  </a:cxnLst>
                  <a:rect l="l" t="t" r="r" b="b"/>
                  <a:pathLst>
                    <a:path h="361950">
                      <a:moveTo>
                        <a:pt x="0" y="0"/>
                      </a:moveTo>
                      <a:lnTo>
                        <a:pt x="0" y="361950"/>
                      </a:lnTo>
                    </a:path>
                  </a:pathLst>
                </a:cu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任意多边形 37"/>
                <p:cNvSpPr/>
                <p:nvPr/>
              </p:nvSpPr>
              <p:spPr>
                <a:xfrm>
                  <a:off x="3881438" y="1357313"/>
                  <a:ext cx="0" cy="347662"/>
                </a:xfrm>
                <a:custGeom>
                  <a:avLst/>
                  <a:gdLst>
                    <a:gd name="connsiteX0" fmla="*/ 0 w 0"/>
                    <a:gd name="connsiteY0" fmla="*/ 0 h 347662"/>
                    <a:gd name="connsiteX1" fmla="*/ 0 w 0"/>
                    <a:gd name="connsiteY1" fmla="*/ 347662 h 347662"/>
                  </a:gdLst>
                  <a:ahLst/>
                  <a:cxnLst>
                    <a:cxn ang="0">
                      <a:pos x="connsiteX0" y="connsiteY0"/>
                    </a:cxn>
                    <a:cxn ang="0">
                      <a:pos x="connsiteX1" y="connsiteY1"/>
                    </a:cxn>
                  </a:cxnLst>
                  <a:rect l="l" t="t" r="r" b="b"/>
                  <a:pathLst>
                    <a:path h="347662">
                      <a:moveTo>
                        <a:pt x="0" y="0"/>
                      </a:moveTo>
                      <a:lnTo>
                        <a:pt x="0" y="34766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任意多边形 38"/>
                <p:cNvSpPr/>
                <p:nvPr/>
              </p:nvSpPr>
              <p:spPr>
                <a:xfrm>
                  <a:off x="1433513" y="1652588"/>
                  <a:ext cx="180975" cy="0"/>
                </a:xfrm>
                <a:custGeom>
                  <a:avLst/>
                  <a:gdLst>
                    <a:gd name="connsiteX0" fmla="*/ 0 w 180975"/>
                    <a:gd name="connsiteY0" fmla="*/ 0 h 0"/>
                    <a:gd name="connsiteX1" fmla="*/ 180975 w 180975"/>
                    <a:gd name="connsiteY1" fmla="*/ 0 h 0"/>
                  </a:gdLst>
                  <a:ahLst/>
                  <a:cxnLst>
                    <a:cxn ang="0">
                      <a:pos x="connsiteX0" y="connsiteY0"/>
                    </a:cxn>
                    <a:cxn ang="0">
                      <a:pos x="connsiteX1" y="connsiteY1"/>
                    </a:cxn>
                  </a:cxnLst>
                  <a:rect l="l" t="t" r="r" b="b"/>
                  <a:pathLst>
                    <a:path w="180975">
                      <a:moveTo>
                        <a:pt x="0" y="0"/>
                      </a:moveTo>
                      <a:lnTo>
                        <a:pt x="180975"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任意多边形 39"/>
                <p:cNvSpPr/>
                <p:nvPr/>
              </p:nvSpPr>
              <p:spPr>
                <a:xfrm>
                  <a:off x="1843088" y="1652588"/>
                  <a:ext cx="452437" cy="0"/>
                </a:xfrm>
                <a:custGeom>
                  <a:avLst/>
                  <a:gdLst>
                    <a:gd name="connsiteX0" fmla="*/ 0 w 452437"/>
                    <a:gd name="connsiteY0" fmla="*/ 0 h 0"/>
                    <a:gd name="connsiteX1" fmla="*/ 452437 w 452437"/>
                    <a:gd name="connsiteY1" fmla="*/ 0 h 0"/>
                  </a:gdLst>
                  <a:ahLst/>
                  <a:cxnLst>
                    <a:cxn ang="0">
                      <a:pos x="connsiteX0" y="connsiteY0"/>
                    </a:cxn>
                    <a:cxn ang="0">
                      <a:pos x="connsiteX1" y="connsiteY1"/>
                    </a:cxn>
                  </a:cxnLst>
                  <a:rect l="l" t="t" r="r" b="b"/>
                  <a:pathLst>
                    <a:path w="452437">
                      <a:moveTo>
                        <a:pt x="0" y="0"/>
                      </a:moveTo>
                      <a:lnTo>
                        <a:pt x="45243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任意多边形 40"/>
                <p:cNvSpPr/>
                <p:nvPr/>
              </p:nvSpPr>
              <p:spPr>
                <a:xfrm>
                  <a:off x="2500313" y="1652588"/>
                  <a:ext cx="490537" cy="0"/>
                </a:xfrm>
                <a:custGeom>
                  <a:avLst/>
                  <a:gdLst>
                    <a:gd name="connsiteX0" fmla="*/ 0 w 490537"/>
                    <a:gd name="connsiteY0" fmla="*/ 0 h 0"/>
                    <a:gd name="connsiteX1" fmla="*/ 490537 w 490537"/>
                    <a:gd name="connsiteY1" fmla="*/ 0 h 0"/>
                  </a:gdLst>
                  <a:ahLst/>
                  <a:cxnLst>
                    <a:cxn ang="0">
                      <a:pos x="connsiteX0" y="connsiteY0"/>
                    </a:cxn>
                    <a:cxn ang="0">
                      <a:pos x="connsiteX1" y="connsiteY1"/>
                    </a:cxn>
                  </a:cxnLst>
                  <a:rect l="l" t="t" r="r" b="b"/>
                  <a:pathLst>
                    <a:path w="490537">
                      <a:moveTo>
                        <a:pt x="0" y="0"/>
                      </a:moveTo>
                      <a:lnTo>
                        <a:pt x="49053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任意多边形 41"/>
                <p:cNvSpPr/>
                <p:nvPr/>
              </p:nvSpPr>
              <p:spPr>
                <a:xfrm>
                  <a:off x="3195638" y="1652588"/>
                  <a:ext cx="461962" cy="0"/>
                </a:xfrm>
                <a:custGeom>
                  <a:avLst/>
                  <a:gdLst>
                    <a:gd name="connsiteX0" fmla="*/ 0 w 461962"/>
                    <a:gd name="connsiteY0" fmla="*/ 0 h 0"/>
                    <a:gd name="connsiteX1" fmla="*/ 461962 w 461962"/>
                    <a:gd name="connsiteY1" fmla="*/ 0 h 0"/>
                  </a:gdLst>
                  <a:ahLst/>
                  <a:cxnLst>
                    <a:cxn ang="0">
                      <a:pos x="connsiteX0" y="connsiteY0"/>
                    </a:cxn>
                    <a:cxn ang="0">
                      <a:pos x="connsiteX1" y="connsiteY1"/>
                    </a:cxn>
                  </a:cxnLst>
                  <a:rect l="l" t="t" r="r" b="b"/>
                  <a:pathLst>
                    <a:path w="461962">
                      <a:moveTo>
                        <a:pt x="0" y="0"/>
                      </a:moveTo>
                      <a:lnTo>
                        <a:pt x="461962"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任意多边形 42"/>
                <p:cNvSpPr/>
                <p:nvPr/>
              </p:nvSpPr>
              <p:spPr>
                <a:xfrm>
                  <a:off x="3881438" y="1652588"/>
                  <a:ext cx="171450" cy="0"/>
                </a:xfrm>
                <a:custGeom>
                  <a:avLst/>
                  <a:gdLst>
                    <a:gd name="connsiteX0" fmla="*/ 0 w 171450"/>
                    <a:gd name="connsiteY0" fmla="*/ 0 h 0"/>
                    <a:gd name="connsiteX1" fmla="*/ 171450 w 171450"/>
                    <a:gd name="connsiteY1" fmla="*/ 0 h 0"/>
                  </a:gdLst>
                  <a:ahLst/>
                  <a:cxnLst>
                    <a:cxn ang="0">
                      <a:pos x="connsiteX0" y="connsiteY0"/>
                    </a:cxn>
                    <a:cxn ang="0">
                      <a:pos x="connsiteX1" y="connsiteY1"/>
                    </a:cxn>
                  </a:cxnLst>
                  <a:rect l="l" t="t" r="r" b="b"/>
                  <a:pathLst>
                    <a:path w="171450">
                      <a:moveTo>
                        <a:pt x="0" y="0"/>
                      </a:moveTo>
                      <a:lnTo>
                        <a:pt x="17145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sp>
        <p:nvSpPr>
          <p:cNvPr id="49" name="矩形 48"/>
          <p:cNvSpPr/>
          <p:nvPr/>
        </p:nvSpPr>
        <p:spPr>
          <a:xfrm>
            <a:off x="762756" y="5672152"/>
            <a:ext cx="10715700" cy="1384995"/>
          </a:xfrm>
          <a:prstGeom prst="rect">
            <a:avLst/>
          </a:prstGeom>
          <a:solidFill>
            <a:schemeClr val="bg1"/>
          </a:solidFill>
          <a:ln w="76200">
            <a:solidFill>
              <a:srgbClr val="FFCC66"/>
            </a:solidFill>
          </a:ln>
        </p:spPr>
        <p:txBody>
          <a:bodyPr wrap="square">
            <a:spAutoFit/>
          </a:bodyPr>
          <a:lstStyle/>
          <a:p>
            <a:pPr>
              <a:lnSpc>
                <a:spcPct val="150000"/>
              </a:lnSpc>
            </a:pPr>
            <a:r>
              <a:rPr lang="zh-CN" altLang="en-US" sz="2000" b="1" dirty="0" smtClean="0">
                <a:latin typeface="+mj-ea"/>
              </a:rPr>
              <a:t>进段信号机</a:t>
            </a:r>
            <a:r>
              <a:rPr lang="en-US" altLang="zh-CN" sz="2800" b="1" dirty="0" err="1" smtClean="0">
                <a:solidFill>
                  <a:srgbClr val="FF0000"/>
                </a:solidFill>
                <a:latin typeface="+mj-ea"/>
              </a:rPr>
              <a:t>XJl</a:t>
            </a:r>
            <a:r>
              <a:rPr lang="zh-CN" altLang="en-US" sz="2000" b="1" dirty="0" smtClean="0">
                <a:latin typeface="+mj-ea"/>
              </a:rPr>
              <a:t>显示</a:t>
            </a:r>
            <a:r>
              <a:rPr lang="zh-CN" altLang="en-US" sz="2000" b="1" dirty="0" smtClean="0">
                <a:solidFill>
                  <a:srgbClr val="0303EB"/>
                </a:solidFill>
                <a:latin typeface="+mj-ea"/>
              </a:rPr>
              <a:t>一个黄灯</a:t>
            </a:r>
            <a:r>
              <a:rPr lang="zh-CN" altLang="en-US" sz="2000" b="1" dirty="0" smtClean="0">
                <a:latin typeface="+mj-ea"/>
              </a:rPr>
              <a:t>表示允许列车进人</a:t>
            </a:r>
            <a:r>
              <a:rPr lang="zh-CN" altLang="en-US" sz="2800" b="1" dirty="0" smtClean="0">
                <a:solidFill>
                  <a:srgbClr val="00B050"/>
                </a:solidFill>
                <a:latin typeface="+mj-ea"/>
              </a:rPr>
              <a:t>车辆段</a:t>
            </a:r>
            <a:endParaRPr lang="en-US" altLang="zh-CN" sz="2800" b="1" dirty="0" smtClean="0">
              <a:solidFill>
                <a:srgbClr val="00B050"/>
              </a:solidFill>
              <a:latin typeface="+mj-ea"/>
            </a:endParaRPr>
          </a:p>
          <a:p>
            <a:pPr>
              <a:lnSpc>
                <a:spcPct val="150000"/>
              </a:lnSpc>
            </a:pPr>
            <a:r>
              <a:rPr lang="zh-CN" altLang="en-US" sz="2000" b="1" dirty="0" smtClean="0">
                <a:latin typeface="+mj-ea"/>
              </a:rPr>
              <a:t>显示</a:t>
            </a:r>
            <a:r>
              <a:rPr lang="zh-CN" altLang="en-US" sz="2000" b="1" dirty="0" smtClean="0">
                <a:solidFill>
                  <a:srgbClr val="0303EB"/>
                </a:solidFill>
                <a:latin typeface="+mj-ea"/>
              </a:rPr>
              <a:t>两个黄灯</a:t>
            </a:r>
            <a:r>
              <a:rPr lang="zh-CN" altLang="en-US" sz="2000" b="1" dirty="0" smtClean="0">
                <a:latin typeface="+mj-ea"/>
              </a:rPr>
              <a:t>表示</a:t>
            </a:r>
            <a:r>
              <a:rPr lang="en-US" altLang="zh-CN" sz="2000" b="1" dirty="0" smtClean="0">
                <a:latin typeface="+mj-ea"/>
              </a:rPr>
              <a:t>1</a:t>
            </a:r>
            <a:r>
              <a:rPr lang="zh-CN" altLang="en-US" sz="2000" b="1" dirty="0" smtClean="0">
                <a:latin typeface="+mj-ea"/>
              </a:rPr>
              <a:t>号道岔开通侧向，指示列车进入</a:t>
            </a:r>
            <a:r>
              <a:rPr lang="zh-CN" altLang="en-US" sz="2800" b="1" dirty="0" smtClean="0">
                <a:solidFill>
                  <a:srgbClr val="FF66FF"/>
                </a:solidFill>
                <a:latin typeface="+mj-ea"/>
              </a:rPr>
              <a:t>洗车线</a:t>
            </a:r>
            <a:r>
              <a:rPr lang="zh-CN" altLang="en-US" sz="2000" b="1" dirty="0" smtClean="0">
                <a:latin typeface="+mj-ea"/>
              </a:rPr>
              <a:t>。 </a:t>
            </a:r>
            <a:endParaRPr lang="zh-CN" altLang="en-US" sz="2000" b="1" dirty="0">
              <a:latin typeface="+mj-ea"/>
            </a:endParaRPr>
          </a:p>
        </p:txBody>
      </p:sp>
      <p:sp>
        <p:nvSpPr>
          <p:cNvPr id="50" name="任意多边形 49"/>
          <p:cNvSpPr/>
          <p:nvPr/>
        </p:nvSpPr>
        <p:spPr>
          <a:xfrm>
            <a:off x="2202287" y="3219718"/>
            <a:ext cx="8281116" cy="38637"/>
          </a:xfrm>
          <a:custGeom>
            <a:avLst/>
            <a:gdLst>
              <a:gd name="connsiteX0" fmla="*/ 8281116 w 8281116"/>
              <a:gd name="connsiteY0" fmla="*/ 38637 h 38637"/>
              <a:gd name="connsiteX1" fmla="*/ 0 w 8281116"/>
              <a:gd name="connsiteY1" fmla="*/ 0 h 38637"/>
            </a:gdLst>
            <a:ahLst/>
            <a:cxnLst>
              <a:cxn ang="0">
                <a:pos x="connsiteX0" y="connsiteY0"/>
              </a:cxn>
              <a:cxn ang="0">
                <a:pos x="connsiteX1" y="connsiteY1"/>
              </a:cxn>
            </a:cxnLst>
            <a:rect l="l" t="t" r="r" b="b"/>
            <a:pathLst>
              <a:path w="8281116" h="38637">
                <a:moveTo>
                  <a:pt x="8281116" y="38637"/>
                </a:moveTo>
                <a:lnTo>
                  <a:pt x="0" y="0"/>
                </a:lnTo>
              </a:path>
            </a:pathLst>
          </a:custGeom>
          <a:ln w="762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任意多边形 50"/>
          <p:cNvSpPr/>
          <p:nvPr/>
        </p:nvSpPr>
        <p:spPr>
          <a:xfrm>
            <a:off x="2086377" y="2601532"/>
            <a:ext cx="8371268" cy="618186"/>
          </a:xfrm>
          <a:custGeom>
            <a:avLst/>
            <a:gdLst>
              <a:gd name="connsiteX0" fmla="*/ 8371268 w 8371268"/>
              <a:gd name="connsiteY0" fmla="*/ 618186 h 618186"/>
              <a:gd name="connsiteX1" fmla="*/ 7379595 w 8371268"/>
              <a:gd name="connsiteY1" fmla="*/ 618186 h 618186"/>
              <a:gd name="connsiteX2" fmla="*/ 6452316 w 8371268"/>
              <a:gd name="connsiteY2" fmla="*/ 51516 h 618186"/>
              <a:gd name="connsiteX3" fmla="*/ 0 w 8371268"/>
              <a:gd name="connsiteY3" fmla="*/ 0 h 618186"/>
            </a:gdLst>
            <a:ahLst/>
            <a:cxnLst>
              <a:cxn ang="0">
                <a:pos x="connsiteX0" y="connsiteY0"/>
              </a:cxn>
              <a:cxn ang="0">
                <a:pos x="connsiteX1" y="connsiteY1"/>
              </a:cxn>
              <a:cxn ang="0">
                <a:pos x="connsiteX2" y="connsiteY2"/>
              </a:cxn>
              <a:cxn ang="0">
                <a:pos x="connsiteX3" y="connsiteY3"/>
              </a:cxn>
            </a:cxnLst>
            <a:rect l="l" t="t" r="r" b="b"/>
            <a:pathLst>
              <a:path w="8371268" h="618186">
                <a:moveTo>
                  <a:pt x="8371268" y="618186"/>
                </a:moveTo>
                <a:lnTo>
                  <a:pt x="7379595" y="618186"/>
                </a:lnTo>
                <a:lnTo>
                  <a:pt x="6452316" y="51516"/>
                </a:lnTo>
                <a:lnTo>
                  <a:pt x="0" y="0"/>
                </a:lnTo>
              </a:path>
            </a:pathLst>
          </a:custGeom>
          <a:ln w="57150">
            <a:solidFill>
              <a:srgbClr val="FF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9">
                                            <p:txEl>
                                              <p:pRg st="0" end="0"/>
                                            </p:txEl>
                                          </p:spTgt>
                                        </p:tgtEl>
                                        <p:attrNameLst>
                                          <p:attrName>style.visibility</p:attrName>
                                        </p:attrNameLst>
                                      </p:cBhvr>
                                      <p:to>
                                        <p:strVal val="visible"/>
                                      </p:to>
                                    </p:set>
                                    <p:animEffect transition="in" filter="wipe(left)">
                                      <p:cBhvr>
                                        <p:cTn id="7" dur="500"/>
                                        <p:tgtEl>
                                          <p:spTgt spid="49">
                                            <p:txEl>
                                              <p:pRg st="0" end="0"/>
                                            </p:txEl>
                                          </p:spTgt>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wipe(right)">
                                      <p:cBhvr>
                                        <p:cTn id="11" dur="500"/>
                                        <p:tgtEl>
                                          <p:spTgt spid="50"/>
                                        </p:tgtEl>
                                      </p:cBhvr>
                                    </p:animEffect>
                                  </p:childTnLst>
                                </p:cTn>
                              </p:par>
                            </p:childTnLst>
                          </p:cTn>
                        </p:par>
                        <p:par>
                          <p:cTn id="12" fill="hold">
                            <p:stCondLst>
                              <p:cond delay="1000"/>
                            </p:stCondLst>
                            <p:childTnLst>
                              <p:par>
                                <p:cTn id="13" presetID="0" presetClass="path" presetSubtype="0" accel="50000" decel="50000" fill="hold" nodeType="afterEffect">
                                  <p:stCondLst>
                                    <p:cond delay="0"/>
                                  </p:stCondLst>
                                  <p:childTnLst>
                                    <p:animMotion origin="layout" path="M -0.05566 0.00441 L -0.61476 0.00441 " pathEditMode="relative" rAng="0" ptsTypes="AA">
                                      <p:cBhvr>
                                        <p:cTn id="14" dur="2000" fill="hold"/>
                                        <p:tgtEl>
                                          <p:spTgt spid="11"/>
                                        </p:tgtEl>
                                        <p:attrNameLst>
                                          <p:attrName>ppt_x</p:attrName>
                                          <p:attrName>ppt_y</p:attrName>
                                        </p:attrNameLst>
                                      </p:cBhvr>
                                      <p:rCtr x="-280" y="0"/>
                                    </p:animMotion>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49">
                                            <p:txEl>
                                              <p:pRg st="1" end="1"/>
                                            </p:txEl>
                                          </p:spTgt>
                                        </p:tgtEl>
                                        <p:attrNameLst>
                                          <p:attrName>style.visibility</p:attrName>
                                        </p:attrNameLst>
                                      </p:cBhvr>
                                      <p:to>
                                        <p:strVal val="visible"/>
                                      </p:to>
                                    </p:set>
                                    <p:animEffect transition="in" filter="wipe(left)">
                                      <p:cBhvr>
                                        <p:cTn id="19" dur="500"/>
                                        <p:tgtEl>
                                          <p:spTgt spid="49">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grpId="0" nodeType="click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wipe(right)">
                                      <p:cBhvr>
                                        <p:cTn id="24" dur="500"/>
                                        <p:tgtEl>
                                          <p:spTgt spid="51"/>
                                        </p:tgtEl>
                                      </p:cBhvr>
                                    </p:animEffect>
                                  </p:childTnLst>
                                </p:cTn>
                              </p:par>
                            </p:childTnLst>
                          </p:cTn>
                        </p:par>
                      </p:childTnLst>
                    </p:cTn>
                  </p:par>
                  <p:par>
                    <p:cTn id="25" fill="hold">
                      <p:stCondLst>
                        <p:cond delay="indefinite"/>
                      </p:stCondLst>
                      <p:childTnLst>
                        <p:par>
                          <p:cTn id="26" fill="hold">
                            <p:stCondLst>
                              <p:cond delay="0"/>
                            </p:stCondLst>
                            <p:childTnLst>
                              <p:par>
                                <p:cTn id="27" presetID="0" presetClass="path" presetSubtype="0" accel="50000" decel="50000" fill="hold" nodeType="clickEffect">
                                  <p:stCondLst>
                                    <p:cond delay="0"/>
                                  </p:stCondLst>
                                  <p:childTnLst>
                                    <p:animMotion origin="layout" path="M -0.0615 0.00441 L -0.12988 0.00441 L -0.198 -0.07541 L -0.44998 -0.07541 " pathEditMode="relative" rAng="0" ptsTypes="AAAA">
                                      <p:cBhvr>
                                        <p:cTn id="28" dur="2000" fill="hold"/>
                                        <p:tgtEl>
                                          <p:spTgt spid="11"/>
                                        </p:tgtEl>
                                        <p:attrNameLst>
                                          <p:attrName>ppt_x</p:attrName>
                                          <p:attrName>ppt_y</p:attrName>
                                        </p:attrNameLst>
                                      </p:cBhvr>
                                      <p:rCtr x="-194" y="-4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3243821" cy="461665"/>
            <a:chOff x="548443" y="1281397"/>
            <a:chExt cx="3243821"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815194" cy="461665"/>
            </a:xfrm>
            <a:prstGeom prst="rect">
              <a:avLst/>
            </a:prstGeom>
          </p:spPr>
          <p:txBody>
            <a:bodyPr wrap="none">
              <a:spAutoFit/>
            </a:bodyPr>
            <a:lstStyle/>
            <a:p>
              <a:r>
                <a:rPr lang="en-US" altLang="zh-CN" sz="2400" b="1" dirty="0" smtClean="0"/>
                <a:t>2</a:t>
              </a:r>
              <a:r>
                <a:rPr lang="zh-CN" altLang="en-US" sz="2400" b="1" dirty="0" smtClean="0"/>
                <a:t>、</a:t>
              </a:r>
              <a:r>
                <a:rPr lang="zh-CN" altLang="en-US" sz="2400" b="1" dirty="0" smtClean="0">
                  <a:latin typeface="Times New Roman" pitchFamily="18" charset="0"/>
                  <a:cs typeface="Times New Roman" pitchFamily="18" charset="0"/>
                </a:rPr>
                <a:t>联锁的基本内容</a:t>
              </a:r>
            </a:p>
          </p:txBody>
        </p:sp>
      </p:grpSp>
      <p:sp>
        <p:nvSpPr>
          <p:cNvPr id="8" name="矩形 7"/>
          <p:cNvSpPr/>
          <p:nvPr/>
        </p:nvSpPr>
        <p:spPr>
          <a:xfrm>
            <a:off x="619880" y="2028814"/>
            <a:ext cx="7022344" cy="461665"/>
          </a:xfrm>
          <a:prstGeom prst="rect">
            <a:avLst/>
          </a:prstGeom>
        </p:spPr>
        <p:txBody>
          <a:bodyPr wrap="square">
            <a:spAutoFit/>
          </a:bodyPr>
          <a:lstStyle/>
          <a:p>
            <a:r>
              <a:rPr lang="zh-CN" altLang="en-US" sz="2400" b="1" dirty="0" smtClean="0">
                <a:solidFill>
                  <a:prstClr val="black"/>
                </a:solidFill>
                <a:latin typeface="+mn-ea"/>
              </a:rPr>
              <a:t>防护进路的信号开放应满足以下技术条件</a:t>
            </a:r>
            <a:endParaRPr lang="zh-CN" altLang="en-US" b="1" dirty="0">
              <a:latin typeface="+mn-ea"/>
            </a:endParaRPr>
          </a:p>
        </p:txBody>
      </p:sp>
      <p:sp>
        <p:nvSpPr>
          <p:cNvPr id="9" name="矩形 8"/>
          <p:cNvSpPr/>
          <p:nvPr/>
        </p:nvSpPr>
        <p:spPr>
          <a:xfrm>
            <a:off x="1191384" y="2671756"/>
            <a:ext cx="9184516" cy="1413849"/>
          </a:xfrm>
          <a:prstGeom prst="rect">
            <a:avLst/>
          </a:prstGeom>
        </p:spPr>
        <p:txBody>
          <a:bodyPr wrap="square">
            <a:spAutoFit/>
          </a:bodyPr>
          <a:lstStyle/>
          <a:p>
            <a:pPr marL="457200" lvl="0" indent="-457200">
              <a:lnSpc>
                <a:spcPct val="125000"/>
              </a:lnSpc>
              <a:buFont typeface="+mj-ea"/>
              <a:buAutoNum type="circleNumDbPlain"/>
            </a:pPr>
            <a:r>
              <a:rPr lang="zh-CN" altLang="en-US" sz="2400" b="1" dirty="0" smtClean="0">
                <a:solidFill>
                  <a:prstClr val="black"/>
                </a:solidFill>
                <a:latin typeface="楷体_GB2312" pitchFamily="49" charset="-122"/>
                <a:ea typeface="楷体_GB2312" pitchFamily="49" charset="-122"/>
              </a:rPr>
              <a:t> </a:t>
            </a:r>
            <a:r>
              <a:rPr lang="zh-CN" altLang="en-US" sz="2400" b="1" dirty="0" smtClean="0">
                <a:latin typeface="+mn-ea"/>
              </a:rPr>
              <a:t>进路上各区段空闲时才能开放信号。</a:t>
            </a:r>
          </a:p>
          <a:p>
            <a:pPr marL="457200" lvl="0" indent="-457200">
              <a:lnSpc>
                <a:spcPct val="125000"/>
              </a:lnSpc>
              <a:buFont typeface="+mj-ea"/>
              <a:buAutoNum type="circleNumDbPlain"/>
            </a:pPr>
            <a:r>
              <a:rPr lang="zh-CN" altLang="en-US" sz="2400" b="1" dirty="0" smtClean="0">
                <a:latin typeface="+mn-ea"/>
              </a:rPr>
              <a:t> 进路上有关道岔在规定位置才能开放信号。</a:t>
            </a:r>
          </a:p>
          <a:p>
            <a:pPr marL="457200" lvl="0" indent="-457200">
              <a:lnSpc>
                <a:spcPct val="125000"/>
              </a:lnSpc>
              <a:buFont typeface="+mj-ea"/>
              <a:buAutoNum type="circleNumDbPlain"/>
            </a:pPr>
            <a:r>
              <a:rPr lang="zh-CN" altLang="en-US" sz="2400" b="1" dirty="0" smtClean="0">
                <a:latin typeface="+mn-ea"/>
              </a:rPr>
              <a:t> 敌对信号未关闭时，防护进路的信号机不能开放</a:t>
            </a:r>
            <a:endParaRPr lang="zh-CN" altLang="en-US" sz="2400" b="1" dirty="0">
              <a:latin typeface="+mn-ea"/>
            </a:endParaRPr>
          </a:p>
        </p:txBody>
      </p:sp>
      <p:sp>
        <p:nvSpPr>
          <p:cNvPr id="11" name="对角圆角矩形 10"/>
          <p:cNvSpPr/>
          <p:nvPr/>
        </p:nvSpPr>
        <p:spPr>
          <a:xfrm>
            <a:off x="619880" y="2600318"/>
            <a:ext cx="10930014" cy="1571636"/>
          </a:xfrm>
          <a:prstGeom prst="round2Diag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Picture 6" descr="HWOCRTEMP_ROC00"/>
          <p:cNvPicPr>
            <a:picLocks noChangeAspect="1" noChangeArrowheads="1"/>
          </p:cNvPicPr>
          <p:nvPr/>
        </p:nvPicPr>
        <p:blipFill>
          <a:blip r:embed="rId3">
            <a:lum bright="12000"/>
          </a:blip>
          <a:srcRect/>
          <a:stretch>
            <a:fillRect/>
          </a:stretch>
        </p:blipFill>
        <p:spPr bwMode="auto">
          <a:xfrm>
            <a:off x="691318" y="4314830"/>
            <a:ext cx="10767804" cy="2643206"/>
          </a:xfrm>
          <a:prstGeom prst="rect">
            <a:avLst/>
          </a:prstGeom>
          <a:noFill/>
          <a:ln w="9525">
            <a:noFill/>
            <a:miter lim="800000"/>
            <a:headEnd/>
            <a:tailEnd/>
          </a:ln>
        </p:spPr>
      </p:pic>
      <p:sp>
        <p:nvSpPr>
          <p:cNvPr id="50" name="任意多边形 49"/>
          <p:cNvSpPr/>
          <p:nvPr/>
        </p:nvSpPr>
        <p:spPr>
          <a:xfrm>
            <a:off x="2202287" y="5347763"/>
            <a:ext cx="8281116" cy="38637"/>
          </a:xfrm>
          <a:custGeom>
            <a:avLst/>
            <a:gdLst>
              <a:gd name="connsiteX0" fmla="*/ 8281116 w 8281116"/>
              <a:gd name="connsiteY0" fmla="*/ 38637 h 38637"/>
              <a:gd name="connsiteX1" fmla="*/ 0 w 8281116"/>
              <a:gd name="connsiteY1" fmla="*/ 0 h 38637"/>
            </a:gdLst>
            <a:ahLst/>
            <a:cxnLst>
              <a:cxn ang="0">
                <a:pos x="connsiteX0" y="connsiteY0"/>
              </a:cxn>
              <a:cxn ang="0">
                <a:pos x="connsiteX1" y="connsiteY1"/>
              </a:cxn>
            </a:cxnLst>
            <a:rect l="l" t="t" r="r" b="b"/>
            <a:pathLst>
              <a:path w="8281116" h="38637">
                <a:moveTo>
                  <a:pt x="8281116" y="38637"/>
                </a:moveTo>
                <a:lnTo>
                  <a:pt x="0" y="0"/>
                </a:lnTo>
              </a:path>
            </a:pathLst>
          </a:custGeom>
          <a:ln w="762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89" name="Picture 146"/>
          <p:cNvPicPr>
            <a:picLocks noChangeAspect="1" noChangeArrowheads="1"/>
          </p:cNvPicPr>
          <p:nvPr/>
        </p:nvPicPr>
        <p:blipFill>
          <a:blip r:embed="rId4" cstate="print"/>
          <a:srcRect/>
          <a:stretch>
            <a:fillRect/>
          </a:stretch>
        </p:blipFill>
        <p:spPr bwMode="auto">
          <a:xfrm>
            <a:off x="2048640" y="6243656"/>
            <a:ext cx="1066800" cy="401637"/>
          </a:xfrm>
          <a:prstGeom prst="rect">
            <a:avLst/>
          </a:prstGeom>
          <a:noFill/>
          <a:ln w="9525">
            <a:noFill/>
            <a:miter lim="800000"/>
            <a:headEnd/>
            <a:tailEnd/>
          </a:ln>
        </p:spPr>
      </p:pic>
      <p:grpSp>
        <p:nvGrpSpPr>
          <p:cNvPr id="13" name="组合 12"/>
          <p:cNvGrpSpPr/>
          <p:nvPr/>
        </p:nvGrpSpPr>
        <p:grpSpPr>
          <a:xfrm>
            <a:off x="10621200" y="5100648"/>
            <a:ext cx="1143008" cy="357190"/>
            <a:chOff x="3906028" y="5314962"/>
            <a:chExt cx="1143008" cy="357190"/>
          </a:xfrm>
        </p:grpSpPr>
        <p:sp>
          <p:nvSpPr>
            <p:cNvPr id="14" name="矩形 13"/>
            <p:cNvSpPr/>
            <p:nvPr/>
          </p:nvSpPr>
          <p:spPr>
            <a:xfrm>
              <a:off x="3977466" y="5314962"/>
              <a:ext cx="1071570" cy="285752"/>
            </a:xfrm>
            <a:prstGeom prst="rect">
              <a:avLst/>
            </a:prstGeom>
            <a:solidFill>
              <a:srgbClr val="FF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1"/>
            <p:cNvGrpSpPr/>
            <p:nvPr/>
          </p:nvGrpSpPr>
          <p:grpSpPr>
            <a:xfrm>
              <a:off x="3906030" y="5314965"/>
              <a:ext cx="1143012" cy="357191"/>
              <a:chOff x="1357290" y="1352550"/>
              <a:chExt cx="2714644" cy="433376"/>
            </a:xfrm>
          </p:grpSpPr>
          <p:grpSp>
            <p:nvGrpSpPr>
              <p:cNvPr id="16" name="组合 120"/>
              <p:cNvGrpSpPr/>
              <p:nvPr/>
            </p:nvGrpSpPr>
            <p:grpSpPr>
              <a:xfrm>
                <a:off x="3714744" y="1643050"/>
                <a:ext cx="285752" cy="142876"/>
                <a:chOff x="3643306" y="1643050"/>
                <a:chExt cx="285752" cy="142876"/>
              </a:xfrm>
            </p:grpSpPr>
            <p:sp>
              <p:nvSpPr>
                <p:cNvPr id="48" name="椭圆 47"/>
                <p:cNvSpPr/>
                <p:nvPr/>
              </p:nvSpPr>
              <p:spPr>
                <a:xfrm>
                  <a:off x="3643306"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786182"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21"/>
              <p:cNvGrpSpPr/>
              <p:nvPr/>
            </p:nvGrpSpPr>
            <p:grpSpPr>
              <a:xfrm>
                <a:off x="1500166" y="1643050"/>
                <a:ext cx="285752" cy="142876"/>
                <a:chOff x="1643042" y="1643050"/>
                <a:chExt cx="285752" cy="142876"/>
              </a:xfrm>
            </p:grpSpPr>
            <p:sp>
              <p:nvSpPr>
                <p:cNvPr id="46" name="椭圆 45"/>
                <p:cNvSpPr/>
                <p:nvPr/>
              </p:nvSpPr>
              <p:spPr>
                <a:xfrm>
                  <a:off x="1643042"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1785918"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矩形 17"/>
              <p:cNvSpPr/>
              <p:nvPr/>
            </p:nvSpPr>
            <p:spPr>
              <a:xfrm>
                <a:off x="1357290" y="1643050"/>
                <a:ext cx="2714644" cy="714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11"/>
              <p:cNvGrpSpPr/>
              <p:nvPr/>
            </p:nvGrpSpPr>
            <p:grpSpPr>
              <a:xfrm>
                <a:off x="1428728" y="1352550"/>
                <a:ext cx="2628922" cy="366713"/>
                <a:chOff x="1428728" y="1352550"/>
                <a:chExt cx="2628922" cy="366713"/>
              </a:xfrm>
            </p:grpSpPr>
            <p:sp>
              <p:nvSpPr>
                <p:cNvPr id="20" name="任意多边形 19"/>
                <p:cNvSpPr/>
                <p:nvPr/>
              </p:nvSpPr>
              <p:spPr>
                <a:xfrm>
                  <a:off x="1428728" y="1643049"/>
                  <a:ext cx="2428892" cy="45719"/>
                </a:xfrm>
                <a:custGeom>
                  <a:avLst/>
                  <a:gdLst>
                    <a:gd name="connsiteX0" fmla="*/ 0 w 1157288"/>
                    <a:gd name="connsiteY0" fmla="*/ 0 h 0"/>
                    <a:gd name="connsiteX1" fmla="*/ 1157288 w 1157288"/>
                    <a:gd name="connsiteY1" fmla="*/ 0 h 0"/>
                  </a:gdLst>
                  <a:ahLst/>
                  <a:cxnLst>
                    <a:cxn ang="0">
                      <a:pos x="connsiteX0" y="connsiteY0"/>
                    </a:cxn>
                    <a:cxn ang="0">
                      <a:pos x="connsiteX1" y="connsiteY1"/>
                    </a:cxn>
                  </a:cxnLst>
                  <a:rect l="l" t="t" r="r" b="b"/>
                  <a:pathLst>
                    <a:path w="1157288">
                      <a:moveTo>
                        <a:pt x="0" y="0"/>
                      </a:moveTo>
                      <a:lnTo>
                        <a:pt x="1157288" y="0"/>
                      </a:lnTo>
                    </a:path>
                  </a:pathLst>
                </a:custGeom>
                <a:ln>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1643042"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任意多边形 21"/>
                <p:cNvSpPr/>
                <p:nvPr/>
              </p:nvSpPr>
              <p:spPr>
                <a:xfrm flipV="1">
                  <a:off x="1433513" y="1568768"/>
                  <a:ext cx="2566983" cy="74281"/>
                </a:xfrm>
                <a:custGeom>
                  <a:avLst/>
                  <a:gdLst>
                    <a:gd name="connsiteX0" fmla="*/ 0 w 1843087"/>
                    <a:gd name="connsiteY0" fmla="*/ 0 h 0"/>
                    <a:gd name="connsiteX1" fmla="*/ 1843087 w 1843087"/>
                    <a:gd name="connsiteY1" fmla="*/ 0 h 0"/>
                  </a:gdLst>
                  <a:ahLst/>
                  <a:cxnLst>
                    <a:cxn ang="0">
                      <a:pos x="connsiteX0" y="connsiteY0"/>
                    </a:cxn>
                    <a:cxn ang="0">
                      <a:pos x="connsiteX1" y="connsiteY1"/>
                    </a:cxn>
                  </a:cxnLst>
                  <a:rect l="l" t="t" r="r" b="b"/>
                  <a:pathLst>
                    <a:path w="1843087">
                      <a:moveTo>
                        <a:pt x="0" y="0"/>
                      </a:moveTo>
                      <a:lnTo>
                        <a:pt x="1843087" y="0"/>
                      </a:lnTo>
                    </a:path>
                  </a:pathLst>
                </a:cu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任意多边形 22"/>
                <p:cNvSpPr/>
                <p:nvPr/>
              </p:nvSpPr>
              <p:spPr>
                <a:xfrm>
                  <a:off x="2300288"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任意多边形 23"/>
                <p:cNvSpPr/>
                <p:nvPr/>
              </p:nvSpPr>
              <p:spPr>
                <a:xfrm>
                  <a:off x="3000364"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任意多边形 24"/>
                <p:cNvSpPr/>
                <p:nvPr/>
              </p:nvSpPr>
              <p:spPr>
                <a:xfrm>
                  <a:off x="3657610"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任意多边形 25"/>
                <p:cNvSpPr/>
                <p:nvPr/>
              </p:nvSpPr>
              <p:spPr>
                <a:xfrm>
                  <a:off x="1747838" y="1428750"/>
                  <a:ext cx="0" cy="280988"/>
                </a:xfrm>
                <a:custGeom>
                  <a:avLst/>
                  <a:gdLst>
                    <a:gd name="connsiteX0" fmla="*/ 0 w 0"/>
                    <a:gd name="connsiteY0" fmla="*/ 0 h 280988"/>
                    <a:gd name="connsiteX1" fmla="*/ 0 w 0"/>
                    <a:gd name="connsiteY1" fmla="*/ 280988 h 280988"/>
                  </a:gdLst>
                  <a:ahLst/>
                  <a:cxnLst>
                    <a:cxn ang="0">
                      <a:pos x="connsiteX0" y="connsiteY0"/>
                    </a:cxn>
                    <a:cxn ang="0">
                      <a:pos x="connsiteX1" y="connsiteY1"/>
                    </a:cxn>
                  </a:cxnLst>
                  <a:rect l="l" t="t" r="r" b="b"/>
                  <a:pathLst>
                    <a:path h="280988">
                      <a:moveTo>
                        <a:pt x="0" y="0"/>
                      </a:moveTo>
                      <a:lnTo>
                        <a:pt x="0" y="28098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任意多边形 26"/>
                <p:cNvSpPr/>
                <p:nvPr/>
              </p:nvSpPr>
              <p:spPr>
                <a:xfrm>
                  <a:off x="2405079" y="1428750"/>
                  <a:ext cx="0" cy="285750"/>
                </a:xfrm>
                <a:custGeom>
                  <a:avLst/>
                  <a:gdLst>
                    <a:gd name="connsiteX0" fmla="*/ 0 w 0"/>
                    <a:gd name="connsiteY0" fmla="*/ 0 h 285750"/>
                    <a:gd name="connsiteX1" fmla="*/ 0 w 0"/>
                    <a:gd name="connsiteY1" fmla="*/ 285750 h 285750"/>
                  </a:gdLst>
                  <a:ahLst/>
                  <a:cxnLst>
                    <a:cxn ang="0">
                      <a:pos x="connsiteX0" y="connsiteY0"/>
                    </a:cxn>
                    <a:cxn ang="0">
                      <a:pos x="connsiteX1" y="connsiteY1"/>
                    </a:cxn>
                  </a:cxnLst>
                  <a:rect l="l" t="t" r="r" b="b"/>
                  <a:pathLst>
                    <a:path h="285750">
                      <a:moveTo>
                        <a:pt x="0" y="0"/>
                      </a:move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任意多边形 27"/>
                <p:cNvSpPr/>
                <p:nvPr/>
              </p:nvSpPr>
              <p:spPr>
                <a:xfrm>
                  <a:off x="3105151" y="1428750"/>
                  <a:ext cx="0" cy="285750"/>
                </a:xfrm>
                <a:custGeom>
                  <a:avLst/>
                  <a:gdLst>
                    <a:gd name="connsiteX0" fmla="*/ 0 w 0"/>
                    <a:gd name="connsiteY0" fmla="*/ 0 h 285750"/>
                    <a:gd name="connsiteX1" fmla="*/ 0 w 0"/>
                    <a:gd name="connsiteY1" fmla="*/ 285750 h 285750"/>
                  </a:gdLst>
                  <a:ahLst/>
                  <a:cxnLst>
                    <a:cxn ang="0">
                      <a:pos x="connsiteX0" y="connsiteY0"/>
                    </a:cxn>
                    <a:cxn ang="0">
                      <a:pos x="connsiteX1" y="connsiteY1"/>
                    </a:cxn>
                  </a:cxnLst>
                  <a:rect l="l" t="t" r="r" b="b"/>
                  <a:pathLst>
                    <a:path h="285750">
                      <a:moveTo>
                        <a:pt x="0" y="0"/>
                      </a:move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任意多边形 28"/>
                <p:cNvSpPr/>
                <p:nvPr/>
              </p:nvSpPr>
              <p:spPr>
                <a:xfrm>
                  <a:off x="3762392" y="1428750"/>
                  <a:ext cx="0" cy="280988"/>
                </a:xfrm>
                <a:custGeom>
                  <a:avLst/>
                  <a:gdLst>
                    <a:gd name="connsiteX0" fmla="*/ 0 w 0"/>
                    <a:gd name="connsiteY0" fmla="*/ 0 h 280988"/>
                    <a:gd name="connsiteX1" fmla="*/ 0 w 0"/>
                    <a:gd name="connsiteY1" fmla="*/ 280988 h 280988"/>
                  </a:gdLst>
                  <a:ahLst/>
                  <a:cxnLst>
                    <a:cxn ang="0">
                      <a:pos x="connsiteX0" y="connsiteY0"/>
                    </a:cxn>
                    <a:cxn ang="0">
                      <a:pos x="connsiteX1" y="connsiteY1"/>
                    </a:cxn>
                  </a:cxnLst>
                  <a:rect l="l" t="t" r="r" b="b"/>
                  <a:pathLst>
                    <a:path h="280988">
                      <a:moveTo>
                        <a:pt x="0" y="0"/>
                      </a:moveTo>
                      <a:lnTo>
                        <a:pt x="0" y="28098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圆角矩形 29"/>
                <p:cNvSpPr/>
                <p:nvPr/>
              </p:nvSpPr>
              <p:spPr>
                <a:xfrm>
                  <a:off x="1857356" y="1428736"/>
                  <a:ext cx="42862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2500298" y="1428736"/>
                  <a:ext cx="500066"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3214678" y="1428736"/>
                  <a:ext cx="42862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nvSpPr>
              <p:spPr>
                <a:xfrm>
                  <a:off x="1500166" y="1428736"/>
                  <a:ext cx="7143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a:off x="3929058" y="1428736"/>
                  <a:ext cx="7143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1428750" y="1357313"/>
                  <a:ext cx="114300" cy="361950"/>
                </a:xfrm>
                <a:custGeom>
                  <a:avLst/>
                  <a:gdLst>
                    <a:gd name="connsiteX0" fmla="*/ 114300 w 114300"/>
                    <a:gd name="connsiteY0" fmla="*/ 0 h 361950"/>
                    <a:gd name="connsiteX1" fmla="*/ 52388 w 114300"/>
                    <a:gd name="connsiteY1" fmla="*/ 28575 h 361950"/>
                    <a:gd name="connsiteX2" fmla="*/ 9525 w 114300"/>
                    <a:gd name="connsiteY2" fmla="*/ 147637 h 361950"/>
                    <a:gd name="connsiteX3" fmla="*/ 0 w 114300"/>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14300" h="361950">
                      <a:moveTo>
                        <a:pt x="114300" y="0"/>
                      </a:moveTo>
                      <a:cubicBezTo>
                        <a:pt x="92075" y="1984"/>
                        <a:pt x="69850" y="3969"/>
                        <a:pt x="52388" y="28575"/>
                      </a:cubicBezTo>
                      <a:cubicBezTo>
                        <a:pt x="34926" y="53181"/>
                        <a:pt x="18256" y="92075"/>
                        <a:pt x="9525" y="147637"/>
                      </a:cubicBezTo>
                      <a:cubicBezTo>
                        <a:pt x="794" y="203200"/>
                        <a:pt x="397" y="282575"/>
                        <a:pt x="0" y="3619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任意多边形 35"/>
                <p:cNvSpPr/>
                <p:nvPr/>
              </p:nvSpPr>
              <p:spPr>
                <a:xfrm>
                  <a:off x="3957638" y="1352550"/>
                  <a:ext cx="100012" cy="361950"/>
                </a:xfrm>
                <a:custGeom>
                  <a:avLst/>
                  <a:gdLst>
                    <a:gd name="connsiteX0" fmla="*/ 0 w 100012"/>
                    <a:gd name="connsiteY0" fmla="*/ 0 h 361950"/>
                    <a:gd name="connsiteX1" fmla="*/ 71437 w 100012"/>
                    <a:gd name="connsiteY1" fmla="*/ 33338 h 361950"/>
                    <a:gd name="connsiteX2" fmla="*/ 95250 w 100012"/>
                    <a:gd name="connsiteY2" fmla="*/ 109538 h 361950"/>
                    <a:gd name="connsiteX3" fmla="*/ 100012 w 100012"/>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00012" h="361950">
                      <a:moveTo>
                        <a:pt x="0" y="0"/>
                      </a:moveTo>
                      <a:cubicBezTo>
                        <a:pt x="27781" y="7541"/>
                        <a:pt x="55562" y="15082"/>
                        <a:pt x="71437" y="33338"/>
                      </a:cubicBezTo>
                      <a:cubicBezTo>
                        <a:pt x="87312" y="51594"/>
                        <a:pt x="90488" y="54769"/>
                        <a:pt x="95250" y="109538"/>
                      </a:cubicBezTo>
                      <a:cubicBezTo>
                        <a:pt x="100012" y="164307"/>
                        <a:pt x="100012" y="263128"/>
                        <a:pt x="100012" y="3619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任意多边形 36"/>
                <p:cNvSpPr/>
                <p:nvPr/>
              </p:nvSpPr>
              <p:spPr>
                <a:xfrm>
                  <a:off x="1543050" y="1357313"/>
                  <a:ext cx="2424113" cy="0"/>
                </a:xfrm>
                <a:custGeom>
                  <a:avLst/>
                  <a:gdLst>
                    <a:gd name="connsiteX0" fmla="*/ 0 w 2424113"/>
                    <a:gd name="connsiteY0" fmla="*/ 0 h 0"/>
                    <a:gd name="connsiteX1" fmla="*/ 2424113 w 2424113"/>
                    <a:gd name="connsiteY1" fmla="*/ 0 h 0"/>
                  </a:gdLst>
                  <a:ahLst/>
                  <a:cxnLst>
                    <a:cxn ang="0">
                      <a:pos x="connsiteX0" y="connsiteY0"/>
                    </a:cxn>
                    <a:cxn ang="0">
                      <a:pos x="connsiteX1" y="connsiteY1"/>
                    </a:cxn>
                  </a:cxnLst>
                  <a:rect l="l" t="t" r="r" b="b"/>
                  <a:pathLst>
                    <a:path w="2424113">
                      <a:moveTo>
                        <a:pt x="0" y="0"/>
                      </a:moveTo>
                      <a:lnTo>
                        <a:pt x="2424113"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任意多边形 37"/>
                <p:cNvSpPr/>
                <p:nvPr/>
              </p:nvSpPr>
              <p:spPr>
                <a:xfrm>
                  <a:off x="1428750" y="1709738"/>
                  <a:ext cx="2628900" cy="4762"/>
                </a:xfrm>
                <a:custGeom>
                  <a:avLst/>
                  <a:gdLst>
                    <a:gd name="connsiteX0" fmla="*/ 0 w 2628900"/>
                    <a:gd name="connsiteY0" fmla="*/ 4762 h 4762"/>
                    <a:gd name="connsiteX1" fmla="*/ 2628900 w 2628900"/>
                    <a:gd name="connsiteY1" fmla="*/ 0 h 4762"/>
                  </a:gdLst>
                  <a:ahLst/>
                  <a:cxnLst>
                    <a:cxn ang="0">
                      <a:pos x="connsiteX0" y="connsiteY0"/>
                    </a:cxn>
                    <a:cxn ang="0">
                      <a:pos x="connsiteX1" y="connsiteY1"/>
                    </a:cxn>
                  </a:cxnLst>
                  <a:rect l="l" t="t" r="r" b="b"/>
                  <a:pathLst>
                    <a:path w="2628900" h="4762">
                      <a:moveTo>
                        <a:pt x="0" y="4762"/>
                      </a:moveTo>
                      <a:lnTo>
                        <a:pt x="262890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任意多边形 38"/>
                <p:cNvSpPr/>
                <p:nvPr/>
              </p:nvSpPr>
              <p:spPr>
                <a:xfrm>
                  <a:off x="1614488" y="1352550"/>
                  <a:ext cx="0" cy="361950"/>
                </a:xfrm>
                <a:custGeom>
                  <a:avLst/>
                  <a:gdLst>
                    <a:gd name="connsiteX0" fmla="*/ 0 w 0"/>
                    <a:gd name="connsiteY0" fmla="*/ 0 h 361950"/>
                    <a:gd name="connsiteX1" fmla="*/ 0 w 0"/>
                    <a:gd name="connsiteY1" fmla="*/ 361950 h 361950"/>
                  </a:gdLst>
                  <a:ahLst/>
                  <a:cxnLst>
                    <a:cxn ang="0">
                      <a:pos x="connsiteX0" y="connsiteY0"/>
                    </a:cxn>
                    <a:cxn ang="0">
                      <a:pos x="connsiteX1" y="connsiteY1"/>
                    </a:cxn>
                  </a:cxnLst>
                  <a:rect l="l" t="t" r="r" b="b"/>
                  <a:pathLst>
                    <a:path h="361950">
                      <a:moveTo>
                        <a:pt x="0" y="0"/>
                      </a:moveTo>
                      <a:lnTo>
                        <a:pt x="0" y="361950"/>
                      </a:lnTo>
                    </a:path>
                  </a:pathLst>
                </a:cu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任意多边形 39"/>
                <p:cNvSpPr/>
                <p:nvPr/>
              </p:nvSpPr>
              <p:spPr>
                <a:xfrm>
                  <a:off x="3881438" y="1357313"/>
                  <a:ext cx="0" cy="347662"/>
                </a:xfrm>
                <a:custGeom>
                  <a:avLst/>
                  <a:gdLst>
                    <a:gd name="connsiteX0" fmla="*/ 0 w 0"/>
                    <a:gd name="connsiteY0" fmla="*/ 0 h 347662"/>
                    <a:gd name="connsiteX1" fmla="*/ 0 w 0"/>
                    <a:gd name="connsiteY1" fmla="*/ 347662 h 347662"/>
                  </a:gdLst>
                  <a:ahLst/>
                  <a:cxnLst>
                    <a:cxn ang="0">
                      <a:pos x="connsiteX0" y="connsiteY0"/>
                    </a:cxn>
                    <a:cxn ang="0">
                      <a:pos x="connsiteX1" y="connsiteY1"/>
                    </a:cxn>
                  </a:cxnLst>
                  <a:rect l="l" t="t" r="r" b="b"/>
                  <a:pathLst>
                    <a:path h="347662">
                      <a:moveTo>
                        <a:pt x="0" y="0"/>
                      </a:moveTo>
                      <a:lnTo>
                        <a:pt x="0" y="34766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任意多边形 40"/>
                <p:cNvSpPr/>
                <p:nvPr/>
              </p:nvSpPr>
              <p:spPr>
                <a:xfrm>
                  <a:off x="1433513" y="1652588"/>
                  <a:ext cx="180975" cy="0"/>
                </a:xfrm>
                <a:custGeom>
                  <a:avLst/>
                  <a:gdLst>
                    <a:gd name="connsiteX0" fmla="*/ 0 w 180975"/>
                    <a:gd name="connsiteY0" fmla="*/ 0 h 0"/>
                    <a:gd name="connsiteX1" fmla="*/ 180975 w 180975"/>
                    <a:gd name="connsiteY1" fmla="*/ 0 h 0"/>
                  </a:gdLst>
                  <a:ahLst/>
                  <a:cxnLst>
                    <a:cxn ang="0">
                      <a:pos x="connsiteX0" y="connsiteY0"/>
                    </a:cxn>
                    <a:cxn ang="0">
                      <a:pos x="connsiteX1" y="connsiteY1"/>
                    </a:cxn>
                  </a:cxnLst>
                  <a:rect l="l" t="t" r="r" b="b"/>
                  <a:pathLst>
                    <a:path w="180975">
                      <a:moveTo>
                        <a:pt x="0" y="0"/>
                      </a:moveTo>
                      <a:lnTo>
                        <a:pt x="180975"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任意多边形 41"/>
                <p:cNvSpPr/>
                <p:nvPr/>
              </p:nvSpPr>
              <p:spPr>
                <a:xfrm>
                  <a:off x="1843088" y="1652588"/>
                  <a:ext cx="452437" cy="0"/>
                </a:xfrm>
                <a:custGeom>
                  <a:avLst/>
                  <a:gdLst>
                    <a:gd name="connsiteX0" fmla="*/ 0 w 452437"/>
                    <a:gd name="connsiteY0" fmla="*/ 0 h 0"/>
                    <a:gd name="connsiteX1" fmla="*/ 452437 w 452437"/>
                    <a:gd name="connsiteY1" fmla="*/ 0 h 0"/>
                  </a:gdLst>
                  <a:ahLst/>
                  <a:cxnLst>
                    <a:cxn ang="0">
                      <a:pos x="connsiteX0" y="connsiteY0"/>
                    </a:cxn>
                    <a:cxn ang="0">
                      <a:pos x="connsiteX1" y="connsiteY1"/>
                    </a:cxn>
                  </a:cxnLst>
                  <a:rect l="l" t="t" r="r" b="b"/>
                  <a:pathLst>
                    <a:path w="452437">
                      <a:moveTo>
                        <a:pt x="0" y="0"/>
                      </a:moveTo>
                      <a:lnTo>
                        <a:pt x="45243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任意多边形 42"/>
                <p:cNvSpPr/>
                <p:nvPr/>
              </p:nvSpPr>
              <p:spPr>
                <a:xfrm>
                  <a:off x="2500313" y="1652588"/>
                  <a:ext cx="490537" cy="0"/>
                </a:xfrm>
                <a:custGeom>
                  <a:avLst/>
                  <a:gdLst>
                    <a:gd name="connsiteX0" fmla="*/ 0 w 490537"/>
                    <a:gd name="connsiteY0" fmla="*/ 0 h 0"/>
                    <a:gd name="connsiteX1" fmla="*/ 490537 w 490537"/>
                    <a:gd name="connsiteY1" fmla="*/ 0 h 0"/>
                  </a:gdLst>
                  <a:ahLst/>
                  <a:cxnLst>
                    <a:cxn ang="0">
                      <a:pos x="connsiteX0" y="connsiteY0"/>
                    </a:cxn>
                    <a:cxn ang="0">
                      <a:pos x="connsiteX1" y="connsiteY1"/>
                    </a:cxn>
                  </a:cxnLst>
                  <a:rect l="l" t="t" r="r" b="b"/>
                  <a:pathLst>
                    <a:path w="490537">
                      <a:moveTo>
                        <a:pt x="0" y="0"/>
                      </a:moveTo>
                      <a:lnTo>
                        <a:pt x="49053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任意多边形 43"/>
                <p:cNvSpPr/>
                <p:nvPr/>
              </p:nvSpPr>
              <p:spPr>
                <a:xfrm>
                  <a:off x="3195638" y="1652588"/>
                  <a:ext cx="461962" cy="0"/>
                </a:xfrm>
                <a:custGeom>
                  <a:avLst/>
                  <a:gdLst>
                    <a:gd name="connsiteX0" fmla="*/ 0 w 461962"/>
                    <a:gd name="connsiteY0" fmla="*/ 0 h 0"/>
                    <a:gd name="connsiteX1" fmla="*/ 461962 w 461962"/>
                    <a:gd name="connsiteY1" fmla="*/ 0 h 0"/>
                  </a:gdLst>
                  <a:ahLst/>
                  <a:cxnLst>
                    <a:cxn ang="0">
                      <a:pos x="connsiteX0" y="connsiteY0"/>
                    </a:cxn>
                    <a:cxn ang="0">
                      <a:pos x="connsiteX1" y="connsiteY1"/>
                    </a:cxn>
                  </a:cxnLst>
                  <a:rect l="l" t="t" r="r" b="b"/>
                  <a:pathLst>
                    <a:path w="461962">
                      <a:moveTo>
                        <a:pt x="0" y="0"/>
                      </a:moveTo>
                      <a:lnTo>
                        <a:pt x="461962"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任意多边形 44"/>
                <p:cNvSpPr/>
                <p:nvPr/>
              </p:nvSpPr>
              <p:spPr>
                <a:xfrm>
                  <a:off x="3881438" y="1652588"/>
                  <a:ext cx="171450" cy="0"/>
                </a:xfrm>
                <a:custGeom>
                  <a:avLst/>
                  <a:gdLst>
                    <a:gd name="connsiteX0" fmla="*/ 0 w 171450"/>
                    <a:gd name="connsiteY0" fmla="*/ 0 h 0"/>
                    <a:gd name="connsiteX1" fmla="*/ 171450 w 171450"/>
                    <a:gd name="connsiteY1" fmla="*/ 0 h 0"/>
                  </a:gdLst>
                  <a:ahLst/>
                  <a:cxnLst>
                    <a:cxn ang="0">
                      <a:pos x="connsiteX0" y="connsiteY0"/>
                    </a:cxn>
                    <a:cxn ang="0">
                      <a:pos x="connsiteX1" y="connsiteY1"/>
                    </a:cxn>
                  </a:cxnLst>
                  <a:rect l="l" t="t" r="r" b="b"/>
                  <a:pathLst>
                    <a:path w="171450">
                      <a:moveTo>
                        <a:pt x="0" y="0"/>
                      </a:moveTo>
                      <a:lnTo>
                        <a:pt x="17145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sp>
        <p:nvSpPr>
          <p:cNvPr id="91" name="任意多边形 90"/>
          <p:cNvSpPr/>
          <p:nvPr/>
        </p:nvSpPr>
        <p:spPr>
          <a:xfrm flipH="1" flipV="1">
            <a:off x="3263086" y="6958036"/>
            <a:ext cx="1001547" cy="45719"/>
          </a:xfrm>
          <a:custGeom>
            <a:avLst/>
            <a:gdLst>
              <a:gd name="connsiteX0" fmla="*/ 927279 w 927279"/>
              <a:gd name="connsiteY0" fmla="*/ 0 h 0"/>
              <a:gd name="connsiteX1" fmla="*/ 0 w 927279"/>
              <a:gd name="connsiteY1" fmla="*/ 0 h 0"/>
            </a:gdLst>
            <a:ahLst/>
            <a:cxnLst>
              <a:cxn ang="0">
                <a:pos x="connsiteX0" y="connsiteY0"/>
              </a:cxn>
              <a:cxn ang="0">
                <a:pos x="connsiteX1" y="connsiteY1"/>
              </a:cxn>
            </a:cxnLst>
            <a:rect l="l" t="t" r="r" b="b"/>
            <a:pathLst>
              <a:path w="927279">
                <a:moveTo>
                  <a:pt x="927279" y="0"/>
                </a:moveTo>
                <a:lnTo>
                  <a:pt x="0" y="0"/>
                </a:lnTo>
              </a:path>
            </a:pathLst>
          </a:cu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2" name="任意多边形 91"/>
          <p:cNvSpPr/>
          <p:nvPr/>
        </p:nvSpPr>
        <p:spPr>
          <a:xfrm>
            <a:off x="10764076" y="4957772"/>
            <a:ext cx="927279" cy="0"/>
          </a:xfrm>
          <a:custGeom>
            <a:avLst/>
            <a:gdLst>
              <a:gd name="connsiteX0" fmla="*/ 927279 w 927279"/>
              <a:gd name="connsiteY0" fmla="*/ 0 h 0"/>
              <a:gd name="connsiteX1" fmla="*/ 0 w 927279"/>
              <a:gd name="connsiteY1" fmla="*/ 0 h 0"/>
            </a:gdLst>
            <a:ahLst/>
            <a:cxnLst>
              <a:cxn ang="0">
                <a:pos x="connsiteX0" y="connsiteY0"/>
              </a:cxn>
              <a:cxn ang="0">
                <a:pos x="connsiteX1" y="connsiteY1"/>
              </a:cxn>
            </a:cxnLst>
            <a:rect l="l" t="t" r="r" b="b"/>
            <a:pathLst>
              <a:path w="927279">
                <a:moveTo>
                  <a:pt x="927279" y="0"/>
                </a:moveTo>
                <a:lnTo>
                  <a:pt x="0" y="0"/>
                </a:lnTo>
              </a:path>
            </a:pathLst>
          </a:cu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3" name="任意多边形 92"/>
          <p:cNvSpPr/>
          <p:nvPr/>
        </p:nvSpPr>
        <p:spPr>
          <a:xfrm>
            <a:off x="2163651" y="5434885"/>
            <a:ext cx="6065949" cy="1184856"/>
          </a:xfrm>
          <a:custGeom>
            <a:avLst/>
            <a:gdLst>
              <a:gd name="connsiteX0" fmla="*/ 1043188 w 6065949"/>
              <a:gd name="connsiteY0" fmla="*/ 1171977 h 1184856"/>
              <a:gd name="connsiteX1" fmla="*/ 2150772 w 6065949"/>
              <a:gd name="connsiteY1" fmla="*/ 1184856 h 1184856"/>
              <a:gd name="connsiteX2" fmla="*/ 3078050 w 6065949"/>
              <a:gd name="connsiteY2" fmla="*/ 566670 h 1184856"/>
              <a:gd name="connsiteX3" fmla="*/ 4134118 w 6065949"/>
              <a:gd name="connsiteY3" fmla="*/ 566670 h 1184856"/>
              <a:gd name="connsiteX4" fmla="*/ 4997003 w 6065949"/>
              <a:gd name="connsiteY4" fmla="*/ 12878 h 1184856"/>
              <a:gd name="connsiteX5" fmla="*/ 6065949 w 6065949"/>
              <a:gd name="connsiteY5" fmla="*/ 38636 h 1184856"/>
              <a:gd name="connsiteX6" fmla="*/ 0 w 6065949"/>
              <a:gd name="connsiteY6" fmla="*/ 0 h 1184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65949" h="1184856">
                <a:moveTo>
                  <a:pt x="1043188" y="1171977"/>
                </a:moveTo>
                <a:lnTo>
                  <a:pt x="2150772" y="1184856"/>
                </a:lnTo>
                <a:lnTo>
                  <a:pt x="3078050" y="566670"/>
                </a:lnTo>
                <a:lnTo>
                  <a:pt x="4134118" y="566670"/>
                </a:lnTo>
                <a:lnTo>
                  <a:pt x="4997003" y="12878"/>
                </a:lnTo>
                <a:lnTo>
                  <a:pt x="6065949" y="38636"/>
                </a:lnTo>
                <a:lnTo>
                  <a:pt x="0" y="0"/>
                </a:lnTo>
              </a:path>
            </a:pathLst>
          </a:custGeom>
          <a:ln w="57150">
            <a:solidFill>
              <a:srgbClr val="0303E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right)">
                                      <p:cBhvr>
                                        <p:cTn id="7" dur="5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1"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wipe(right)">
                                      <p:cBhvr>
                                        <p:cTn id="1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0"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3243821" cy="461665"/>
            <a:chOff x="548443" y="1281397"/>
            <a:chExt cx="3243821"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815194" cy="461665"/>
            </a:xfrm>
            <a:prstGeom prst="rect">
              <a:avLst/>
            </a:prstGeom>
          </p:spPr>
          <p:txBody>
            <a:bodyPr wrap="none">
              <a:spAutoFit/>
            </a:bodyPr>
            <a:lstStyle/>
            <a:p>
              <a:r>
                <a:rPr lang="en-US" altLang="zh-CN" sz="2400" b="1" dirty="0" smtClean="0"/>
                <a:t>2</a:t>
              </a:r>
              <a:r>
                <a:rPr lang="zh-CN" altLang="en-US" sz="2400" b="1" dirty="0" smtClean="0"/>
                <a:t>、</a:t>
              </a:r>
              <a:r>
                <a:rPr lang="zh-CN" altLang="en-US" sz="2400" b="1" dirty="0" smtClean="0">
                  <a:latin typeface="Times New Roman" pitchFamily="18" charset="0"/>
                  <a:cs typeface="Times New Roman" pitchFamily="18" charset="0"/>
                </a:rPr>
                <a:t>联锁的基本内容</a:t>
              </a:r>
            </a:p>
          </p:txBody>
        </p:sp>
      </p:grpSp>
      <p:sp>
        <p:nvSpPr>
          <p:cNvPr id="8" name="矩形 7"/>
          <p:cNvSpPr/>
          <p:nvPr/>
        </p:nvSpPr>
        <p:spPr>
          <a:xfrm>
            <a:off x="619880" y="2028814"/>
            <a:ext cx="7022344" cy="461665"/>
          </a:xfrm>
          <a:prstGeom prst="rect">
            <a:avLst/>
          </a:prstGeom>
        </p:spPr>
        <p:txBody>
          <a:bodyPr wrap="square">
            <a:spAutoFit/>
          </a:bodyPr>
          <a:lstStyle/>
          <a:p>
            <a:r>
              <a:rPr lang="zh-CN" altLang="en-US" sz="2400" b="1" dirty="0" smtClean="0">
                <a:solidFill>
                  <a:prstClr val="black"/>
                </a:solidFill>
                <a:latin typeface="+mn-ea"/>
              </a:rPr>
              <a:t>防护进路的信号开放应满足以下技术条件</a:t>
            </a:r>
            <a:endParaRPr lang="zh-CN" altLang="en-US" b="1" dirty="0">
              <a:latin typeface="+mn-ea"/>
            </a:endParaRPr>
          </a:p>
        </p:txBody>
      </p:sp>
      <p:sp>
        <p:nvSpPr>
          <p:cNvPr id="9" name="矩形 8"/>
          <p:cNvSpPr/>
          <p:nvPr/>
        </p:nvSpPr>
        <p:spPr>
          <a:xfrm>
            <a:off x="1191384" y="2671756"/>
            <a:ext cx="9184516" cy="1413849"/>
          </a:xfrm>
          <a:prstGeom prst="rect">
            <a:avLst/>
          </a:prstGeom>
        </p:spPr>
        <p:txBody>
          <a:bodyPr wrap="square">
            <a:spAutoFit/>
          </a:bodyPr>
          <a:lstStyle/>
          <a:p>
            <a:pPr marL="457200" lvl="0" indent="-457200">
              <a:lnSpc>
                <a:spcPct val="125000"/>
              </a:lnSpc>
              <a:buFont typeface="+mj-ea"/>
              <a:buAutoNum type="circleNumDbPlain"/>
            </a:pPr>
            <a:r>
              <a:rPr lang="zh-CN" altLang="en-US" sz="2400" b="1" dirty="0" smtClean="0">
                <a:solidFill>
                  <a:prstClr val="black"/>
                </a:solidFill>
                <a:latin typeface="楷体_GB2312" pitchFamily="49" charset="-122"/>
                <a:ea typeface="楷体_GB2312" pitchFamily="49" charset="-122"/>
              </a:rPr>
              <a:t> </a:t>
            </a:r>
            <a:r>
              <a:rPr lang="zh-CN" altLang="en-US" sz="2400" b="1" dirty="0" smtClean="0">
                <a:latin typeface="+mn-ea"/>
              </a:rPr>
              <a:t>进路上各区段空闲时才能开放信号。</a:t>
            </a:r>
          </a:p>
          <a:p>
            <a:pPr marL="457200" lvl="0" indent="-457200">
              <a:lnSpc>
                <a:spcPct val="125000"/>
              </a:lnSpc>
              <a:buFont typeface="+mj-ea"/>
              <a:buAutoNum type="circleNumDbPlain"/>
            </a:pPr>
            <a:r>
              <a:rPr lang="zh-CN" altLang="en-US" sz="2400" b="1" dirty="0" smtClean="0">
                <a:latin typeface="+mn-ea"/>
              </a:rPr>
              <a:t> 进路上有关道岔在规定位置才能开放信号。</a:t>
            </a:r>
          </a:p>
          <a:p>
            <a:pPr marL="457200" lvl="0" indent="-457200">
              <a:lnSpc>
                <a:spcPct val="125000"/>
              </a:lnSpc>
              <a:buFont typeface="+mj-ea"/>
              <a:buAutoNum type="circleNumDbPlain"/>
            </a:pPr>
            <a:r>
              <a:rPr lang="zh-CN" altLang="en-US" sz="2400" b="1" dirty="0" smtClean="0">
                <a:latin typeface="+mn-ea"/>
              </a:rPr>
              <a:t> 敌对信号未关闭时，防护进路的信号机不能开放</a:t>
            </a:r>
            <a:endParaRPr lang="zh-CN" altLang="en-US" sz="2400" b="1" dirty="0">
              <a:latin typeface="+mn-ea"/>
            </a:endParaRPr>
          </a:p>
        </p:txBody>
      </p:sp>
      <p:sp>
        <p:nvSpPr>
          <p:cNvPr id="11" name="对角圆角矩形 10"/>
          <p:cNvSpPr/>
          <p:nvPr/>
        </p:nvSpPr>
        <p:spPr>
          <a:xfrm>
            <a:off x="619880" y="2600318"/>
            <a:ext cx="10930014" cy="1571636"/>
          </a:xfrm>
          <a:prstGeom prst="round2Diag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Picture 6" descr="HWOCRTEMP_ROC00"/>
          <p:cNvPicPr>
            <a:picLocks noChangeAspect="1" noChangeArrowheads="1"/>
          </p:cNvPicPr>
          <p:nvPr/>
        </p:nvPicPr>
        <p:blipFill>
          <a:blip r:embed="rId2">
            <a:lum bright="12000"/>
          </a:blip>
          <a:srcRect/>
          <a:stretch>
            <a:fillRect/>
          </a:stretch>
        </p:blipFill>
        <p:spPr bwMode="auto">
          <a:xfrm>
            <a:off x="691318" y="4314830"/>
            <a:ext cx="10767804" cy="2643206"/>
          </a:xfrm>
          <a:prstGeom prst="rect">
            <a:avLst/>
          </a:prstGeom>
          <a:noFill/>
          <a:ln w="9525">
            <a:noFill/>
            <a:miter lim="800000"/>
            <a:headEnd/>
            <a:tailEnd/>
          </a:ln>
        </p:spPr>
      </p:pic>
      <p:sp>
        <p:nvSpPr>
          <p:cNvPr id="50" name="任意多边形 49"/>
          <p:cNvSpPr/>
          <p:nvPr/>
        </p:nvSpPr>
        <p:spPr>
          <a:xfrm>
            <a:off x="2202287" y="5434296"/>
            <a:ext cx="8281116" cy="38637"/>
          </a:xfrm>
          <a:custGeom>
            <a:avLst/>
            <a:gdLst>
              <a:gd name="connsiteX0" fmla="*/ 8281116 w 8281116"/>
              <a:gd name="connsiteY0" fmla="*/ 38637 h 38637"/>
              <a:gd name="connsiteX1" fmla="*/ 0 w 8281116"/>
              <a:gd name="connsiteY1" fmla="*/ 0 h 38637"/>
            </a:gdLst>
            <a:ahLst/>
            <a:cxnLst>
              <a:cxn ang="0">
                <a:pos x="connsiteX0" y="connsiteY0"/>
              </a:cxn>
              <a:cxn ang="0">
                <a:pos x="connsiteX1" y="connsiteY1"/>
              </a:cxn>
            </a:cxnLst>
            <a:rect l="l" t="t" r="r" b="b"/>
            <a:pathLst>
              <a:path w="8281116" h="38637">
                <a:moveTo>
                  <a:pt x="8281116" y="38637"/>
                </a:moveTo>
                <a:lnTo>
                  <a:pt x="0" y="0"/>
                </a:lnTo>
              </a:path>
            </a:pathLst>
          </a:custGeom>
          <a:ln w="762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89" name="Picture 146"/>
          <p:cNvPicPr>
            <a:picLocks noChangeAspect="1" noChangeArrowheads="1"/>
          </p:cNvPicPr>
          <p:nvPr/>
        </p:nvPicPr>
        <p:blipFill>
          <a:blip r:embed="rId3" cstate="print"/>
          <a:srcRect/>
          <a:stretch>
            <a:fillRect/>
          </a:stretch>
        </p:blipFill>
        <p:spPr bwMode="auto">
          <a:xfrm>
            <a:off x="3048772" y="4957772"/>
            <a:ext cx="1066800" cy="401637"/>
          </a:xfrm>
          <a:prstGeom prst="rect">
            <a:avLst/>
          </a:prstGeom>
          <a:noFill/>
          <a:ln w="9525">
            <a:noFill/>
            <a:miter lim="800000"/>
            <a:headEnd/>
            <a:tailEnd/>
          </a:ln>
        </p:spPr>
      </p:pic>
      <p:grpSp>
        <p:nvGrpSpPr>
          <p:cNvPr id="7" name="组合 12"/>
          <p:cNvGrpSpPr/>
          <p:nvPr/>
        </p:nvGrpSpPr>
        <p:grpSpPr>
          <a:xfrm>
            <a:off x="10621200" y="5100648"/>
            <a:ext cx="1143008" cy="357190"/>
            <a:chOff x="3906028" y="5314962"/>
            <a:chExt cx="1143008" cy="357190"/>
          </a:xfrm>
        </p:grpSpPr>
        <p:sp>
          <p:nvSpPr>
            <p:cNvPr id="14" name="矩形 13"/>
            <p:cNvSpPr/>
            <p:nvPr/>
          </p:nvSpPr>
          <p:spPr>
            <a:xfrm>
              <a:off x="3977466" y="5314962"/>
              <a:ext cx="1071570" cy="285752"/>
            </a:xfrm>
            <a:prstGeom prst="rect">
              <a:avLst/>
            </a:prstGeom>
            <a:solidFill>
              <a:srgbClr val="FF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11"/>
            <p:cNvGrpSpPr/>
            <p:nvPr/>
          </p:nvGrpSpPr>
          <p:grpSpPr>
            <a:xfrm>
              <a:off x="3906030" y="5314965"/>
              <a:ext cx="1143012" cy="357191"/>
              <a:chOff x="1357290" y="1352550"/>
              <a:chExt cx="2714644" cy="433376"/>
            </a:xfrm>
          </p:grpSpPr>
          <p:grpSp>
            <p:nvGrpSpPr>
              <p:cNvPr id="13" name="组合 120"/>
              <p:cNvGrpSpPr/>
              <p:nvPr/>
            </p:nvGrpSpPr>
            <p:grpSpPr>
              <a:xfrm>
                <a:off x="3714744" y="1643050"/>
                <a:ext cx="285752" cy="142876"/>
                <a:chOff x="3643306" y="1643050"/>
                <a:chExt cx="285752" cy="142876"/>
              </a:xfrm>
            </p:grpSpPr>
            <p:sp>
              <p:nvSpPr>
                <p:cNvPr id="48" name="椭圆 47"/>
                <p:cNvSpPr/>
                <p:nvPr/>
              </p:nvSpPr>
              <p:spPr>
                <a:xfrm>
                  <a:off x="3643306"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786182"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21"/>
              <p:cNvGrpSpPr/>
              <p:nvPr/>
            </p:nvGrpSpPr>
            <p:grpSpPr>
              <a:xfrm>
                <a:off x="1500166" y="1643050"/>
                <a:ext cx="285752" cy="142876"/>
                <a:chOff x="1643042" y="1643050"/>
                <a:chExt cx="285752" cy="142876"/>
              </a:xfrm>
            </p:grpSpPr>
            <p:sp>
              <p:nvSpPr>
                <p:cNvPr id="46" name="椭圆 45"/>
                <p:cNvSpPr/>
                <p:nvPr/>
              </p:nvSpPr>
              <p:spPr>
                <a:xfrm>
                  <a:off x="1643042"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1785918"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矩形 17"/>
              <p:cNvSpPr/>
              <p:nvPr/>
            </p:nvSpPr>
            <p:spPr>
              <a:xfrm>
                <a:off x="1357290" y="1643050"/>
                <a:ext cx="2714644" cy="714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11"/>
              <p:cNvGrpSpPr/>
              <p:nvPr/>
            </p:nvGrpSpPr>
            <p:grpSpPr>
              <a:xfrm>
                <a:off x="1428728" y="1352550"/>
                <a:ext cx="2628922" cy="366713"/>
                <a:chOff x="1428728" y="1352550"/>
                <a:chExt cx="2628922" cy="366713"/>
              </a:xfrm>
            </p:grpSpPr>
            <p:sp>
              <p:nvSpPr>
                <p:cNvPr id="20" name="任意多边形 19"/>
                <p:cNvSpPr/>
                <p:nvPr/>
              </p:nvSpPr>
              <p:spPr>
                <a:xfrm>
                  <a:off x="1428728" y="1643049"/>
                  <a:ext cx="2428892" cy="45719"/>
                </a:xfrm>
                <a:custGeom>
                  <a:avLst/>
                  <a:gdLst>
                    <a:gd name="connsiteX0" fmla="*/ 0 w 1157288"/>
                    <a:gd name="connsiteY0" fmla="*/ 0 h 0"/>
                    <a:gd name="connsiteX1" fmla="*/ 1157288 w 1157288"/>
                    <a:gd name="connsiteY1" fmla="*/ 0 h 0"/>
                  </a:gdLst>
                  <a:ahLst/>
                  <a:cxnLst>
                    <a:cxn ang="0">
                      <a:pos x="connsiteX0" y="connsiteY0"/>
                    </a:cxn>
                    <a:cxn ang="0">
                      <a:pos x="connsiteX1" y="connsiteY1"/>
                    </a:cxn>
                  </a:cxnLst>
                  <a:rect l="l" t="t" r="r" b="b"/>
                  <a:pathLst>
                    <a:path w="1157288">
                      <a:moveTo>
                        <a:pt x="0" y="0"/>
                      </a:moveTo>
                      <a:lnTo>
                        <a:pt x="1157288" y="0"/>
                      </a:lnTo>
                    </a:path>
                  </a:pathLst>
                </a:custGeom>
                <a:ln>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1643042"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任意多边形 21"/>
                <p:cNvSpPr/>
                <p:nvPr/>
              </p:nvSpPr>
              <p:spPr>
                <a:xfrm flipV="1">
                  <a:off x="1433513" y="1568768"/>
                  <a:ext cx="2566983" cy="74281"/>
                </a:xfrm>
                <a:custGeom>
                  <a:avLst/>
                  <a:gdLst>
                    <a:gd name="connsiteX0" fmla="*/ 0 w 1843087"/>
                    <a:gd name="connsiteY0" fmla="*/ 0 h 0"/>
                    <a:gd name="connsiteX1" fmla="*/ 1843087 w 1843087"/>
                    <a:gd name="connsiteY1" fmla="*/ 0 h 0"/>
                  </a:gdLst>
                  <a:ahLst/>
                  <a:cxnLst>
                    <a:cxn ang="0">
                      <a:pos x="connsiteX0" y="connsiteY0"/>
                    </a:cxn>
                    <a:cxn ang="0">
                      <a:pos x="connsiteX1" y="connsiteY1"/>
                    </a:cxn>
                  </a:cxnLst>
                  <a:rect l="l" t="t" r="r" b="b"/>
                  <a:pathLst>
                    <a:path w="1843087">
                      <a:moveTo>
                        <a:pt x="0" y="0"/>
                      </a:moveTo>
                      <a:lnTo>
                        <a:pt x="1843087" y="0"/>
                      </a:lnTo>
                    </a:path>
                  </a:pathLst>
                </a:cu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任意多边形 22"/>
                <p:cNvSpPr/>
                <p:nvPr/>
              </p:nvSpPr>
              <p:spPr>
                <a:xfrm>
                  <a:off x="2300288"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任意多边形 23"/>
                <p:cNvSpPr/>
                <p:nvPr/>
              </p:nvSpPr>
              <p:spPr>
                <a:xfrm>
                  <a:off x="3000364"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任意多边形 24"/>
                <p:cNvSpPr/>
                <p:nvPr/>
              </p:nvSpPr>
              <p:spPr>
                <a:xfrm>
                  <a:off x="3657610"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任意多边形 25"/>
                <p:cNvSpPr/>
                <p:nvPr/>
              </p:nvSpPr>
              <p:spPr>
                <a:xfrm>
                  <a:off x="1747838" y="1428750"/>
                  <a:ext cx="0" cy="280988"/>
                </a:xfrm>
                <a:custGeom>
                  <a:avLst/>
                  <a:gdLst>
                    <a:gd name="connsiteX0" fmla="*/ 0 w 0"/>
                    <a:gd name="connsiteY0" fmla="*/ 0 h 280988"/>
                    <a:gd name="connsiteX1" fmla="*/ 0 w 0"/>
                    <a:gd name="connsiteY1" fmla="*/ 280988 h 280988"/>
                  </a:gdLst>
                  <a:ahLst/>
                  <a:cxnLst>
                    <a:cxn ang="0">
                      <a:pos x="connsiteX0" y="connsiteY0"/>
                    </a:cxn>
                    <a:cxn ang="0">
                      <a:pos x="connsiteX1" y="connsiteY1"/>
                    </a:cxn>
                  </a:cxnLst>
                  <a:rect l="l" t="t" r="r" b="b"/>
                  <a:pathLst>
                    <a:path h="280988">
                      <a:moveTo>
                        <a:pt x="0" y="0"/>
                      </a:moveTo>
                      <a:lnTo>
                        <a:pt x="0" y="28098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任意多边形 26"/>
                <p:cNvSpPr/>
                <p:nvPr/>
              </p:nvSpPr>
              <p:spPr>
                <a:xfrm>
                  <a:off x="2405079" y="1428750"/>
                  <a:ext cx="0" cy="285750"/>
                </a:xfrm>
                <a:custGeom>
                  <a:avLst/>
                  <a:gdLst>
                    <a:gd name="connsiteX0" fmla="*/ 0 w 0"/>
                    <a:gd name="connsiteY0" fmla="*/ 0 h 285750"/>
                    <a:gd name="connsiteX1" fmla="*/ 0 w 0"/>
                    <a:gd name="connsiteY1" fmla="*/ 285750 h 285750"/>
                  </a:gdLst>
                  <a:ahLst/>
                  <a:cxnLst>
                    <a:cxn ang="0">
                      <a:pos x="connsiteX0" y="connsiteY0"/>
                    </a:cxn>
                    <a:cxn ang="0">
                      <a:pos x="connsiteX1" y="connsiteY1"/>
                    </a:cxn>
                  </a:cxnLst>
                  <a:rect l="l" t="t" r="r" b="b"/>
                  <a:pathLst>
                    <a:path h="285750">
                      <a:moveTo>
                        <a:pt x="0" y="0"/>
                      </a:move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任意多边形 27"/>
                <p:cNvSpPr/>
                <p:nvPr/>
              </p:nvSpPr>
              <p:spPr>
                <a:xfrm>
                  <a:off x="3105151" y="1428750"/>
                  <a:ext cx="0" cy="285750"/>
                </a:xfrm>
                <a:custGeom>
                  <a:avLst/>
                  <a:gdLst>
                    <a:gd name="connsiteX0" fmla="*/ 0 w 0"/>
                    <a:gd name="connsiteY0" fmla="*/ 0 h 285750"/>
                    <a:gd name="connsiteX1" fmla="*/ 0 w 0"/>
                    <a:gd name="connsiteY1" fmla="*/ 285750 h 285750"/>
                  </a:gdLst>
                  <a:ahLst/>
                  <a:cxnLst>
                    <a:cxn ang="0">
                      <a:pos x="connsiteX0" y="connsiteY0"/>
                    </a:cxn>
                    <a:cxn ang="0">
                      <a:pos x="connsiteX1" y="connsiteY1"/>
                    </a:cxn>
                  </a:cxnLst>
                  <a:rect l="l" t="t" r="r" b="b"/>
                  <a:pathLst>
                    <a:path h="285750">
                      <a:moveTo>
                        <a:pt x="0" y="0"/>
                      </a:move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任意多边形 28"/>
                <p:cNvSpPr/>
                <p:nvPr/>
              </p:nvSpPr>
              <p:spPr>
                <a:xfrm>
                  <a:off x="3762392" y="1428750"/>
                  <a:ext cx="0" cy="280988"/>
                </a:xfrm>
                <a:custGeom>
                  <a:avLst/>
                  <a:gdLst>
                    <a:gd name="connsiteX0" fmla="*/ 0 w 0"/>
                    <a:gd name="connsiteY0" fmla="*/ 0 h 280988"/>
                    <a:gd name="connsiteX1" fmla="*/ 0 w 0"/>
                    <a:gd name="connsiteY1" fmla="*/ 280988 h 280988"/>
                  </a:gdLst>
                  <a:ahLst/>
                  <a:cxnLst>
                    <a:cxn ang="0">
                      <a:pos x="connsiteX0" y="connsiteY0"/>
                    </a:cxn>
                    <a:cxn ang="0">
                      <a:pos x="connsiteX1" y="connsiteY1"/>
                    </a:cxn>
                  </a:cxnLst>
                  <a:rect l="l" t="t" r="r" b="b"/>
                  <a:pathLst>
                    <a:path h="280988">
                      <a:moveTo>
                        <a:pt x="0" y="0"/>
                      </a:moveTo>
                      <a:lnTo>
                        <a:pt x="0" y="28098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圆角矩形 29"/>
                <p:cNvSpPr/>
                <p:nvPr/>
              </p:nvSpPr>
              <p:spPr>
                <a:xfrm>
                  <a:off x="1857356" y="1428736"/>
                  <a:ext cx="42862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2500298" y="1428736"/>
                  <a:ext cx="500066"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3214678" y="1428736"/>
                  <a:ext cx="42862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nvSpPr>
              <p:spPr>
                <a:xfrm>
                  <a:off x="1500166" y="1428736"/>
                  <a:ext cx="7143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a:off x="3929058" y="1428736"/>
                  <a:ext cx="7143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1428750" y="1357313"/>
                  <a:ext cx="114300" cy="361950"/>
                </a:xfrm>
                <a:custGeom>
                  <a:avLst/>
                  <a:gdLst>
                    <a:gd name="connsiteX0" fmla="*/ 114300 w 114300"/>
                    <a:gd name="connsiteY0" fmla="*/ 0 h 361950"/>
                    <a:gd name="connsiteX1" fmla="*/ 52388 w 114300"/>
                    <a:gd name="connsiteY1" fmla="*/ 28575 h 361950"/>
                    <a:gd name="connsiteX2" fmla="*/ 9525 w 114300"/>
                    <a:gd name="connsiteY2" fmla="*/ 147637 h 361950"/>
                    <a:gd name="connsiteX3" fmla="*/ 0 w 114300"/>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14300" h="361950">
                      <a:moveTo>
                        <a:pt x="114300" y="0"/>
                      </a:moveTo>
                      <a:cubicBezTo>
                        <a:pt x="92075" y="1984"/>
                        <a:pt x="69850" y="3969"/>
                        <a:pt x="52388" y="28575"/>
                      </a:cubicBezTo>
                      <a:cubicBezTo>
                        <a:pt x="34926" y="53181"/>
                        <a:pt x="18256" y="92075"/>
                        <a:pt x="9525" y="147637"/>
                      </a:cubicBezTo>
                      <a:cubicBezTo>
                        <a:pt x="794" y="203200"/>
                        <a:pt x="397" y="282575"/>
                        <a:pt x="0" y="3619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任意多边形 35"/>
                <p:cNvSpPr/>
                <p:nvPr/>
              </p:nvSpPr>
              <p:spPr>
                <a:xfrm>
                  <a:off x="3957638" y="1352550"/>
                  <a:ext cx="100012" cy="361950"/>
                </a:xfrm>
                <a:custGeom>
                  <a:avLst/>
                  <a:gdLst>
                    <a:gd name="connsiteX0" fmla="*/ 0 w 100012"/>
                    <a:gd name="connsiteY0" fmla="*/ 0 h 361950"/>
                    <a:gd name="connsiteX1" fmla="*/ 71437 w 100012"/>
                    <a:gd name="connsiteY1" fmla="*/ 33338 h 361950"/>
                    <a:gd name="connsiteX2" fmla="*/ 95250 w 100012"/>
                    <a:gd name="connsiteY2" fmla="*/ 109538 h 361950"/>
                    <a:gd name="connsiteX3" fmla="*/ 100012 w 100012"/>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00012" h="361950">
                      <a:moveTo>
                        <a:pt x="0" y="0"/>
                      </a:moveTo>
                      <a:cubicBezTo>
                        <a:pt x="27781" y="7541"/>
                        <a:pt x="55562" y="15082"/>
                        <a:pt x="71437" y="33338"/>
                      </a:cubicBezTo>
                      <a:cubicBezTo>
                        <a:pt x="87312" y="51594"/>
                        <a:pt x="90488" y="54769"/>
                        <a:pt x="95250" y="109538"/>
                      </a:cubicBezTo>
                      <a:cubicBezTo>
                        <a:pt x="100012" y="164307"/>
                        <a:pt x="100012" y="263128"/>
                        <a:pt x="100012" y="3619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任意多边形 36"/>
                <p:cNvSpPr/>
                <p:nvPr/>
              </p:nvSpPr>
              <p:spPr>
                <a:xfrm>
                  <a:off x="1543050" y="1357313"/>
                  <a:ext cx="2424113" cy="0"/>
                </a:xfrm>
                <a:custGeom>
                  <a:avLst/>
                  <a:gdLst>
                    <a:gd name="connsiteX0" fmla="*/ 0 w 2424113"/>
                    <a:gd name="connsiteY0" fmla="*/ 0 h 0"/>
                    <a:gd name="connsiteX1" fmla="*/ 2424113 w 2424113"/>
                    <a:gd name="connsiteY1" fmla="*/ 0 h 0"/>
                  </a:gdLst>
                  <a:ahLst/>
                  <a:cxnLst>
                    <a:cxn ang="0">
                      <a:pos x="connsiteX0" y="connsiteY0"/>
                    </a:cxn>
                    <a:cxn ang="0">
                      <a:pos x="connsiteX1" y="connsiteY1"/>
                    </a:cxn>
                  </a:cxnLst>
                  <a:rect l="l" t="t" r="r" b="b"/>
                  <a:pathLst>
                    <a:path w="2424113">
                      <a:moveTo>
                        <a:pt x="0" y="0"/>
                      </a:moveTo>
                      <a:lnTo>
                        <a:pt x="2424113"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任意多边形 37"/>
                <p:cNvSpPr/>
                <p:nvPr/>
              </p:nvSpPr>
              <p:spPr>
                <a:xfrm>
                  <a:off x="1428750" y="1709738"/>
                  <a:ext cx="2628900" cy="4762"/>
                </a:xfrm>
                <a:custGeom>
                  <a:avLst/>
                  <a:gdLst>
                    <a:gd name="connsiteX0" fmla="*/ 0 w 2628900"/>
                    <a:gd name="connsiteY0" fmla="*/ 4762 h 4762"/>
                    <a:gd name="connsiteX1" fmla="*/ 2628900 w 2628900"/>
                    <a:gd name="connsiteY1" fmla="*/ 0 h 4762"/>
                  </a:gdLst>
                  <a:ahLst/>
                  <a:cxnLst>
                    <a:cxn ang="0">
                      <a:pos x="connsiteX0" y="connsiteY0"/>
                    </a:cxn>
                    <a:cxn ang="0">
                      <a:pos x="connsiteX1" y="connsiteY1"/>
                    </a:cxn>
                  </a:cxnLst>
                  <a:rect l="l" t="t" r="r" b="b"/>
                  <a:pathLst>
                    <a:path w="2628900" h="4762">
                      <a:moveTo>
                        <a:pt x="0" y="4762"/>
                      </a:moveTo>
                      <a:lnTo>
                        <a:pt x="262890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任意多边形 38"/>
                <p:cNvSpPr/>
                <p:nvPr/>
              </p:nvSpPr>
              <p:spPr>
                <a:xfrm>
                  <a:off x="1614488" y="1352550"/>
                  <a:ext cx="0" cy="361950"/>
                </a:xfrm>
                <a:custGeom>
                  <a:avLst/>
                  <a:gdLst>
                    <a:gd name="connsiteX0" fmla="*/ 0 w 0"/>
                    <a:gd name="connsiteY0" fmla="*/ 0 h 361950"/>
                    <a:gd name="connsiteX1" fmla="*/ 0 w 0"/>
                    <a:gd name="connsiteY1" fmla="*/ 361950 h 361950"/>
                  </a:gdLst>
                  <a:ahLst/>
                  <a:cxnLst>
                    <a:cxn ang="0">
                      <a:pos x="connsiteX0" y="connsiteY0"/>
                    </a:cxn>
                    <a:cxn ang="0">
                      <a:pos x="connsiteX1" y="connsiteY1"/>
                    </a:cxn>
                  </a:cxnLst>
                  <a:rect l="l" t="t" r="r" b="b"/>
                  <a:pathLst>
                    <a:path h="361950">
                      <a:moveTo>
                        <a:pt x="0" y="0"/>
                      </a:moveTo>
                      <a:lnTo>
                        <a:pt x="0" y="361950"/>
                      </a:lnTo>
                    </a:path>
                  </a:pathLst>
                </a:cu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任意多边形 39"/>
                <p:cNvSpPr/>
                <p:nvPr/>
              </p:nvSpPr>
              <p:spPr>
                <a:xfrm>
                  <a:off x="3881438" y="1357313"/>
                  <a:ext cx="0" cy="347662"/>
                </a:xfrm>
                <a:custGeom>
                  <a:avLst/>
                  <a:gdLst>
                    <a:gd name="connsiteX0" fmla="*/ 0 w 0"/>
                    <a:gd name="connsiteY0" fmla="*/ 0 h 347662"/>
                    <a:gd name="connsiteX1" fmla="*/ 0 w 0"/>
                    <a:gd name="connsiteY1" fmla="*/ 347662 h 347662"/>
                  </a:gdLst>
                  <a:ahLst/>
                  <a:cxnLst>
                    <a:cxn ang="0">
                      <a:pos x="connsiteX0" y="connsiteY0"/>
                    </a:cxn>
                    <a:cxn ang="0">
                      <a:pos x="connsiteX1" y="connsiteY1"/>
                    </a:cxn>
                  </a:cxnLst>
                  <a:rect l="l" t="t" r="r" b="b"/>
                  <a:pathLst>
                    <a:path h="347662">
                      <a:moveTo>
                        <a:pt x="0" y="0"/>
                      </a:moveTo>
                      <a:lnTo>
                        <a:pt x="0" y="34766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任意多边形 40"/>
                <p:cNvSpPr/>
                <p:nvPr/>
              </p:nvSpPr>
              <p:spPr>
                <a:xfrm>
                  <a:off x="1433513" y="1652588"/>
                  <a:ext cx="180975" cy="0"/>
                </a:xfrm>
                <a:custGeom>
                  <a:avLst/>
                  <a:gdLst>
                    <a:gd name="connsiteX0" fmla="*/ 0 w 180975"/>
                    <a:gd name="connsiteY0" fmla="*/ 0 h 0"/>
                    <a:gd name="connsiteX1" fmla="*/ 180975 w 180975"/>
                    <a:gd name="connsiteY1" fmla="*/ 0 h 0"/>
                  </a:gdLst>
                  <a:ahLst/>
                  <a:cxnLst>
                    <a:cxn ang="0">
                      <a:pos x="connsiteX0" y="connsiteY0"/>
                    </a:cxn>
                    <a:cxn ang="0">
                      <a:pos x="connsiteX1" y="connsiteY1"/>
                    </a:cxn>
                  </a:cxnLst>
                  <a:rect l="l" t="t" r="r" b="b"/>
                  <a:pathLst>
                    <a:path w="180975">
                      <a:moveTo>
                        <a:pt x="0" y="0"/>
                      </a:moveTo>
                      <a:lnTo>
                        <a:pt x="180975"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任意多边形 41"/>
                <p:cNvSpPr/>
                <p:nvPr/>
              </p:nvSpPr>
              <p:spPr>
                <a:xfrm>
                  <a:off x="1843088" y="1652588"/>
                  <a:ext cx="452437" cy="0"/>
                </a:xfrm>
                <a:custGeom>
                  <a:avLst/>
                  <a:gdLst>
                    <a:gd name="connsiteX0" fmla="*/ 0 w 452437"/>
                    <a:gd name="connsiteY0" fmla="*/ 0 h 0"/>
                    <a:gd name="connsiteX1" fmla="*/ 452437 w 452437"/>
                    <a:gd name="connsiteY1" fmla="*/ 0 h 0"/>
                  </a:gdLst>
                  <a:ahLst/>
                  <a:cxnLst>
                    <a:cxn ang="0">
                      <a:pos x="connsiteX0" y="connsiteY0"/>
                    </a:cxn>
                    <a:cxn ang="0">
                      <a:pos x="connsiteX1" y="connsiteY1"/>
                    </a:cxn>
                  </a:cxnLst>
                  <a:rect l="l" t="t" r="r" b="b"/>
                  <a:pathLst>
                    <a:path w="452437">
                      <a:moveTo>
                        <a:pt x="0" y="0"/>
                      </a:moveTo>
                      <a:lnTo>
                        <a:pt x="45243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任意多边形 42"/>
                <p:cNvSpPr/>
                <p:nvPr/>
              </p:nvSpPr>
              <p:spPr>
                <a:xfrm>
                  <a:off x="2500313" y="1652588"/>
                  <a:ext cx="490537" cy="0"/>
                </a:xfrm>
                <a:custGeom>
                  <a:avLst/>
                  <a:gdLst>
                    <a:gd name="connsiteX0" fmla="*/ 0 w 490537"/>
                    <a:gd name="connsiteY0" fmla="*/ 0 h 0"/>
                    <a:gd name="connsiteX1" fmla="*/ 490537 w 490537"/>
                    <a:gd name="connsiteY1" fmla="*/ 0 h 0"/>
                  </a:gdLst>
                  <a:ahLst/>
                  <a:cxnLst>
                    <a:cxn ang="0">
                      <a:pos x="connsiteX0" y="connsiteY0"/>
                    </a:cxn>
                    <a:cxn ang="0">
                      <a:pos x="connsiteX1" y="connsiteY1"/>
                    </a:cxn>
                  </a:cxnLst>
                  <a:rect l="l" t="t" r="r" b="b"/>
                  <a:pathLst>
                    <a:path w="490537">
                      <a:moveTo>
                        <a:pt x="0" y="0"/>
                      </a:moveTo>
                      <a:lnTo>
                        <a:pt x="49053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任意多边形 43"/>
                <p:cNvSpPr/>
                <p:nvPr/>
              </p:nvSpPr>
              <p:spPr>
                <a:xfrm>
                  <a:off x="3195638" y="1652588"/>
                  <a:ext cx="461962" cy="0"/>
                </a:xfrm>
                <a:custGeom>
                  <a:avLst/>
                  <a:gdLst>
                    <a:gd name="connsiteX0" fmla="*/ 0 w 461962"/>
                    <a:gd name="connsiteY0" fmla="*/ 0 h 0"/>
                    <a:gd name="connsiteX1" fmla="*/ 461962 w 461962"/>
                    <a:gd name="connsiteY1" fmla="*/ 0 h 0"/>
                  </a:gdLst>
                  <a:ahLst/>
                  <a:cxnLst>
                    <a:cxn ang="0">
                      <a:pos x="connsiteX0" y="connsiteY0"/>
                    </a:cxn>
                    <a:cxn ang="0">
                      <a:pos x="connsiteX1" y="connsiteY1"/>
                    </a:cxn>
                  </a:cxnLst>
                  <a:rect l="l" t="t" r="r" b="b"/>
                  <a:pathLst>
                    <a:path w="461962">
                      <a:moveTo>
                        <a:pt x="0" y="0"/>
                      </a:moveTo>
                      <a:lnTo>
                        <a:pt x="461962"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任意多边形 44"/>
                <p:cNvSpPr/>
                <p:nvPr/>
              </p:nvSpPr>
              <p:spPr>
                <a:xfrm>
                  <a:off x="3881438" y="1652588"/>
                  <a:ext cx="171450" cy="0"/>
                </a:xfrm>
                <a:custGeom>
                  <a:avLst/>
                  <a:gdLst>
                    <a:gd name="connsiteX0" fmla="*/ 0 w 171450"/>
                    <a:gd name="connsiteY0" fmla="*/ 0 h 0"/>
                    <a:gd name="connsiteX1" fmla="*/ 171450 w 171450"/>
                    <a:gd name="connsiteY1" fmla="*/ 0 h 0"/>
                  </a:gdLst>
                  <a:ahLst/>
                  <a:cxnLst>
                    <a:cxn ang="0">
                      <a:pos x="connsiteX0" y="connsiteY0"/>
                    </a:cxn>
                    <a:cxn ang="0">
                      <a:pos x="connsiteX1" y="connsiteY1"/>
                    </a:cxn>
                  </a:cxnLst>
                  <a:rect l="l" t="t" r="r" b="b"/>
                  <a:pathLst>
                    <a:path w="171450">
                      <a:moveTo>
                        <a:pt x="0" y="0"/>
                      </a:moveTo>
                      <a:lnTo>
                        <a:pt x="17145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right)">
                                      <p:cBhvr>
                                        <p:cTn id="7" dur="500"/>
                                        <p:tgtEl>
                                          <p:spTgt spid="50"/>
                                        </p:tgtEl>
                                      </p:cBhvr>
                                    </p:animEffect>
                                  </p:childTnLst>
                                </p:cTn>
                              </p:par>
                            </p:childTnLst>
                          </p:cTn>
                        </p:par>
                        <p:par>
                          <p:cTn id="8" fill="hold">
                            <p:stCondLst>
                              <p:cond delay="500"/>
                            </p:stCondLst>
                            <p:childTnLst>
                              <p:par>
                                <p:cTn id="9" presetID="0" presetClass="path" presetSubtype="0" accel="50000" decel="50000" fill="hold" nodeType="afterEffect">
                                  <p:stCondLst>
                                    <p:cond delay="0"/>
                                  </p:stCondLst>
                                  <p:childTnLst>
                                    <p:animMotion origin="layout" path="M -0.05566 0.00441 L -0.61476 0.00441 " pathEditMode="relative" rAng="0" ptsTypes="AA">
                                      <p:cBhvr>
                                        <p:cTn id="10" dur="2000" fill="hold"/>
                                        <p:tgtEl>
                                          <p:spTgt spid="7"/>
                                        </p:tgtEl>
                                        <p:attrNameLst>
                                          <p:attrName>ppt_x</p:attrName>
                                          <p:attrName>ppt_y</p:attrName>
                                        </p:attrNameLst>
                                      </p:cBhvr>
                                      <p:rCtr x="-28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3862580" cy="461665"/>
            <a:chOff x="548443" y="1281397"/>
            <a:chExt cx="3862580"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433953" cy="461665"/>
            </a:xfrm>
            <a:prstGeom prst="rect">
              <a:avLst/>
            </a:prstGeom>
          </p:spPr>
          <p:txBody>
            <a:bodyPr wrap="none">
              <a:spAutoFit/>
            </a:bodyPr>
            <a:lstStyle/>
            <a:p>
              <a:r>
                <a:rPr lang="en-US" altLang="zh-CN" sz="2400" b="1" dirty="0" smtClean="0"/>
                <a:t>3</a:t>
              </a:r>
              <a:r>
                <a:rPr lang="zh-CN" altLang="en-US" sz="2400" b="1" dirty="0" smtClean="0"/>
                <a:t>、联锁系统的结构层次</a:t>
              </a:r>
              <a:endParaRPr lang="zh-CN" altLang="en-US" sz="2400" b="1" dirty="0" smtClean="0">
                <a:latin typeface="Times New Roman" pitchFamily="18" charset="0"/>
                <a:cs typeface="Times New Roman" pitchFamily="18" charset="0"/>
              </a:endParaRPr>
            </a:p>
          </p:txBody>
        </p:sp>
      </p:grpSp>
      <p:grpSp>
        <p:nvGrpSpPr>
          <p:cNvPr id="7" name="组合 6"/>
          <p:cNvGrpSpPr/>
          <p:nvPr/>
        </p:nvGrpSpPr>
        <p:grpSpPr>
          <a:xfrm>
            <a:off x="477004" y="2028814"/>
            <a:ext cx="10930014" cy="1825764"/>
            <a:chOff x="357158" y="1643050"/>
            <a:chExt cx="8286809" cy="1825764"/>
          </a:xfrm>
        </p:grpSpPr>
        <p:sp>
          <p:nvSpPr>
            <p:cNvPr id="8" name="圆角矩形 7"/>
            <p:cNvSpPr/>
            <p:nvPr/>
          </p:nvSpPr>
          <p:spPr>
            <a:xfrm>
              <a:off x="357158" y="1643050"/>
              <a:ext cx="8286776" cy="1714512"/>
            </a:xfrm>
            <a:prstGeom prst="roundRect">
              <a:avLst/>
            </a:prstGeom>
            <a:noFill/>
            <a:ln w="63500" cmpd="thickThi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Rectangle 1"/>
            <p:cNvSpPr>
              <a:spLocks noChangeArrowheads="1"/>
            </p:cNvSpPr>
            <p:nvPr/>
          </p:nvSpPr>
          <p:spPr bwMode="auto">
            <a:xfrm>
              <a:off x="428597" y="1714488"/>
              <a:ext cx="821537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         </a:t>
              </a:r>
              <a:r>
                <a:rPr lang="zh-CN" altLang="en-US" sz="2400" b="1" kern="0" dirty="0" smtClean="0">
                  <a:latin typeface="Times New Roman" pitchFamily="18" charset="0"/>
                  <a:ea typeface="宋体" pitchFamily="2" charset="-122"/>
                  <a:cs typeface="fangsong_gb2312"/>
                </a:rPr>
                <a:t>为了保证车站行车安全，必须制定一系列联锁规则以制约信号的开放与关闭、道岔转动和进路的建立必须以技术手段来实现这些联锁规则。</a:t>
              </a:r>
              <a:endParaRPr lang="en-US" altLang="zh-CN" sz="2400" b="1" kern="0" dirty="0" smtClean="0">
                <a:latin typeface="Times New Roman" pitchFamily="18" charset="0"/>
                <a:ea typeface="宋体" pitchFamily="2" charset="-122"/>
                <a:cs typeface="fangsong_gb2312"/>
              </a:endParaRPr>
            </a:p>
            <a:p>
              <a:pPr fontAlgn="base">
                <a:lnSpc>
                  <a:spcPct val="150000"/>
                </a:lnSpc>
                <a:spcBef>
                  <a:spcPct val="0"/>
                </a:spcBef>
                <a:spcAft>
                  <a:spcPct val="0"/>
                </a:spcAft>
                <a:defRPr/>
              </a:pPr>
              <a:r>
                <a:rPr lang="zh-CN" altLang="en-US" sz="2400" b="1" kern="0" dirty="0" smtClean="0">
                  <a:solidFill>
                    <a:srgbClr val="0303EB"/>
                  </a:solidFill>
                  <a:latin typeface="Times New Roman" pitchFamily="18" charset="0"/>
                  <a:ea typeface="宋体" pitchFamily="2" charset="-122"/>
                  <a:cs typeface="fangsong_gb2312"/>
                </a:rPr>
                <a:t>         联锁系统</a:t>
              </a:r>
              <a:r>
                <a:rPr lang="zh-CN" altLang="en-US" sz="2400" b="1" kern="0" dirty="0" smtClean="0">
                  <a:latin typeface="Times New Roman" pitchFamily="18" charset="0"/>
                  <a:ea typeface="宋体" pitchFamily="2" charset="-122"/>
                  <a:cs typeface="fangsong_gb2312"/>
                </a:rPr>
                <a:t>以</a:t>
              </a:r>
              <a:r>
                <a:rPr lang="zh-CN" altLang="en-US" sz="2400" b="1" kern="0" dirty="0" smtClean="0">
                  <a:solidFill>
                    <a:srgbClr val="FF00FF"/>
                  </a:solidFill>
                  <a:latin typeface="Times New Roman" pitchFamily="18" charset="0"/>
                  <a:ea typeface="宋体" pitchFamily="2" charset="-122"/>
                  <a:cs typeface="fangsong_gb2312"/>
                </a:rPr>
                <a:t>电气设备</a:t>
              </a:r>
              <a:r>
                <a:rPr lang="zh-CN" altLang="en-US" sz="2400" b="1" kern="0" dirty="0" smtClean="0">
                  <a:latin typeface="Times New Roman" pitchFamily="18" charset="0"/>
                  <a:ea typeface="宋体" pitchFamily="2" charset="-122"/>
                  <a:cs typeface="fangsong_gb2312"/>
                </a:rPr>
                <a:t>或</a:t>
              </a:r>
              <a:r>
                <a:rPr lang="zh-CN" altLang="en-US" sz="2400" b="1" kern="0" dirty="0" smtClean="0">
                  <a:solidFill>
                    <a:srgbClr val="FF00FF"/>
                  </a:solidFill>
                  <a:latin typeface="Times New Roman" pitchFamily="18" charset="0"/>
                  <a:ea typeface="宋体" pitchFamily="2" charset="-122"/>
                  <a:cs typeface="fangsong_gb2312"/>
                </a:rPr>
                <a:t>电子设备</a:t>
              </a:r>
              <a:r>
                <a:rPr lang="zh-CN" altLang="en-US" sz="2400" b="1" kern="0" dirty="0" smtClean="0">
                  <a:latin typeface="Times New Roman" pitchFamily="18" charset="0"/>
                  <a:ea typeface="宋体" pitchFamily="2" charset="-122"/>
                  <a:cs typeface="fangsong_gb2312"/>
                </a:rPr>
                <a:t>实现联锁功能。</a:t>
              </a:r>
            </a:p>
          </p:txBody>
        </p:sp>
      </p:grpSp>
      <p:grpSp>
        <p:nvGrpSpPr>
          <p:cNvPr id="10" name="组合 9"/>
          <p:cNvGrpSpPr/>
          <p:nvPr/>
        </p:nvGrpSpPr>
        <p:grpSpPr>
          <a:xfrm>
            <a:off x="3405962" y="4138917"/>
            <a:ext cx="1747769" cy="1747769"/>
            <a:chOff x="1998" y="106396"/>
            <a:chExt cx="1747769" cy="1747769"/>
          </a:xfrm>
        </p:grpSpPr>
        <p:sp>
          <p:nvSpPr>
            <p:cNvPr id="11" name="椭圆 10"/>
            <p:cNvSpPr/>
            <p:nvPr/>
          </p:nvSpPr>
          <p:spPr>
            <a:xfrm>
              <a:off x="1998" y="106396"/>
              <a:ext cx="1747769" cy="1747769"/>
            </a:xfrm>
            <a:prstGeom prst="ellipse">
              <a:avLst/>
            </a:prstGeom>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sp>
        <p:sp>
          <p:nvSpPr>
            <p:cNvPr id="12" name="椭圆 4"/>
            <p:cNvSpPr/>
            <p:nvPr/>
          </p:nvSpPr>
          <p:spPr>
            <a:xfrm>
              <a:off x="257953" y="362351"/>
              <a:ext cx="1235859" cy="123585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96186" tIns="30480" rIns="96186" bIns="3048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rgbClr val="333399"/>
                  </a:solidFill>
                  <a:latin typeface="+mj-ea"/>
                  <a:ea typeface="+mj-ea"/>
                </a:rPr>
                <a:t>信号机</a:t>
              </a:r>
              <a:endParaRPr lang="zh-CN" altLang="en-US" sz="2400" b="1" kern="1200" dirty="0">
                <a:solidFill>
                  <a:srgbClr val="333399"/>
                </a:solidFill>
                <a:latin typeface="+mj-ea"/>
                <a:ea typeface="+mj-ea"/>
              </a:endParaRPr>
            </a:p>
          </p:txBody>
        </p:sp>
      </p:grpSp>
      <p:grpSp>
        <p:nvGrpSpPr>
          <p:cNvPr id="13" name="组合 12"/>
          <p:cNvGrpSpPr/>
          <p:nvPr/>
        </p:nvGrpSpPr>
        <p:grpSpPr>
          <a:xfrm>
            <a:off x="5032408" y="4138917"/>
            <a:ext cx="1747769" cy="1747769"/>
            <a:chOff x="1400214" y="106396"/>
            <a:chExt cx="1747769" cy="1747769"/>
          </a:xfrm>
        </p:grpSpPr>
        <p:sp>
          <p:nvSpPr>
            <p:cNvPr id="14" name="椭圆 13"/>
            <p:cNvSpPr/>
            <p:nvPr/>
          </p:nvSpPr>
          <p:spPr>
            <a:xfrm>
              <a:off x="1400214" y="106396"/>
              <a:ext cx="1747769" cy="1747769"/>
            </a:xfrm>
            <a:prstGeom prst="ellipse">
              <a:avLst/>
            </a:prstGeom>
          </p:spPr>
          <p:style>
            <a:lnRef idx="2">
              <a:schemeClr val="lt1">
                <a:hueOff val="0"/>
                <a:satOff val="0"/>
                <a:lumOff val="0"/>
                <a:alphaOff val="0"/>
              </a:schemeClr>
            </a:lnRef>
            <a:fillRef idx="1">
              <a:schemeClr val="accent2">
                <a:alpha val="50000"/>
                <a:hueOff val="-4271743"/>
                <a:satOff val="12481"/>
                <a:lumOff val="-2353"/>
                <a:alphaOff val="0"/>
              </a:schemeClr>
            </a:fillRef>
            <a:effectRef idx="0">
              <a:schemeClr val="accent2">
                <a:alpha val="50000"/>
                <a:hueOff val="-4271743"/>
                <a:satOff val="12481"/>
                <a:lumOff val="-2353"/>
                <a:alphaOff val="0"/>
              </a:schemeClr>
            </a:effectRef>
            <a:fontRef idx="minor">
              <a:schemeClr val="tx1"/>
            </a:fontRef>
          </p:style>
        </p:sp>
        <p:sp>
          <p:nvSpPr>
            <p:cNvPr id="15" name="椭圆 6"/>
            <p:cNvSpPr/>
            <p:nvPr/>
          </p:nvSpPr>
          <p:spPr>
            <a:xfrm>
              <a:off x="1656169" y="362351"/>
              <a:ext cx="1235859" cy="123585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96186" tIns="30480" rIns="96186" bIns="3048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rgbClr val="333399"/>
                  </a:solidFill>
                  <a:latin typeface="+mj-ea"/>
                  <a:ea typeface="+mj-ea"/>
                </a:rPr>
                <a:t>转辙机</a:t>
              </a:r>
              <a:endParaRPr lang="zh-CN" altLang="en-US" sz="2400" b="1" kern="1200" dirty="0">
                <a:solidFill>
                  <a:srgbClr val="333399"/>
                </a:solidFill>
                <a:latin typeface="+mj-ea"/>
                <a:ea typeface="+mj-ea"/>
              </a:endParaRPr>
            </a:p>
          </p:txBody>
        </p:sp>
      </p:grpSp>
      <p:grpSp>
        <p:nvGrpSpPr>
          <p:cNvPr id="16" name="组合 15"/>
          <p:cNvGrpSpPr/>
          <p:nvPr/>
        </p:nvGrpSpPr>
        <p:grpSpPr>
          <a:xfrm>
            <a:off x="6658853" y="4138917"/>
            <a:ext cx="1747769" cy="1747769"/>
            <a:chOff x="2798429" y="106396"/>
            <a:chExt cx="1747769" cy="1747769"/>
          </a:xfrm>
        </p:grpSpPr>
        <p:sp>
          <p:nvSpPr>
            <p:cNvPr id="17" name="椭圆 16"/>
            <p:cNvSpPr/>
            <p:nvPr/>
          </p:nvSpPr>
          <p:spPr>
            <a:xfrm>
              <a:off x="2798429" y="106396"/>
              <a:ext cx="1747769" cy="1747769"/>
            </a:xfrm>
            <a:prstGeom prst="ellipse">
              <a:avLst/>
            </a:prstGeom>
          </p:spPr>
          <p:style>
            <a:lnRef idx="2">
              <a:schemeClr val="lt1">
                <a:hueOff val="0"/>
                <a:satOff val="0"/>
                <a:lumOff val="0"/>
                <a:alphaOff val="0"/>
              </a:schemeClr>
            </a:lnRef>
            <a:fillRef idx="1">
              <a:schemeClr val="accent2">
                <a:alpha val="50000"/>
                <a:hueOff val="-8543487"/>
                <a:satOff val="24962"/>
                <a:lumOff val="-4706"/>
                <a:alphaOff val="0"/>
              </a:schemeClr>
            </a:fillRef>
            <a:effectRef idx="0">
              <a:schemeClr val="accent2">
                <a:alpha val="50000"/>
                <a:hueOff val="-8543487"/>
                <a:satOff val="24962"/>
                <a:lumOff val="-4706"/>
                <a:alphaOff val="0"/>
              </a:schemeClr>
            </a:effectRef>
            <a:fontRef idx="minor">
              <a:schemeClr val="tx1"/>
            </a:fontRef>
          </p:style>
        </p:sp>
        <p:sp>
          <p:nvSpPr>
            <p:cNvPr id="18" name="椭圆 8"/>
            <p:cNvSpPr/>
            <p:nvPr/>
          </p:nvSpPr>
          <p:spPr>
            <a:xfrm>
              <a:off x="3054384" y="362351"/>
              <a:ext cx="1235859" cy="123585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96186" tIns="30480" rIns="96186" bIns="3048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rgbClr val="333399"/>
                  </a:solidFill>
                  <a:latin typeface="+mj-ea"/>
                  <a:ea typeface="+mj-ea"/>
                </a:rPr>
                <a:t>轨道 电路</a:t>
              </a:r>
              <a:endParaRPr lang="zh-CN" altLang="en-US" sz="2400" b="1" kern="1200" dirty="0">
                <a:solidFill>
                  <a:srgbClr val="333399"/>
                </a:solidFill>
                <a:latin typeface="+mj-ea"/>
                <a:ea typeface="+mj-ea"/>
              </a:endParaRPr>
            </a:p>
          </p:txBody>
        </p:sp>
      </p:grpSp>
      <p:sp>
        <p:nvSpPr>
          <p:cNvPr id="19" name="下箭头 18"/>
          <p:cNvSpPr/>
          <p:nvPr/>
        </p:nvSpPr>
        <p:spPr>
          <a:xfrm>
            <a:off x="5691978" y="5996305"/>
            <a:ext cx="571504" cy="285752"/>
          </a:xfrm>
          <a:prstGeom prst="downArrow">
            <a:avLst/>
          </a:prstGeom>
          <a:solidFill>
            <a:srgbClr val="FF99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4977598" y="6353495"/>
            <a:ext cx="2071702" cy="461665"/>
          </a:xfrm>
          <a:prstGeom prst="rect">
            <a:avLst/>
          </a:prstGeom>
        </p:spPr>
        <p:txBody>
          <a:bodyPr wrap="square">
            <a:spAutoFit/>
          </a:bodyPr>
          <a:lstStyle/>
          <a:p>
            <a:pPr algn="ctr"/>
            <a:r>
              <a:rPr lang="zh-CN" altLang="en-US" sz="2400" b="1" dirty="0" smtClean="0">
                <a:solidFill>
                  <a:srgbClr val="333399"/>
                </a:solidFill>
                <a:latin typeface="宋体" pitchFamily="2" charset="-122"/>
                <a:ea typeface="宋体" pitchFamily="2" charset="-122"/>
              </a:rPr>
              <a:t>体现联锁功能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3"/>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3862580" cy="461665"/>
            <a:chOff x="548443" y="1281397"/>
            <a:chExt cx="3862580"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433953" cy="461665"/>
            </a:xfrm>
            <a:prstGeom prst="rect">
              <a:avLst/>
            </a:prstGeom>
          </p:spPr>
          <p:txBody>
            <a:bodyPr wrap="none">
              <a:spAutoFit/>
            </a:bodyPr>
            <a:lstStyle/>
            <a:p>
              <a:r>
                <a:rPr lang="en-US" altLang="zh-CN" sz="2400" b="1" dirty="0" smtClean="0"/>
                <a:t>3</a:t>
              </a:r>
              <a:r>
                <a:rPr lang="zh-CN" altLang="en-US" sz="2400" b="1" dirty="0" smtClean="0"/>
                <a:t>、联锁系统的结构层次</a:t>
              </a:r>
              <a:endParaRPr lang="zh-CN" altLang="en-US" sz="2400" b="1" dirty="0" smtClean="0">
                <a:latin typeface="Times New Roman" pitchFamily="18" charset="0"/>
                <a:cs typeface="Times New Roman" pitchFamily="18" charset="0"/>
              </a:endParaRPr>
            </a:p>
          </p:txBody>
        </p:sp>
      </p:grpSp>
      <p:sp>
        <p:nvSpPr>
          <p:cNvPr id="8" name="Rectangle 1"/>
          <p:cNvSpPr>
            <a:spLocks noChangeArrowheads="1"/>
          </p:cNvSpPr>
          <p:nvPr/>
        </p:nvSpPr>
        <p:spPr bwMode="auto">
          <a:xfrm>
            <a:off x="405565" y="6000571"/>
            <a:ext cx="11835647" cy="11302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lnSpc>
                <a:spcPct val="150000"/>
              </a:lnSpc>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        </a:t>
            </a:r>
            <a:r>
              <a:rPr lang="zh-CN" altLang="en-US" sz="2400" b="1" kern="0" dirty="0" smtClean="0">
                <a:latin typeface="Times New Roman" pitchFamily="18" charset="0"/>
                <a:ea typeface="宋体" pitchFamily="2" charset="-122"/>
                <a:cs typeface="fangsong_gb2312"/>
              </a:rPr>
              <a:t>根据系统内各设备在功能上的分工和所在的位置，联锁系统可分解成如图</a:t>
            </a:r>
            <a:r>
              <a:rPr lang="en-US" altLang="zh-CN" sz="2400" b="1" kern="0" dirty="0" smtClean="0">
                <a:latin typeface="Times New Roman" pitchFamily="18" charset="0"/>
                <a:ea typeface="宋体" pitchFamily="2" charset="-122"/>
                <a:cs typeface="fangsong_gb2312"/>
              </a:rPr>
              <a:t>5-1</a:t>
            </a:r>
            <a:r>
              <a:rPr lang="zh-CN" altLang="en-US" sz="2400" b="1" kern="0" dirty="0" smtClean="0">
                <a:latin typeface="Times New Roman" pitchFamily="18" charset="0"/>
                <a:ea typeface="宋体" pitchFamily="2" charset="-122"/>
                <a:cs typeface="fangsong_gb2312"/>
              </a:rPr>
              <a:t>所示的</a:t>
            </a:r>
            <a:r>
              <a:rPr lang="zh-CN" altLang="en-US" sz="2400" b="1" kern="0" dirty="0" smtClean="0">
                <a:solidFill>
                  <a:srgbClr val="00B050"/>
                </a:solidFill>
                <a:latin typeface="Times New Roman" pitchFamily="18" charset="0"/>
                <a:ea typeface="宋体" pitchFamily="2" charset="-122"/>
                <a:cs typeface="fangsong_gb2312"/>
              </a:rPr>
              <a:t>联锁机构</a:t>
            </a:r>
            <a:r>
              <a:rPr lang="zh-CN" altLang="en-US" sz="2400" b="1" kern="0" dirty="0" smtClean="0">
                <a:latin typeface="Times New Roman" pitchFamily="18" charset="0"/>
                <a:ea typeface="宋体" pitchFamily="2" charset="-122"/>
                <a:cs typeface="fangsong_gb2312"/>
              </a:rPr>
              <a:t>（联锁层）、</a:t>
            </a:r>
            <a:r>
              <a:rPr lang="zh-CN" altLang="en-US" sz="2400" b="1" kern="0" dirty="0" smtClean="0">
                <a:solidFill>
                  <a:srgbClr val="FF0000"/>
                </a:solidFill>
                <a:latin typeface="Times New Roman" pitchFamily="18" charset="0"/>
                <a:ea typeface="宋体" pitchFamily="2" charset="-122"/>
                <a:cs typeface="fangsong_gb2312"/>
              </a:rPr>
              <a:t>人机会话层</a:t>
            </a:r>
            <a:r>
              <a:rPr lang="zh-CN" altLang="en-US" sz="2400" b="1" kern="0" dirty="0" smtClean="0">
                <a:latin typeface="Times New Roman" pitchFamily="18" charset="0"/>
                <a:ea typeface="宋体" pitchFamily="2" charset="-122"/>
                <a:cs typeface="fangsong_gb2312"/>
              </a:rPr>
              <a:t>和</a:t>
            </a:r>
            <a:r>
              <a:rPr lang="zh-CN" altLang="en-US" sz="2400" b="1" kern="0" dirty="0" smtClean="0">
                <a:solidFill>
                  <a:srgbClr val="00B0F0"/>
                </a:solidFill>
                <a:latin typeface="Times New Roman" pitchFamily="18" charset="0"/>
                <a:ea typeface="宋体" pitchFamily="2" charset="-122"/>
                <a:cs typeface="fangsong_gb2312"/>
              </a:rPr>
              <a:t>监控层</a:t>
            </a:r>
            <a:r>
              <a:rPr lang="zh-CN" altLang="en-US" sz="2400" b="1" kern="0" dirty="0" smtClean="0">
                <a:solidFill>
                  <a:srgbClr val="333399"/>
                </a:solidFill>
                <a:latin typeface="Times New Roman" pitchFamily="18" charset="0"/>
                <a:ea typeface="宋体" pitchFamily="2" charset="-122"/>
                <a:cs typeface="fangsong_gb2312"/>
              </a:rPr>
              <a:t>。</a:t>
            </a:r>
          </a:p>
        </p:txBody>
      </p:sp>
      <p:sp>
        <p:nvSpPr>
          <p:cNvPr id="10" name="圆角矩形 9"/>
          <p:cNvSpPr/>
          <p:nvPr/>
        </p:nvSpPr>
        <p:spPr>
          <a:xfrm>
            <a:off x="3263086" y="1957376"/>
            <a:ext cx="6357982" cy="714380"/>
          </a:xfrm>
          <a:prstGeom prst="round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3263086" y="2743194"/>
            <a:ext cx="6357982" cy="642942"/>
          </a:xfrm>
          <a:prstGeom prst="roundRect">
            <a:avLst/>
          </a:prstGeom>
          <a:noFill/>
          <a:ln w="285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3263086" y="3529012"/>
            <a:ext cx="6357982" cy="714380"/>
          </a:xfrm>
          <a:prstGeom prst="roundRect">
            <a:avLst/>
          </a:prstGeom>
          <a:noFill/>
          <a:ln w="28575">
            <a:solidFill>
              <a:srgbClr val="00B0F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3263086" y="1957376"/>
            <a:ext cx="6192688" cy="3861430"/>
            <a:chOff x="2700065" y="2636912"/>
            <a:chExt cx="6192688" cy="3861430"/>
          </a:xfrm>
        </p:grpSpPr>
        <p:sp>
          <p:nvSpPr>
            <p:cNvPr id="14" name="任意多边形 13"/>
            <p:cNvSpPr/>
            <p:nvPr/>
          </p:nvSpPr>
          <p:spPr>
            <a:xfrm>
              <a:off x="2717731" y="3212976"/>
              <a:ext cx="6175022" cy="0"/>
            </a:xfrm>
            <a:custGeom>
              <a:avLst/>
              <a:gdLst>
                <a:gd name="connsiteX0" fmla="*/ 0 w 6175022"/>
                <a:gd name="connsiteY0" fmla="*/ 0 h 0"/>
                <a:gd name="connsiteX1" fmla="*/ 6175022 w 6175022"/>
                <a:gd name="connsiteY1" fmla="*/ 0 h 0"/>
              </a:gdLst>
              <a:ahLst/>
              <a:cxnLst>
                <a:cxn ang="0">
                  <a:pos x="connsiteX0" y="connsiteY0"/>
                </a:cxn>
                <a:cxn ang="0">
                  <a:pos x="connsiteX1" y="connsiteY1"/>
                </a:cxn>
              </a:cxnLst>
              <a:rect l="l" t="t" r="r" b="b"/>
              <a:pathLst>
                <a:path w="6175022">
                  <a:moveTo>
                    <a:pt x="0" y="0"/>
                  </a:moveTo>
                  <a:lnTo>
                    <a:pt x="6175022" y="0"/>
                  </a:lnTo>
                </a:path>
              </a:pathLst>
            </a:custGeom>
            <a:ln>
              <a:solidFill>
                <a:schemeClr val="tx1"/>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15" name="任意多边形 14"/>
            <p:cNvSpPr/>
            <p:nvPr/>
          </p:nvSpPr>
          <p:spPr>
            <a:xfrm>
              <a:off x="2700065" y="4149080"/>
              <a:ext cx="6175022" cy="0"/>
            </a:xfrm>
            <a:custGeom>
              <a:avLst/>
              <a:gdLst>
                <a:gd name="connsiteX0" fmla="*/ 0 w 6175022"/>
                <a:gd name="connsiteY0" fmla="*/ 0 h 0"/>
                <a:gd name="connsiteX1" fmla="*/ 6175022 w 6175022"/>
                <a:gd name="connsiteY1" fmla="*/ 0 h 0"/>
              </a:gdLst>
              <a:ahLst/>
              <a:cxnLst>
                <a:cxn ang="0">
                  <a:pos x="connsiteX0" y="connsiteY0"/>
                </a:cxn>
                <a:cxn ang="0">
                  <a:pos x="connsiteX1" y="connsiteY1"/>
                </a:cxn>
              </a:cxnLst>
              <a:rect l="l" t="t" r="r" b="b"/>
              <a:pathLst>
                <a:path w="6175022">
                  <a:moveTo>
                    <a:pt x="0" y="0"/>
                  </a:moveTo>
                  <a:lnTo>
                    <a:pt x="6175022" y="0"/>
                  </a:lnTo>
                </a:path>
              </a:pathLst>
            </a:custGeom>
            <a:ln>
              <a:solidFill>
                <a:schemeClr val="tx1"/>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16" name="任意多边形 15"/>
            <p:cNvSpPr/>
            <p:nvPr/>
          </p:nvSpPr>
          <p:spPr>
            <a:xfrm>
              <a:off x="2717731" y="5085184"/>
              <a:ext cx="6175022" cy="0"/>
            </a:xfrm>
            <a:custGeom>
              <a:avLst/>
              <a:gdLst>
                <a:gd name="connsiteX0" fmla="*/ 0 w 6175022"/>
                <a:gd name="connsiteY0" fmla="*/ 0 h 0"/>
                <a:gd name="connsiteX1" fmla="*/ 6175022 w 6175022"/>
                <a:gd name="connsiteY1" fmla="*/ 0 h 0"/>
              </a:gdLst>
              <a:ahLst/>
              <a:cxnLst>
                <a:cxn ang="0">
                  <a:pos x="connsiteX0" y="connsiteY0"/>
                </a:cxn>
                <a:cxn ang="0">
                  <a:pos x="connsiteX1" y="connsiteY1"/>
                </a:cxn>
              </a:cxnLst>
              <a:rect l="l" t="t" r="r" b="b"/>
              <a:pathLst>
                <a:path w="6175022">
                  <a:moveTo>
                    <a:pt x="0" y="0"/>
                  </a:moveTo>
                  <a:lnTo>
                    <a:pt x="6175022" y="0"/>
                  </a:lnTo>
                </a:path>
              </a:pathLst>
            </a:custGeom>
            <a:ln>
              <a:solidFill>
                <a:schemeClr val="tx1"/>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17" name="矩形 16"/>
            <p:cNvSpPr/>
            <p:nvPr/>
          </p:nvSpPr>
          <p:spPr>
            <a:xfrm>
              <a:off x="4500265" y="2708920"/>
              <a:ext cx="1008112"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控制台</a:t>
              </a:r>
              <a:endParaRPr lang="zh-CN" altLang="en-US" sz="1400" b="1" dirty="0">
                <a:solidFill>
                  <a:schemeClr val="tx1"/>
                </a:solidFill>
              </a:endParaRPr>
            </a:p>
          </p:txBody>
        </p:sp>
        <p:sp>
          <p:nvSpPr>
            <p:cNvPr id="18" name="矩形 17"/>
            <p:cNvSpPr/>
            <p:nvPr/>
          </p:nvSpPr>
          <p:spPr>
            <a:xfrm>
              <a:off x="3060105" y="3501008"/>
              <a:ext cx="3888432"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联锁机构</a:t>
              </a:r>
              <a:endParaRPr lang="zh-CN" altLang="en-US" sz="1400" b="1" dirty="0">
                <a:solidFill>
                  <a:schemeClr val="tx1"/>
                </a:solidFill>
              </a:endParaRPr>
            </a:p>
          </p:txBody>
        </p:sp>
        <p:sp>
          <p:nvSpPr>
            <p:cNvPr id="19" name="矩形 18"/>
            <p:cNvSpPr/>
            <p:nvPr/>
          </p:nvSpPr>
          <p:spPr>
            <a:xfrm>
              <a:off x="2988097" y="4437112"/>
              <a:ext cx="1008112"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 </a:t>
              </a:r>
              <a:endParaRPr lang="zh-CN" altLang="en-US" sz="1400" b="1" dirty="0">
                <a:solidFill>
                  <a:schemeClr val="tx1"/>
                </a:solidFill>
              </a:endParaRPr>
            </a:p>
          </p:txBody>
        </p:sp>
        <p:sp>
          <p:nvSpPr>
            <p:cNvPr id="20" name="矩形 19"/>
            <p:cNvSpPr/>
            <p:nvPr/>
          </p:nvSpPr>
          <p:spPr>
            <a:xfrm>
              <a:off x="4500265" y="4437112"/>
              <a:ext cx="1008112"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 </a:t>
              </a:r>
              <a:endParaRPr lang="zh-CN" altLang="en-US" sz="1400" b="1" dirty="0">
                <a:solidFill>
                  <a:schemeClr val="tx1"/>
                </a:solidFill>
              </a:endParaRPr>
            </a:p>
          </p:txBody>
        </p:sp>
        <p:sp>
          <p:nvSpPr>
            <p:cNvPr id="21" name="矩形 20"/>
            <p:cNvSpPr/>
            <p:nvPr/>
          </p:nvSpPr>
          <p:spPr>
            <a:xfrm>
              <a:off x="6012433" y="4437112"/>
              <a:ext cx="1008112"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 </a:t>
              </a:r>
              <a:endParaRPr lang="zh-CN" altLang="en-US" sz="1400" b="1" dirty="0">
                <a:solidFill>
                  <a:schemeClr val="tx1"/>
                </a:solidFill>
              </a:endParaRPr>
            </a:p>
          </p:txBody>
        </p:sp>
        <p:sp>
          <p:nvSpPr>
            <p:cNvPr id="22" name="矩形 21"/>
            <p:cNvSpPr/>
            <p:nvPr/>
          </p:nvSpPr>
          <p:spPr>
            <a:xfrm>
              <a:off x="7596609" y="2636912"/>
              <a:ext cx="1154483" cy="477054"/>
            </a:xfrm>
            <a:prstGeom prst="rect">
              <a:avLst/>
            </a:prstGeom>
          </p:spPr>
          <p:txBody>
            <a:bodyPr wrap="none">
              <a:spAutoFit/>
            </a:bodyPr>
            <a:lstStyle/>
            <a:p>
              <a:pPr algn="ctr"/>
              <a:r>
                <a:rPr lang="zh-CN" altLang="en-US" b="1" dirty="0" smtClean="0"/>
                <a:t> </a:t>
              </a:r>
              <a:r>
                <a:rPr lang="zh-CN" altLang="en-US" sz="1400" b="1" dirty="0" smtClean="0"/>
                <a:t>人机会话层</a:t>
              </a:r>
              <a:endParaRPr lang="zh-CN" altLang="en-US" sz="1400" b="1" dirty="0"/>
            </a:p>
          </p:txBody>
        </p:sp>
        <p:sp>
          <p:nvSpPr>
            <p:cNvPr id="23" name="矩形 22"/>
            <p:cNvSpPr/>
            <p:nvPr/>
          </p:nvSpPr>
          <p:spPr>
            <a:xfrm>
              <a:off x="7756538" y="3501008"/>
              <a:ext cx="795411" cy="477054"/>
            </a:xfrm>
            <a:prstGeom prst="rect">
              <a:avLst/>
            </a:prstGeom>
          </p:spPr>
          <p:txBody>
            <a:bodyPr wrap="none">
              <a:spAutoFit/>
            </a:bodyPr>
            <a:lstStyle/>
            <a:p>
              <a:pPr algn="ctr"/>
              <a:r>
                <a:rPr lang="zh-CN" altLang="en-US" b="1" dirty="0" smtClean="0"/>
                <a:t> </a:t>
              </a:r>
              <a:r>
                <a:rPr lang="zh-CN" altLang="en-US" sz="1400" b="1" dirty="0" smtClean="0"/>
                <a:t>联锁层</a:t>
              </a:r>
              <a:endParaRPr lang="zh-CN" altLang="en-US" sz="1400" b="1" dirty="0"/>
            </a:p>
          </p:txBody>
        </p:sp>
        <p:sp>
          <p:nvSpPr>
            <p:cNvPr id="24" name="矩形 23"/>
            <p:cNvSpPr/>
            <p:nvPr/>
          </p:nvSpPr>
          <p:spPr>
            <a:xfrm>
              <a:off x="7809437" y="4437112"/>
              <a:ext cx="723276" cy="307777"/>
            </a:xfrm>
            <a:prstGeom prst="rect">
              <a:avLst/>
            </a:prstGeom>
          </p:spPr>
          <p:txBody>
            <a:bodyPr wrap="none">
              <a:spAutoFit/>
            </a:bodyPr>
            <a:lstStyle/>
            <a:p>
              <a:pPr algn="ctr"/>
              <a:r>
                <a:rPr lang="zh-CN" altLang="en-US" sz="1400" b="1" dirty="0" smtClean="0"/>
                <a:t>监控层</a:t>
              </a:r>
              <a:endParaRPr lang="zh-CN" altLang="en-US" sz="1400" b="1" dirty="0"/>
            </a:p>
          </p:txBody>
        </p:sp>
        <p:sp>
          <p:nvSpPr>
            <p:cNvPr id="25" name="矩形 24"/>
            <p:cNvSpPr/>
            <p:nvPr/>
          </p:nvSpPr>
          <p:spPr>
            <a:xfrm>
              <a:off x="7668617" y="5373216"/>
              <a:ext cx="1082348" cy="307777"/>
            </a:xfrm>
            <a:prstGeom prst="rect">
              <a:avLst/>
            </a:prstGeom>
          </p:spPr>
          <p:txBody>
            <a:bodyPr wrap="none">
              <a:spAutoFit/>
            </a:bodyPr>
            <a:lstStyle/>
            <a:p>
              <a:pPr algn="ctr"/>
              <a:r>
                <a:rPr lang="zh-CN" altLang="en-US" sz="1400" b="1" dirty="0" smtClean="0"/>
                <a:t>室外设备层</a:t>
              </a:r>
              <a:endParaRPr lang="zh-CN" altLang="en-US" sz="1400" b="1" dirty="0"/>
            </a:p>
          </p:txBody>
        </p:sp>
        <p:cxnSp>
          <p:nvCxnSpPr>
            <p:cNvPr id="26" name="直接连接符 25"/>
            <p:cNvCxnSpPr/>
            <p:nvPr/>
          </p:nvCxnSpPr>
          <p:spPr>
            <a:xfrm rot="5400000">
              <a:off x="3599057" y="5479896"/>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620425" y="5480373"/>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a:off x="3420145" y="5373216"/>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endParaRPr>
            </a:p>
          </p:txBody>
        </p:sp>
        <p:sp>
          <p:nvSpPr>
            <p:cNvPr id="29" name="椭圆 11"/>
            <p:cNvSpPr/>
            <p:nvPr/>
          </p:nvSpPr>
          <p:spPr>
            <a:xfrm>
              <a:off x="3204121" y="5373216"/>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endParaRPr>
            </a:p>
          </p:txBody>
        </p:sp>
        <p:grpSp>
          <p:nvGrpSpPr>
            <p:cNvPr id="30" name="组合 66"/>
            <p:cNvGrpSpPr/>
            <p:nvPr/>
          </p:nvGrpSpPr>
          <p:grpSpPr>
            <a:xfrm>
              <a:off x="2988097" y="5373216"/>
              <a:ext cx="214314" cy="219078"/>
              <a:chOff x="4638854" y="5589240"/>
              <a:chExt cx="214314" cy="219078"/>
            </a:xfrm>
          </p:grpSpPr>
          <p:sp>
            <p:nvSpPr>
              <p:cNvPr id="49" name="椭圆 23"/>
              <p:cNvSpPr/>
              <p:nvPr/>
            </p:nvSpPr>
            <p:spPr>
              <a:xfrm>
                <a:off x="4638854" y="5589240"/>
                <a:ext cx="214314" cy="214314"/>
              </a:xfrm>
              <a:prstGeom prst="ellipse">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endParaRPr>
              </a:p>
            </p:txBody>
          </p:sp>
          <p:sp>
            <p:nvSpPr>
              <p:cNvPr id="50" name="任意多边形 24"/>
              <p:cNvSpPr/>
              <p:nvPr/>
            </p:nvSpPr>
            <p:spPr>
              <a:xfrm>
                <a:off x="4665862" y="5622581"/>
                <a:ext cx="147638" cy="152400"/>
              </a:xfrm>
              <a:custGeom>
                <a:avLst/>
                <a:gdLst>
                  <a:gd name="connsiteX0" fmla="*/ 0 w 147638"/>
                  <a:gd name="connsiteY0" fmla="*/ 0 h 152400"/>
                  <a:gd name="connsiteX1" fmla="*/ 147638 w 147638"/>
                  <a:gd name="connsiteY1" fmla="*/ 152400 h 152400"/>
                </a:gdLst>
                <a:ahLst/>
                <a:cxnLst>
                  <a:cxn ang="0">
                    <a:pos x="connsiteX0" y="connsiteY0"/>
                  </a:cxn>
                  <a:cxn ang="0">
                    <a:pos x="connsiteX1" y="connsiteY1"/>
                  </a:cxn>
                </a:cxnLst>
                <a:rect l="l" t="t" r="r" b="b"/>
                <a:pathLst>
                  <a:path w="147638" h="152400">
                    <a:moveTo>
                      <a:pt x="0" y="0"/>
                    </a:moveTo>
                    <a:lnTo>
                      <a:pt x="147638" y="15240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51" name="任意多边形 25"/>
              <p:cNvSpPr/>
              <p:nvPr/>
            </p:nvSpPr>
            <p:spPr>
              <a:xfrm>
                <a:off x="4723012" y="5589243"/>
                <a:ext cx="128588" cy="128588"/>
              </a:xfrm>
              <a:custGeom>
                <a:avLst/>
                <a:gdLst>
                  <a:gd name="connsiteX0" fmla="*/ 0 w 128588"/>
                  <a:gd name="connsiteY0" fmla="*/ 0 h 128588"/>
                  <a:gd name="connsiteX1" fmla="*/ 128588 w 128588"/>
                  <a:gd name="connsiteY1" fmla="*/ 128588 h 128588"/>
                </a:gdLst>
                <a:ahLst/>
                <a:cxnLst>
                  <a:cxn ang="0">
                    <a:pos x="connsiteX0" y="connsiteY0"/>
                  </a:cxn>
                  <a:cxn ang="0">
                    <a:pos x="connsiteX1" y="connsiteY1"/>
                  </a:cxn>
                </a:cxnLst>
                <a:rect l="l" t="t" r="r" b="b"/>
                <a:pathLst>
                  <a:path w="128588" h="128588">
                    <a:moveTo>
                      <a:pt x="0" y="0"/>
                    </a:moveTo>
                    <a:lnTo>
                      <a:pt x="128588" y="128588"/>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52" name="任意多边形 51"/>
              <p:cNvSpPr/>
              <p:nvPr/>
            </p:nvSpPr>
            <p:spPr>
              <a:xfrm>
                <a:off x="4642050" y="5689256"/>
                <a:ext cx="119062" cy="119062"/>
              </a:xfrm>
              <a:custGeom>
                <a:avLst/>
                <a:gdLst>
                  <a:gd name="connsiteX0" fmla="*/ 0 w 119062"/>
                  <a:gd name="connsiteY0" fmla="*/ 0 h 119062"/>
                  <a:gd name="connsiteX1" fmla="*/ 119062 w 119062"/>
                  <a:gd name="connsiteY1" fmla="*/ 119062 h 119062"/>
                </a:gdLst>
                <a:ahLst/>
                <a:cxnLst>
                  <a:cxn ang="0">
                    <a:pos x="connsiteX0" y="connsiteY0"/>
                  </a:cxn>
                  <a:cxn ang="0">
                    <a:pos x="connsiteX1" y="connsiteY1"/>
                  </a:cxn>
                </a:cxnLst>
                <a:rect l="l" t="t" r="r" b="b"/>
                <a:pathLst>
                  <a:path w="119062" h="119062">
                    <a:moveTo>
                      <a:pt x="0" y="0"/>
                    </a:moveTo>
                    <a:lnTo>
                      <a:pt x="119062" y="119062"/>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grpSp>
        <p:cxnSp>
          <p:nvCxnSpPr>
            <p:cNvPr id="31" name="直接连接符 30"/>
            <p:cNvCxnSpPr/>
            <p:nvPr/>
          </p:nvCxnSpPr>
          <p:spPr>
            <a:xfrm>
              <a:off x="4428257" y="5617332"/>
              <a:ext cx="1080120"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任意多边形 31"/>
            <p:cNvSpPr/>
            <p:nvPr/>
          </p:nvSpPr>
          <p:spPr>
            <a:xfrm>
              <a:off x="4560711" y="5662783"/>
              <a:ext cx="869245" cy="214489"/>
            </a:xfrm>
            <a:custGeom>
              <a:avLst/>
              <a:gdLst>
                <a:gd name="connsiteX0" fmla="*/ 0 w 869245"/>
                <a:gd name="connsiteY0" fmla="*/ 0 h 214489"/>
                <a:gd name="connsiteX1" fmla="*/ 158045 w 869245"/>
                <a:gd name="connsiteY1" fmla="*/ 0 h 214489"/>
                <a:gd name="connsiteX2" fmla="*/ 304800 w 869245"/>
                <a:gd name="connsiteY2" fmla="*/ 214489 h 214489"/>
                <a:gd name="connsiteX3" fmla="*/ 869245 w 869245"/>
                <a:gd name="connsiteY3" fmla="*/ 214489 h 214489"/>
              </a:gdLst>
              <a:ahLst/>
              <a:cxnLst>
                <a:cxn ang="0">
                  <a:pos x="connsiteX0" y="connsiteY0"/>
                </a:cxn>
                <a:cxn ang="0">
                  <a:pos x="connsiteX1" y="connsiteY1"/>
                </a:cxn>
                <a:cxn ang="0">
                  <a:pos x="connsiteX2" y="connsiteY2"/>
                </a:cxn>
                <a:cxn ang="0">
                  <a:pos x="connsiteX3" y="connsiteY3"/>
                </a:cxn>
              </a:cxnLst>
              <a:rect l="l" t="t" r="r" b="b"/>
              <a:pathLst>
                <a:path w="869245" h="214489">
                  <a:moveTo>
                    <a:pt x="0" y="0"/>
                  </a:moveTo>
                  <a:lnTo>
                    <a:pt x="158045" y="0"/>
                  </a:lnTo>
                  <a:lnTo>
                    <a:pt x="304800" y="214489"/>
                  </a:lnTo>
                  <a:lnTo>
                    <a:pt x="869245" y="214489"/>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33" name="矩形 32"/>
            <p:cNvSpPr/>
            <p:nvPr/>
          </p:nvSpPr>
          <p:spPr>
            <a:xfrm>
              <a:off x="4572273" y="5373216"/>
              <a:ext cx="288032" cy="1440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 </a:t>
              </a:r>
              <a:endParaRPr lang="zh-CN" altLang="en-US" sz="1400" b="1" dirty="0">
                <a:solidFill>
                  <a:schemeClr val="tx1"/>
                </a:solidFill>
              </a:endParaRPr>
            </a:p>
          </p:txBody>
        </p:sp>
        <p:sp>
          <p:nvSpPr>
            <p:cNvPr id="34" name="任意多边形 33"/>
            <p:cNvSpPr/>
            <p:nvPr/>
          </p:nvSpPr>
          <p:spPr>
            <a:xfrm>
              <a:off x="4639733" y="5531556"/>
              <a:ext cx="0" cy="180622"/>
            </a:xfrm>
            <a:custGeom>
              <a:avLst/>
              <a:gdLst>
                <a:gd name="connsiteX0" fmla="*/ 0 w 0"/>
                <a:gd name="connsiteY0" fmla="*/ 0 h 180622"/>
                <a:gd name="connsiteX1" fmla="*/ 0 w 0"/>
                <a:gd name="connsiteY1" fmla="*/ 180622 h 180622"/>
              </a:gdLst>
              <a:ahLst/>
              <a:cxnLst>
                <a:cxn ang="0">
                  <a:pos x="connsiteX0" y="connsiteY0"/>
                </a:cxn>
                <a:cxn ang="0">
                  <a:pos x="connsiteX1" y="connsiteY1"/>
                </a:cxn>
              </a:cxnLst>
              <a:rect l="l" t="t" r="r" b="b"/>
              <a:pathLst>
                <a:path h="180622">
                  <a:moveTo>
                    <a:pt x="0" y="0"/>
                  </a:moveTo>
                  <a:lnTo>
                    <a:pt x="0" y="18062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35" name="任意多边形 34"/>
            <p:cNvSpPr/>
            <p:nvPr/>
          </p:nvSpPr>
          <p:spPr>
            <a:xfrm>
              <a:off x="5870222" y="5407378"/>
              <a:ext cx="1219200" cy="0"/>
            </a:xfrm>
            <a:custGeom>
              <a:avLst/>
              <a:gdLst>
                <a:gd name="connsiteX0" fmla="*/ 0 w 1219200"/>
                <a:gd name="connsiteY0" fmla="*/ 0 h 0"/>
                <a:gd name="connsiteX1" fmla="*/ 1219200 w 1219200"/>
                <a:gd name="connsiteY1" fmla="*/ 0 h 0"/>
              </a:gdLst>
              <a:ahLst/>
              <a:cxnLst>
                <a:cxn ang="0">
                  <a:pos x="connsiteX0" y="connsiteY0"/>
                </a:cxn>
                <a:cxn ang="0">
                  <a:pos x="connsiteX1" y="connsiteY1"/>
                </a:cxn>
              </a:cxnLst>
              <a:rect l="l" t="t" r="r" b="b"/>
              <a:pathLst>
                <a:path w="1219200">
                  <a:moveTo>
                    <a:pt x="0" y="0"/>
                  </a:moveTo>
                  <a:lnTo>
                    <a:pt x="121920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36" name="任意多边形 35"/>
            <p:cNvSpPr/>
            <p:nvPr/>
          </p:nvSpPr>
          <p:spPr>
            <a:xfrm>
              <a:off x="6016978" y="5362222"/>
              <a:ext cx="0" cy="124178"/>
            </a:xfrm>
            <a:custGeom>
              <a:avLst/>
              <a:gdLst>
                <a:gd name="connsiteX0" fmla="*/ 0 w 0"/>
                <a:gd name="connsiteY0" fmla="*/ 0 h 124178"/>
                <a:gd name="connsiteX1" fmla="*/ 0 w 0"/>
                <a:gd name="connsiteY1" fmla="*/ 124178 h 124178"/>
              </a:gdLst>
              <a:ahLst/>
              <a:cxnLst>
                <a:cxn ang="0">
                  <a:pos x="connsiteX0" y="connsiteY0"/>
                </a:cxn>
                <a:cxn ang="0">
                  <a:pos x="connsiteX1" y="connsiteY1"/>
                </a:cxn>
              </a:cxnLst>
              <a:rect l="l" t="t" r="r" b="b"/>
              <a:pathLst>
                <a:path h="124178">
                  <a:moveTo>
                    <a:pt x="0" y="0"/>
                  </a:moveTo>
                  <a:lnTo>
                    <a:pt x="0" y="12417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37" name="任意多边形 36"/>
            <p:cNvSpPr/>
            <p:nvPr/>
          </p:nvSpPr>
          <p:spPr>
            <a:xfrm>
              <a:off x="6876529" y="5373216"/>
              <a:ext cx="0" cy="124178"/>
            </a:xfrm>
            <a:custGeom>
              <a:avLst/>
              <a:gdLst>
                <a:gd name="connsiteX0" fmla="*/ 0 w 0"/>
                <a:gd name="connsiteY0" fmla="*/ 0 h 124178"/>
                <a:gd name="connsiteX1" fmla="*/ 0 w 0"/>
                <a:gd name="connsiteY1" fmla="*/ 124178 h 124178"/>
              </a:gdLst>
              <a:ahLst/>
              <a:cxnLst>
                <a:cxn ang="0">
                  <a:pos x="connsiteX0" y="connsiteY0"/>
                </a:cxn>
                <a:cxn ang="0">
                  <a:pos x="connsiteX1" y="connsiteY1"/>
                </a:cxn>
              </a:cxnLst>
              <a:rect l="l" t="t" r="r" b="b"/>
              <a:pathLst>
                <a:path h="124178">
                  <a:moveTo>
                    <a:pt x="0" y="0"/>
                  </a:moveTo>
                  <a:lnTo>
                    <a:pt x="0" y="12417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38" name="任意多边形 37"/>
            <p:cNvSpPr/>
            <p:nvPr/>
          </p:nvSpPr>
          <p:spPr>
            <a:xfrm>
              <a:off x="6231467" y="5429956"/>
              <a:ext cx="417689" cy="338666"/>
            </a:xfrm>
            <a:custGeom>
              <a:avLst/>
              <a:gdLst>
                <a:gd name="connsiteX0" fmla="*/ 417689 w 417689"/>
                <a:gd name="connsiteY0" fmla="*/ 0 h 338666"/>
                <a:gd name="connsiteX1" fmla="*/ 0 w 417689"/>
                <a:gd name="connsiteY1" fmla="*/ 338666 h 338666"/>
              </a:gdLst>
              <a:ahLst/>
              <a:cxnLst>
                <a:cxn ang="0">
                  <a:pos x="connsiteX0" y="connsiteY0"/>
                </a:cxn>
                <a:cxn ang="0">
                  <a:pos x="connsiteX1" y="connsiteY1"/>
                </a:cxn>
              </a:cxnLst>
              <a:rect l="l" t="t" r="r" b="b"/>
              <a:pathLst>
                <a:path w="417689" h="338666">
                  <a:moveTo>
                    <a:pt x="417689" y="0"/>
                  </a:moveTo>
                  <a:lnTo>
                    <a:pt x="0" y="338666"/>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39" name="任意多边形 38"/>
            <p:cNvSpPr/>
            <p:nvPr/>
          </p:nvSpPr>
          <p:spPr>
            <a:xfrm>
              <a:off x="5868417" y="5805264"/>
              <a:ext cx="1219200" cy="0"/>
            </a:xfrm>
            <a:custGeom>
              <a:avLst/>
              <a:gdLst>
                <a:gd name="connsiteX0" fmla="*/ 0 w 1219200"/>
                <a:gd name="connsiteY0" fmla="*/ 0 h 0"/>
                <a:gd name="connsiteX1" fmla="*/ 1219200 w 1219200"/>
                <a:gd name="connsiteY1" fmla="*/ 0 h 0"/>
              </a:gdLst>
              <a:ahLst/>
              <a:cxnLst>
                <a:cxn ang="0">
                  <a:pos x="connsiteX0" y="connsiteY0"/>
                </a:cxn>
                <a:cxn ang="0">
                  <a:pos x="connsiteX1" y="connsiteY1"/>
                </a:cxn>
              </a:cxnLst>
              <a:rect l="l" t="t" r="r" b="b"/>
              <a:pathLst>
                <a:path w="1219200">
                  <a:moveTo>
                    <a:pt x="0" y="0"/>
                  </a:moveTo>
                  <a:lnTo>
                    <a:pt x="121920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40" name="任意多边形 39"/>
            <p:cNvSpPr/>
            <p:nvPr/>
          </p:nvSpPr>
          <p:spPr>
            <a:xfrm>
              <a:off x="6015173" y="5760108"/>
              <a:ext cx="0" cy="124178"/>
            </a:xfrm>
            <a:custGeom>
              <a:avLst/>
              <a:gdLst>
                <a:gd name="connsiteX0" fmla="*/ 0 w 0"/>
                <a:gd name="connsiteY0" fmla="*/ 0 h 124178"/>
                <a:gd name="connsiteX1" fmla="*/ 0 w 0"/>
                <a:gd name="connsiteY1" fmla="*/ 124178 h 124178"/>
              </a:gdLst>
              <a:ahLst/>
              <a:cxnLst>
                <a:cxn ang="0">
                  <a:pos x="connsiteX0" y="connsiteY0"/>
                </a:cxn>
                <a:cxn ang="0">
                  <a:pos x="connsiteX1" y="connsiteY1"/>
                </a:cxn>
              </a:cxnLst>
              <a:rect l="l" t="t" r="r" b="b"/>
              <a:pathLst>
                <a:path h="124178">
                  <a:moveTo>
                    <a:pt x="0" y="0"/>
                  </a:moveTo>
                  <a:lnTo>
                    <a:pt x="0" y="12417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41" name="任意多边形 40"/>
            <p:cNvSpPr/>
            <p:nvPr/>
          </p:nvSpPr>
          <p:spPr>
            <a:xfrm>
              <a:off x="6874724" y="5771102"/>
              <a:ext cx="0" cy="124178"/>
            </a:xfrm>
            <a:custGeom>
              <a:avLst/>
              <a:gdLst>
                <a:gd name="connsiteX0" fmla="*/ 0 w 0"/>
                <a:gd name="connsiteY0" fmla="*/ 0 h 124178"/>
                <a:gd name="connsiteX1" fmla="*/ 0 w 0"/>
                <a:gd name="connsiteY1" fmla="*/ 124178 h 124178"/>
              </a:gdLst>
              <a:ahLst/>
              <a:cxnLst>
                <a:cxn ang="0">
                  <a:pos x="connsiteX0" y="connsiteY0"/>
                </a:cxn>
                <a:cxn ang="0">
                  <a:pos x="connsiteX1" y="connsiteY1"/>
                </a:cxn>
              </a:cxnLst>
              <a:rect l="l" t="t" r="r" b="b"/>
              <a:pathLst>
                <a:path h="124178">
                  <a:moveTo>
                    <a:pt x="0" y="0"/>
                  </a:moveTo>
                  <a:lnTo>
                    <a:pt x="0" y="12417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42" name="矩形 41"/>
            <p:cNvSpPr/>
            <p:nvPr/>
          </p:nvSpPr>
          <p:spPr>
            <a:xfrm>
              <a:off x="2988097" y="6021288"/>
              <a:ext cx="795411" cy="477054"/>
            </a:xfrm>
            <a:prstGeom prst="rect">
              <a:avLst/>
            </a:prstGeom>
          </p:spPr>
          <p:txBody>
            <a:bodyPr wrap="none">
              <a:spAutoFit/>
            </a:bodyPr>
            <a:lstStyle/>
            <a:p>
              <a:pPr algn="ctr"/>
              <a:r>
                <a:rPr lang="zh-CN" altLang="en-US" b="1" dirty="0" smtClean="0"/>
                <a:t> </a:t>
              </a:r>
              <a:r>
                <a:rPr lang="zh-CN" altLang="en-US" sz="1400" b="1" dirty="0" smtClean="0"/>
                <a:t>信号机</a:t>
              </a:r>
              <a:endParaRPr lang="zh-CN" altLang="en-US" sz="1400" b="1" dirty="0"/>
            </a:p>
          </p:txBody>
        </p:sp>
        <p:sp>
          <p:nvSpPr>
            <p:cNvPr id="43" name="矩形 42"/>
            <p:cNvSpPr/>
            <p:nvPr/>
          </p:nvSpPr>
          <p:spPr>
            <a:xfrm>
              <a:off x="4572273" y="6021288"/>
              <a:ext cx="795411" cy="477054"/>
            </a:xfrm>
            <a:prstGeom prst="rect">
              <a:avLst/>
            </a:prstGeom>
          </p:spPr>
          <p:txBody>
            <a:bodyPr wrap="none">
              <a:spAutoFit/>
            </a:bodyPr>
            <a:lstStyle/>
            <a:p>
              <a:pPr algn="ctr"/>
              <a:r>
                <a:rPr lang="zh-CN" altLang="en-US" b="1" dirty="0" smtClean="0"/>
                <a:t> </a:t>
              </a:r>
              <a:r>
                <a:rPr lang="zh-CN" altLang="en-US" sz="1400" b="1" dirty="0" smtClean="0"/>
                <a:t>转辙机</a:t>
              </a:r>
              <a:endParaRPr lang="zh-CN" altLang="en-US" sz="1400" b="1" dirty="0"/>
            </a:p>
          </p:txBody>
        </p:sp>
        <p:sp>
          <p:nvSpPr>
            <p:cNvPr id="44" name="矩形 43"/>
            <p:cNvSpPr/>
            <p:nvPr/>
          </p:nvSpPr>
          <p:spPr>
            <a:xfrm>
              <a:off x="5724401" y="6021288"/>
              <a:ext cx="2411237" cy="477054"/>
            </a:xfrm>
            <a:prstGeom prst="rect">
              <a:avLst/>
            </a:prstGeom>
          </p:spPr>
          <p:txBody>
            <a:bodyPr wrap="none">
              <a:spAutoFit/>
            </a:bodyPr>
            <a:lstStyle/>
            <a:p>
              <a:pPr algn="ctr"/>
              <a:r>
                <a:rPr lang="zh-CN" altLang="en-US" b="1" dirty="0" smtClean="0"/>
                <a:t> </a:t>
              </a:r>
              <a:r>
                <a:rPr lang="zh-CN" altLang="en-US" sz="1400" b="1" dirty="0" smtClean="0"/>
                <a:t>轨道电路（其他轨旁设备）</a:t>
              </a:r>
              <a:endParaRPr lang="zh-CN" altLang="en-US" sz="1400" b="1" dirty="0"/>
            </a:p>
          </p:txBody>
        </p:sp>
        <p:sp>
          <p:nvSpPr>
            <p:cNvPr id="45" name="任意多边形 44"/>
            <p:cNvSpPr/>
            <p:nvPr/>
          </p:nvSpPr>
          <p:spPr>
            <a:xfrm>
              <a:off x="3468914" y="3875314"/>
              <a:ext cx="0" cy="551543"/>
            </a:xfrm>
            <a:custGeom>
              <a:avLst/>
              <a:gdLst>
                <a:gd name="connsiteX0" fmla="*/ 0 w 0"/>
                <a:gd name="connsiteY0" fmla="*/ 0 h 551543"/>
                <a:gd name="connsiteX1" fmla="*/ 0 w 0"/>
                <a:gd name="connsiteY1" fmla="*/ 551543 h 551543"/>
              </a:gdLst>
              <a:ahLst/>
              <a:cxnLst>
                <a:cxn ang="0">
                  <a:pos x="connsiteX0" y="connsiteY0"/>
                </a:cxn>
                <a:cxn ang="0">
                  <a:pos x="connsiteX1" y="connsiteY1"/>
                </a:cxn>
              </a:cxnLst>
              <a:rect l="l" t="t" r="r" b="b"/>
              <a:pathLst>
                <a:path h="551543">
                  <a:moveTo>
                    <a:pt x="0" y="0"/>
                  </a:moveTo>
                  <a:lnTo>
                    <a:pt x="0" y="551543"/>
                  </a:lnTo>
                </a:path>
              </a:pathLst>
            </a:cu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46" name="任意多边形 45"/>
            <p:cNvSpPr/>
            <p:nvPr/>
          </p:nvSpPr>
          <p:spPr>
            <a:xfrm>
              <a:off x="5004321" y="3861048"/>
              <a:ext cx="0" cy="551543"/>
            </a:xfrm>
            <a:custGeom>
              <a:avLst/>
              <a:gdLst>
                <a:gd name="connsiteX0" fmla="*/ 0 w 0"/>
                <a:gd name="connsiteY0" fmla="*/ 0 h 551543"/>
                <a:gd name="connsiteX1" fmla="*/ 0 w 0"/>
                <a:gd name="connsiteY1" fmla="*/ 551543 h 551543"/>
              </a:gdLst>
              <a:ahLst/>
              <a:cxnLst>
                <a:cxn ang="0">
                  <a:pos x="connsiteX0" y="connsiteY0"/>
                </a:cxn>
                <a:cxn ang="0">
                  <a:pos x="connsiteX1" y="connsiteY1"/>
                </a:cxn>
              </a:cxnLst>
              <a:rect l="l" t="t" r="r" b="b"/>
              <a:pathLst>
                <a:path h="551543">
                  <a:moveTo>
                    <a:pt x="0" y="0"/>
                  </a:moveTo>
                  <a:lnTo>
                    <a:pt x="0" y="551543"/>
                  </a:lnTo>
                </a:path>
              </a:pathLst>
            </a:cu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47" name="任意多边形 46"/>
            <p:cNvSpPr/>
            <p:nvPr/>
          </p:nvSpPr>
          <p:spPr>
            <a:xfrm>
              <a:off x="6516489" y="3861048"/>
              <a:ext cx="0" cy="551543"/>
            </a:xfrm>
            <a:custGeom>
              <a:avLst/>
              <a:gdLst>
                <a:gd name="connsiteX0" fmla="*/ 0 w 0"/>
                <a:gd name="connsiteY0" fmla="*/ 0 h 551543"/>
                <a:gd name="connsiteX1" fmla="*/ 0 w 0"/>
                <a:gd name="connsiteY1" fmla="*/ 551543 h 551543"/>
              </a:gdLst>
              <a:ahLst/>
              <a:cxnLst>
                <a:cxn ang="0">
                  <a:pos x="connsiteX0" y="connsiteY0"/>
                </a:cxn>
                <a:cxn ang="0">
                  <a:pos x="connsiteX1" y="connsiteY1"/>
                </a:cxn>
              </a:cxnLst>
              <a:rect l="l" t="t" r="r" b="b"/>
              <a:pathLst>
                <a:path h="551543">
                  <a:moveTo>
                    <a:pt x="0" y="0"/>
                  </a:moveTo>
                  <a:lnTo>
                    <a:pt x="0" y="551543"/>
                  </a:lnTo>
                </a:path>
              </a:pathLst>
            </a:cu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48" name="任意多边形 47"/>
            <p:cNvSpPr/>
            <p:nvPr/>
          </p:nvSpPr>
          <p:spPr>
            <a:xfrm>
              <a:off x="4978400" y="3062514"/>
              <a:ext cx="0" cy="435429"/>
            </a:xfrm>
            <a:custGeom>
              <a:avLst/>
              <a:gdLst>
                <a:gd name="connsiteX0" fmla="*/ 0 w 0"/>
                <a:gd name="connsiteY0" fmla="*/ 0 h 435429"/>
                <a:gd name="connsiteX1" fmla="*/ 0 w 0"/>
                <a:gd name="connsiteY1" fmla="*/ 435429 h 435429"/>
              </a:gdLst>
              <a:ahLst/>
              <a:cxnLst>
                <a:cxn ang="0">
                  <a:pos x="connsiteX0" y="connsiteY0"/>
                </a:cxn>
                <a:cxn ang="0">
                  <a:pos x="connsiteX1" y="connsiteY1"/>
                </a:cxn>
              </a:cxnLst>
              <a:rect l="l" t="t" r="r" b="b"/>
              <a:pathLst>
                <a:path h="435429">
                  <a:moveTo>
                    <a:pt x="0" y="0"/>
                  </a:moveTo>
                  <a:lnTo>
                    <a:pt x="0" y="435429"/>
                  </a:lnTo>
                </a:path>
              </a:pathLst>
            </a:cu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3862580" cy="461665"/>
            <a:chOff x="548443" y="1281397"/>
            <a:chExt cx="3862580"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433953" cy="461665"/>
            </a:xfrm>
            <a:prstGeom prst="rect">
              <a:avLst/>
            </a:prstGeom>
          </p:spPr>
          <p:txBody>
            <a:bodyPr wrap="none">
              <a:spAutoFit/>
            </a:bodyPr>
            <a:lstStyle/>
            <a:p>
              <a:r>
                <a:rPr lang="en-US" altLang="zh-CN" sz="2400" b="1" dirty="0" smtClean="0"/>
                <a:t>3</a:t>
              </a:r>
              <a:r>
                <a:rPr lang="zh-CN" altLang="en-US" sz="2400" b="1" dirty="0" smtClean="0"/>
                <a:t>、联锁系统的结构层次</a:t>
              </a:r>
              <a:endParaRPr lang="zh-CN" altLang="en-US" sz="2400" b="1" dirty="0" smtClean="0">
                <a:latin typeface="Times New Roman" pitchFamily="18" charset="0"/>
                <a:cs typeface="Times New Roman" pitchFamily="18" charset="0"/>
              </a:endParaRPr>
            </a:p>
          </p:txBody>
        </p:sp>
      </p:grpSp>
      <p:grpSp>
        <p:nvGrpSpPr>
          <p:cNvPr id="7" name="组合 6"/>
          <p:cNvGrpSpPr/>
          <p:nvPr/>
        </p:nvGrpSpPr>
        <p:grpSpPr>
          <a:xfrm>
            <a:off x="5605070" y="3238507"/>
            <a:ext cx="1357322" cy="1500198"/>
            <a:chOff x="5214942" y="2928934"/>
            <a:chExt cx="1357322" cy="1500198"/>
          </a:xfrm>
        </p:grpSpPr>
        <p:cxnSp>
          <p:nvCxnSpPr>
            <p:cNvPr id="8" name="直接连接符 7"/>
            <p:cNvCxnSpPr/>
            <p:nvPr/>
          </p:nvCxnSpPr>
          <p:spPr>
            <a:xfrm>
              <a:off x="5214942" y="2928934"/>
              <a:ext cx="1357322" cy="78581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5286380" y="3714752"/>
              <a:ext cx="1285884" cy="71438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0" name="矩形 9"/>
          <p:cNvSpPr/>
          <p:nvPr/>
        </p:nvSpPr>
        <p:spPr>
          <a:xfrm>
            <a:off x="8692374" y="3600450"/>
            <a:ext cx="3286148" cy="461665"/>
          </a:xfrm>
          <a:prstGeom prst="rect">
            <a:avLst/>
          </a:prstGeom>
        </p:spPr>
        <p:txBody>
          <a:bodyPr wrap="square">
            <a:spAutoFit/>
          </a:bodyPr>
          <a:lstStyle/>
          <a:p>
            <a:pPr algn="just"/>
            <a:r>
              <a:rPr lang="zh-CN" altLang="en-US" sz="2400" b="1" dirty="0" smtClean="0">
                <a:solidFill>
                  <a:srgbClr val="FF00FF"/>
                </a:solidFill>
                <a:latin typeface="宋体" pitchFamily="2" charset="-122"/>
                <a:ea typeface="宋体" pitchFamily="2" charset="-122"/>
              </a:rPr>
              <a:t>符合</a:t>
            </a:r>
            <a:r>
              <a:rPr lang="zh-CN" altLang="en-US" sz="2400" b="1" dirty="0" smtClean="0">
                <a:latin typeface="微软雅黑" pitchFamily="34" charset="-122"/>
                <a:ea typeface="微软雅黑" pitchFamily="34" charset="-122"/>
              </a:rPr>
              <a:t>故障</a:t>
            </a:r>
            <a:r>
              <a:rPr lang="en-US" altLang="zh-CN" sz="2400" b="1" dirty="0" smtClean="0">
                <a:latin typeface="微软雅黑" pitchFamily="34" charset="-122"/>
                <a:ea typeface="微软雅黑" pitchFamily="34" charset="-122"/>
              </a:rPr>
              <a:t>—</a:t>
            </a:r>
            <a:r>
              <a:rPr lang="zh-CN" altLang="en-US" sz="2400" b="1" dirty="0" smtClean="0">
                <a:latin typeface="微软雅黑" pitchFamily="34" charset="-122"/>
                <a:ea typeface="微软雅黑" pitchFamily="34" charset="-122"/>
              </a:rPr>
              <a:t>安全原则</a:t>
            </a:r>
          </a:p>
        </p:txBody>
      </p:sp>
      <p:pic>
        <p:nvPicPr>
          <p:cNvPr id="11" name="图片 10" descr="C:\Users\Administrator\AppData\Roaming\Tencent\Users\603359521\QQ\WinTemp\RichOle\[~FF10B(%`25XVF2`@I{0OP.png"/>
          <p:cNvPicPr/>
          <p:nvPr/>
        </p:nvPicPr>
        <p:blipFill>
          <a:blip r:embed="rId2" cstate="print"/>
          <a:srcRect/>
          <a:stretch>
            <a:fillRect/>
          </a:stretch>
        </p:blipFill>
        <p:spPr bwMode="auto">
          <a:xfrm>
            <a:off x="1224322" y="2481263"/>
            <a:ext cx="5929354" cy="3690955"/>
          </a:xfrm>
          <a:prstGeom prst="rect">
            <a:avLst/>
          </a:prstGeom>
          <a:noFill/>
          <a:ln w="9525">
            <a:noFill/>
            <a:miter lim="800000"/>
            <a:headEnd/>
            <a:tailEnd/>
          </a:ln>
        </p:spPr>
      </p:pic>
      <p:sp>
        <p:nvSpPr>
          <p:cNvPr id="12" name="圆角矩形 11"/>
          <p:cNvSpPr/>
          <p:nvPr/>
        </p:nvSpPr>
        <p:spPr>
          <a:xfrm>
            <a:off x="1081446" y="2481263"/>
            <a:ext cx="6357982" cy="714380"/>
          </a:xfrm>
          <a:prstGeom prst="round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1081446" y="3267081"/>
            <a:ext cx="6357982" cy="642942"/>
          </a:xfrm>
          <a:prstGeom prst="roundRect">
            <a:avLst/>
          </a:prstGeom>
          <a:noFill/>
          <a:ln w="285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1081446" y="4052899"/>
            <a:ext cx="6357982" cy="714380"/>
          </a:xfrm>
          <a:prstGeom prst="roundRect">
            <a:avLst/>
          </a:prstGeom>
          <a:noFill/>
          <a:ln w="28575">
            <a:solidFill>
              <a:srgbClr val="00B0F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7486387" y="3580807"/>
            <a:ext cx="991673" cy="785611"/>
          </a:xfrm>
          <a:custGeom>
            <a:avLst/>
            <a:gdLst>
              <a:gd name="connsiteX0" fmla="*/ 12879 w 991673"/>
              <a:gd name="connsiteY0" fmla="*/ 0 h 785611"/>
              <a:gd name="connsiteX1" fmla="*/ 991673 w 991673"/>
              <a:gd name="connsiteY1" fmla="*/ 270456 h 785611"/>
              <a:gd name="connsiteX2" fmla="*/ 0 w 991673"/>
              <a:gd name="connsiteY2" fmla="*/ 785611 h 785611"/>
            </a:gdLst>
            <a:ahLst/>
            <a:cxnLst>
              <a:cxn ang="0">
                <a:pos x="connsiteX0" y="connsiteY0"/>
              </a:cxn>
              <a:cxn ang="0">
                <a:pos x="connsiteX1" y="connsiteY1"/>
              </a:cxn>
              <a:cxn ang="0">
                <a:pos x="connsiteX2" y="connsiteY2"/>
              </a:cxn>
            </a:cxnLst>
            <a:rect l="l" t="t" r="r" b="b"/>
            <a:pathLst>
              <a:path w="991673" h="785611">
                <a:moveTo>
                  <a:pt x="12879" y="0"/>
                </a:moveTo>
                <a:lnTo>
                  <a:pt x="991673" y="270456"/>
                </a:lnTo>
                <a:lnTo>
                  <a:pt x="0" y="785611"/>
                </a:lnTo>
              </a:path>
            </a:pathLst>
          </a:custGeom>
          <a:ln w="38100">
            <a:solidFill>
              <a:srgbClr val="0303E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4886334"/>
            <a:ext cx="12241213" cy="2314566"/>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6" name="TextBox 7"/>
          <p:cNvSpPr txBox="1">
            <a:spLocks noChangeArrowheads="1"/>
          </p:cNvSpPr>
          <p:nvPr/>
        </p:nvSpPr>
        <p:spPr bwMode="auto">
          <a:xfrm>
            <a:off x="1119946" y="2100252"/>
            <a:ext cx="9826974" cy="1061767"/>
          </a:xfrm>
          <a:prstGeom prst="rect">
            <a:avLst/>
          </a:prstGeom>
          <a:noFill/>
          <a:ln w="9525">
            <a:noFill/>
            <a:miter lim="800000"/>
            <a:headEnd/>
            <a:tailEnd/>
          </a:ln>
        </p:spPr>
        <p:txBody>
          <a:bodyPr lIns="124398" tIns="62199" rIns="124398" bIns="62199">
            <a:spAutoFit/>
          </a:bodyPr>
          <a:lstStyle/>
          <a:p>
            <a:pPr marL="466493" indent="-466493" algn="ctr">
              <a:lnSpc>
                <a:spcPts val="7346"/>
              </a:lnSpc>
              <a:spcBef>
                <a:spcPct val="0"/>
              </a:spcBef>
              <a:defRPr/>
            </a:pPr>
            <a:r>
              <a:rPr lang="zh-CN" altLang="en-US" sz="4000" b="1" dirty="0" smtClean="0">
                <a:solidFill>
                  <a:schemeClr val="accent1">
                    <a:lumMod val="75000"/>
                  </a:schemeClr>
                </a:solidFill>
                <a:effectLst>
                  <a:outerShdw blurRad="38100" dist="38100" dir="2700000" algn="tl">
                    <a:srgbClr val="C0C0C0"/>
                  </a:outerShdw>
                </a:effectLst>
                <a:latin typeface="Arial" pitchFamily="34" charset="0"/>
                <a:ea typeface="黑体" pitchFamily="49" charset="-122"/>
              </a:rPr>
              <a:t>第三章  联锁系统</a:t>
            </a:r>
            <a:endParaRPr lang="zh-CN" altLang="en-US" sz="4000" b="1" dirty="0">
              <a:solidFill>
                <a:schemeClr val="accent1">
                  <a:lumMod val="75000"/>
                </a:schemeClr>
              </a:solidFill>
              <a:effectLst>
                <a:outerShdw blurRad="38100" dist="38100" dir="2700000" algn="tl">
                  <a:srgbClr val="C0C0C0"/>
                </a:outerShdw>
              </a:effectLst>
              <a:latin typeface="Arial" pitchFamily="34" charset="0"/>
              <a:ea typeface="黑体" pitchFamily="49" charset="-122"/>
            </a:endParaRPr>
          </a:p>
        </p:txBody>
      </p:sp>
      <p:sp>
        <p:nvSpPr>
          <p:cNvPr id="8" name="Rectangle 9"/>
          <p:cNvSpPr>
            <a:spLocks noChangeArrowheads="1"/>
          </p:cNvSpPr>
          <p:nvPr/>
        </p:nvSpPr>
        <p:spPr bwMode="auto">
          <a:xfrm>
            <a:off x="2048640" y="3171822"/>
            <a:ext cx="7786742" cy="1313498"/>
          </a:xfrm>
          <a:prstGeom prst="rect">
            <a:avLst/>
          </a:prstGeom>
          <a:noFill/>
          <a:ln w="9525">
            <a:noFill/>
            <a:miter lim="800000"/>
            <a:headEnd/>
            <a:tailEnd/>
          </a:ln>
        </p:spPr>
        <p:txBody>
          <a:bodyPr wrap="none" lIns="124398" tIns="62199" rIns="124398" bIns="62199" anchor="ctr"/>
          <a:lstStyle/>
          <a:p>
            <a:pPr algn="ctr">
              <a:lnSpc>
                <a:spcPct val="100000"/>
              </a:lnSpc>
              <a:spcBef>
                <a:spcPct val="0"/>
              </a:spcBef>
              <a:buClrTx/>
              <a:buFontTx/>
              <a:buNone/>
            </a:pPr>
            <a:r>
              <a:rPr lang="en-US" altLang="zh-CN" sz="3800" b="1" dirty="0" smtClean="0">
                <a:solidFill>
                  <a:srgbClr val="000000"/>
                </a:solidFill>
                <a:latin typeface="华文新魏" pitchFamily="2" charset="-122"/>
                <a:ea typeface="华文新魏" pitchFamily="2" charset="-122"/>
              </a:rPr>
              <a:t>3.1  </a:t>
            </a:r>
            <a:r>
              <a:rPr lang="zh-CN" altLang="en-US" sz="3800" b="1" dirty="0" smtClean="0">
                <a:solidFill>
                  <a:srgbClr val="000000"/>
                </a:solidFill>
                <a:latin typeface="华文新魏" pitchFamily="2" charset="-122"/>
                <a:ea typeface="华文新魏" pitchFamily="2" charset="-122"/>
              </a:rPr>
              <a:t>联锁</a:t>
            </a:r>
            <a:endParaRPr lang="zh-CN" altLang="en-US" sz="3800" dirty="0">
              <a:solidFill>
                <a:srgbClr val="000000"/>
              </a:solidFill>
              <a:latin typeface="华文新魏" pitchFamily="2" charset="-122"/>
              <a:ea typeface="华文新魏" pitchFamily="2" charset="-122"/>
            </a:endParaRPr>
          </a:p>
        </p:txBody>
      </p:sp>
      <p:pic>
        <p:nvPicPr>
          <p:cNvPr id="46081" name="Picture 1" descr="C:\Users\Administrator\Desktop\地铁1号线照片\640584187408679230.jpg"/>
          <p:cNvPicPr>
            <a:picLocks noChangeAspect="1" noChangeArrowheads="1"/>
          </p:cNvPicPr>
          <p:nvPr/>
        </p:nvPicPr>
        <p:blipFill>
          <a:blip r:embed="rId3" cstate="print"/>
          <a:srcRect/>
          <a:stretch>
            <a:fillRect/>
          </a:stretch>
        </p:blipFill>
        <p:spPr bwMode="auto">
          <a:xfrm>
            <a:off x="262690" y="5100648"/>
            <a:ext cx="3714776" cy="1797704"/>
          </a:xfrm>
          <a:prstGeom prst="rect">
            <a:avLst/>
          </a:prstGeom>
          <a:ln>
            <a:noFill/>
          </a:ln>
          <a:effectLst>
            <a:outerShdw blurRad="292100" dist="139700" dir="2700000" algn="tl" rotWithShape="0">
              <a:srgbClr val="333333">
                <a:alpha val="65000"/>
              </a:srgbClr>
            </a:outerShdw>
          </a:effectLst>
        </p:spPr>
      </p:pic>
      <p:pic>
        <p:nvPicPr>
          <p:cNvPr id="46082" name="Picture 2" descr="C:\Users\Administrator\Desktop\地铁1号线照片\728606857355816833.jpg"/>
          <p:cNvPicPr>
            <a:picLocks noChangeAspect="1" noChangeArrowheads="1"/>
          </p:cNvPicPr>
          <p:nvPr/>
        </p:nvPicPr>
        <p:blipFill>
          <a:blip r:embed="rId4"/>
          <a:srcRect/>
          <a:stretch>
            <a:fillRect/>
          </a:stretch>
        </p:blipFill>
        <p:spPr bwMode="auto">
          <a:xfrm>
            <a:off x="4191780" y="5100648"/>
            <a:ext cx="3857652" cy="1814500"/>
          </a:xfrm>
          <a:prstGeom prst="rect">
            <a:avLst/>
          </a:prstGeom>
          <a:ln>
            <a:noFill/>
          </a:ln>
          <a:effectLst>
            <a:outerShdw blurRad="292100" dist="139700" dir="2700000" algn="tl" rotWithShape="0">
              <a:srgbClr val="333333">
                <a:alpha val="65000"/>
              </a:srgbClr>
            </a:outerShdw>
          </a:effectLst>
        </p:spPr>
      </p:pic>
      <p:pic>
        <p:nvPicPr>
          <p:cNvPr id="46083" name="Picture 3" descr="C:\Users\Administrator\AppData\Roaming\Tencent\Users\603359521\QQ\WinTemp\RichOle\N7~6Z6}]4[LR(G]`L{7EQPA.png"/>
          <p:cNvPicPr>
            <a:picLocks noChangeAspect="1" noChangeArrowheads="1"/>
          </p:cNvPicPr>
          <p:nvPr/>
        </p:nvPicPr>
        <p:blipFill>
          <a:blip r:embed="rId5"/>
          <a:srcRect/>
          <a:stretch>
            <a:fillRect/>
          </a:stretch>
        </p:blipFill>
        <p:spPr bwMode="auto">
          <a:xfrm>
            <a:off x="8263746" y="5100648"/>
            <a:ext cx="3714776" cy="1822376"/>
          </a:xfrm>
          <a:prstGeom prst="rect">
            <a:avLst/>
          </a:prstGeom>
          <a:ln>
            <a:noFill/>
          </a:ln>
          <a:effectLst>
            <a:outerShdw blurRad="292100" dist="139700" dir="2700000" algn="tl" rotWithShape="0">
              <a:srgbClr val="333333">
                <a:alpha val="65000"/>
              </a:srgbClr>
            </a:outerShdw>
          </a:effectLst>
        </p:spPr>
      </p:pic>
      <p:pic>
        <p:nvPicPr>
          <p:cNvPr id="60418" name="Picture 2" descr="C:\Users\Administrator\Desktop\信号基础课程材料\微信图片_20181220141801.png"/>
          <p:cNvPicPr>
            <a:picLocks noChangeAspect="1" noChangeArrowheads="1"/>
          </p:cNvPicPr>
          <p:nvPr/>
        </p:nvPicPr>
        <p:blipFill>
          <a:blip r:embed="rId6" cstate="print"/>
          <a:srcRect/>
          <a:stretch>
            <a:fillRect/>
          </a:stretch>
        </p:blipFill>
        <p:spPr bwMode="auto">
          <a:xfrm>
            <a:off x="119814" y="314302"/>
            <a:ext cx="4643470" cy="1032797"/>
          </a:xfrm>
          <a:prstGeom prst="rect">
            <a:avLst/>
          </a:prstGeom>
          <a:noFill/>
        </p:spPr>
      </p:pic>
    </p:spTree>
    <p:extLst>
      <p:ext uri="{BB962C8B-B14F-4D97-AF65-F5344CB8AC3E}">
        <p14:creationId xmlns:p14="http://schemas.microsoft.com/office/powerpoint/2010/main" xmlns="" val="3900865189"/>
      </p:ext>
    </p:extLst>
  </p:cSld>
  <p:clrMapOvr>
    <a:masterClrMapping/>
  </p:clrMapOvr>
  <mc:AlternateContent xmlns:mc="http://schemas.openxmlformats.org/markup-compatibility/2006">
    <mc:Choice xmlns:p14="http://schemas.microsoft.com/office/powerpoint/2010/main" xmlns="" Requires="p14">
      <p:transition p14:dur="250" advClick="0">
        <p:fade/>
      </p:transition>
    </mc:Choice>
    <mc:Fallback>
      <p:transition advClick="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3862580" cy="461665"/>
            <a:chOff x="548443" y="1281397"/>
            <a:chExt cx="3862580"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433953" cy="461665"/>
            </a:xfrm>
            <a:prstGeom prst="rect">
              <a:avLst/>
            </a:prstGeom>
          </p:spPr>
          <p:txBody>
            <a:bodyPr wrap="none">
              <a:spAutoFit/>
            </a:bodyPr>
            <a:lstStyle/>
            <a:p>
              <a:r>
                <a:rPr lang="en-US" altLang="zh-CN" sz="2400" b="1" dirty="0" smtClean="0"/>
                <a:t>3</a:t>
              </a:r>
              <a:r>
                <a:rPr lang="zh-CN" altLang="en-US" sz="2400" b="1" dirty="0" smtClean="0"/>
                <a:t>、联锁系统的结构层次</a:t>
              </a:r>
              <a:endParaRPr lang="zh-CN" altLang="en-US" sz="2400" b="1" dirty="0" smtClean="0">
                <a:latin typeface="Times New Roman" pitchFamily="18" charset="0"/>
                <a:cs typeface="Times New Roman" pitchFamily="18" charset="0"/>
              </a:endParaRPr>
            </a:p>
          </p:txBody>
        </p:sp>
      </p:grpSp>
      <p:pic>
        <p:nvPicPr>
          <p:cNvPr id="7" name="图片 6" descr="C:\Users\Administrator\AppData\Roaming\Tencent\Users\603359521\QQ\WinTemp\RichOle\[~FF10B(%`25XVF2`@I{0OP.png"/>
          <p:cNvPicPr/>
          <p:nvPr/>
        </p:nvPicPr>
        <p:blipFill>
          <a:blip r:embed="rId2" cstate="print"/>
          <a:srcRect/>
          <a:stretch>
            <a:fillRect/>
          </a:stretch>
        </p:blipFill>
        <p:spPr bwMode="auto">
          <a:xfrm>
            <a:off x="977070" y="2386004"/>
            <a:ext cx="5929354" cy="3690955"/>
          </a:xfrm>
          <a:prstGeom prst="rect">
            <a:avLst/>
          </a:prstGeom>
          <a:noFill/>
          <a:ln w="9525">
            <a:noFill/>
            <a:miter lim="800000"/>
            <a:headEnd/>
            <a:tailEnd/>
          </a:ln>
        </p:spPr>
      </p:pic>
      <p:sp>
        <p:nvSpPr>
          <p:cNvPr id="8" name="圆角矩形 7"/>
          <p:cNvSpPr/>
          <p:nvPr/>
        </p:nvSpPr>
        <p:spPr>
          <a:xfrm>
            <a:off x="834194" y="2386004"/>
            <a:ext cx="6357982" cy="714380"/>
          </a:xfrm>
          <a:prstGeom prst="round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834194" y="3171822"/>
            <a:ext cx="6357982" cy="642942"/>
          </a:xfrm>
          <a:prstGeom prst="roundRect">
            <a:avLst/>
          </a:prstGeom>
          <a:noFill/>
          <a:ln w="285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834194" y="3957640"/>
            <a:ext cx="6357982" cy="714380"/>
          </a:xfrm>
          <a:prstGeom prst="roundRect">
            <a:avLst/>
          </a:prstGeom>
          <a:noFill/>
          <a:ln w="28575">
            <a:solidFill>
              <a:srgbClr val="00B0F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692374" y="2528880"/>
            <a:ext cx="1785950" cy="461665"/>
          </a:xfrm>
          <a:prstGeom prst="rect">
            <a:avLst/>
          </a:prstGeom>
        </p:spPr>
        <p:txBody>
          <a:bodyPr wrap="square">
            <a:spAutoFit/>
          </a:bodyPr>
          <a:lstStyle/>
          <a:p>
            <a:pPr algn="just"/>
            <a:r>
              <a:rPr lang="zh-CN" altLang="en-US" sz="2400" b="1" dirty="0" smtClean="0">
                <a:solidFill>
                  <a:srgbClr val="333399"/>
                </a:solidFill>
                <a:latin typeface="宋体" pitchFamily="2" charset="-122"/>
                <a:ea typeface="宋体" pitchFamily="2" charset="-122"/>
              </a:rPr>
              <a:t>车站值班室</a:t>
            </a:r>
          </a:p>
        </p:txBody>
      </p:sp>
      <p:sp>
        <p:nvSpPr>
          <p:cNvPr id="12" name="燕尾形箭头 11"/>
          <p:cNvSpPr/>
          <p:nvPr/>
        </p:nvSpPr>
        <p:spPr>
          <a:xfrm>
            <a:off x="7406490" y="2561917"/>
            <a:ext cx="1143008" cy="428628"/>
          </a:xfrm>
          <a:prstGeom prst="notchedRightArrow">
            <a:avLst/>
          </a:prstGeom>
          <a:ln w="28575">
            <a:solidFill>
              <a:srgbClr val="FF990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13" name="矩形 12"/>
          <p:cNvSpPr/>
          <p:nvPr/>
        </p:nvSpPr>
        <p:spPr>
          <a:xfrm>
            <a:off x="8692374" y="3457574"/>
            <a:ext cx="2214578" cy="830997"/>
          </a:xfrm>
          <a:prstGeom prst="rect">
            <a:avLst/>
          </a:prstGeom>
        </p:spPr>
        <p:txBody>
          <a:bodyPr wrap="square">
            <a:spAutoFit/>
          </a:bodyPr>
          <a:lstStyle/>
          <a:p>
            <a:pPr algn="just"/>
            <a:r>
              <a:rPr lang="zh-CN" altLang="en-US" sz="2400" b="1" dirty="0" smtClean="0">
                <a:solidFill>
                  <a:srgbClr val="333399"/>
                </a:solidFill>
                <a:latin typeface="宋体" pitchFamily="2" charset="-122"/>
                <a:ea typeface="宋体" pitchFamily="2" charset="-122"/>
              </a:rPr>
              <a:t>车站信号楼内的机械室</a:t>
            </a:r>
          </a:p>
        </p:txBody>
      </p:sp>
      <p:grpSp>
        <p:nvGrpSpPr>
          <p:cNvPr id="14" name="组合 13"/>
          <p:cNvGrpSpPr/>
          <p:nvPr/>
        </p:nvGrpSpPr>
        <p:grpSpPr>
          <a:xfrm>
            <a:off x="7263614" y="3347735"/>
            <a:ext cx="1285884" cy="1038533"/>
            <a:chOff x="5214942" y="2928934"/>
            <a:chExt cx="1357322" cy="1500198"/>
          </a:xfrm>
        </p:grpSpPr>
        <p:cxnSp>
          <p:nvCxnSpPr>
            <p:cNvPr id="15" name="直接连接符 14"/>
            <p:cNvCxnSpPr/>
            <p:nvPr/>
          </p:nvCxnSpPr>
          <p:spPr>
            <a:xfrm>
              <a:off x="5214942" y="2928934"/>
              <a:ext cx="1357322" cy="785818"/>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5286380" y="3714752"/>
              <a:ext cx="1285884" cy="714380"/>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3862580" cy="461665"/>
            <a:chOff x="548443" y="1281397"/>
            <a:chExt cx="3862580"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433953" cy="461665"/>
            </a:xfrm>
            <a:prstGeom prst="rect">
              <a:avLst/>
            </a:prstGeom>
          </p:spPr>
          <p:txBody>
            <a:bodyPr wrap="none">
              <a:spAutoFit/>
            </a:bodyPr>
            <a:lstStyle/>
            <a:p>
              <a:r>
                <a:rPr lang="en-US" altLang="zh-CN" sz="2400" b="1" dirty="0" smtClean="0"/>
                <a:t>3</a:t>
              </a:r>
              <a:r>
                <a:rPr lang="zh-CN" altLang="en-US" sz="2400" b="1" dirty="0" smtClean="0"/>
                <a:t>、联锁系统的结构层次</a:t>
              </a:r>
              <a:endParaRPr lang="zh-CN" altLang="en-US" sz="2400" b="1" dirty="0" smtClean="0">
                <a:latin typeface="Times New Roman" pitchFamily="18" charset="0"/>
                <a:cs typeface="Times New Roman" pitchFamily="18" charset="0"/>
              </a:endParaRPr>
            </a:p>
          </p:txBody>
        </p:sp>
      </p:grpSp>
      <p:graphicFrame>
        <p:nvGraphicFramePr>
          <p:cNvPr id="7" name="Object 1"/>
          <p:cNvGraphicFramePr>
            <a:graphicFrameLocks noChangeAspect="1"/>
          </p:cNvGraphicFramePr>
          <p:nvPr/>
        </p:nvGraphicFramePr>
        <p:xfrm>
          <a:off x="1048508" y="2386004"/>
          <a:ext cx="5357850" cy="4181349"/>
        </p:xfrm>
        <a:graphic>
          <a:graphicData uri="http://schemas.openxmlformats.org/presentationml/2006/ole">
            <p:oleObj spid="_x0000_s2050" name="Visio" r:id="rId3" imgW="3208782" imgH="2503170" progId="">
              <p:embed/>
            </p:oleObj>
          </a:graphicData>
        </a:graphic>
      </p:graphicFrame>
      <p:sp>
        <p:nvSpPr>
          <p:cNvPr id="8" name="矩形 7"/>
          <p:cNvSpPr/>
          <p:nvPr/>
        </p:nvSpPr>
        <p:spPr>
          <a:xfrm>
            <a:off x="6620672" y="2457442"/>
            <a:ext cx="5286412" cy="3416320"/>
          </a:xfrm>
          <a:prstGeom prst="rect">
            <a:avLst/>
          </a:prstGeom>
          <a:ln w="28575">
            <a:solidFill>
              <a:srgbClr val="FF0000"/>
            </a:solidFill>
          </a:ln>
        </p:spPr>
        <p:txBody>
          <a:bodyPr wrap="square">
            <a:spAutoFit/>
          </a:bodyPr>
          <a:lstStyle/>
          <a:p>
            <a:pPr>
              <a:lnSpc>
                <a:spcPct val="150000"/>
              </a:lnSpc>
              <a:buFont typeface="Wingdings" pitchFamily="2" charset="2"/>
              <a:buChar char="u"/>
            </a:pPr>
            <a:r>
              <a:rPr lang="zh-CN" altLang="en-US" sz="2400" b="1" dirty="0" smtClean="0">
                <a:latin typeface="Times New Roman" pitchFamily="18" charset="0"/>
                <a:ea typeface="+mj-ea"/>
                <a:cs typeface="Times New Roman" pitchFamily="18" charset="0"/>
              </a:rPr>
              <a:t>操作人员通过操作向联锁机构输入进路操作信息；</a:t>
            </a:r>
            <a:endParaRPr lang="en-US" altLang="zh-CN" sz="2400" b="1" dirty="0" smtClean="0">
              <a:latin typeface="Times New Roman" pitchFamily="18" charset="0"/>
              <a:ea typeface="+mj-ea"/>
              <a:cs typeface="Times New Roman" pitchFamily="18" charset="0"/>
            </a:endParaRPr>
          </a:p>
          <a:p>
            <a:pPr>
              <a:lnSpc>
                <a:spcPct val="150000"/>
              </a:lnSpc>
              <a:buFont typeface="Wingdings" pitchFamily="2" charset="2"/>
              <a:buChar char="u"/>
            </a:pPr>
            <a:endParaRPr lang="en-US" altLang="zh-CN" sz="2400" b="1" dirty="0" smtClean="0">
              <a:latin typeface="Times New Roman" pitchFamily="18" charset="0"/>
              <a:ea typeface="+mj-ea"/>
              <a:cs typeface="Times New Roman" pitchFamily="18" charset="0"/>
            </a:endParaRPr>
          </a:p>
          <a:p>
            <a:pPr>
              <a:lnSpc>
                <a:spcPct val="150000"/>
              </a:lnSpc>
              <a:buFont typeface="Wingdings" pitchFamily="2" charset="2"/>
              <a:buChar char="u"/>
            </a:pPr>
            <a:endParaRPr lang="en-US" altLang="zh-CN" sz="2400" b="1" dirty="0" smtClean="0">
              <a:latin typeface="Times New Roman" pitchFamily="18" charset="0"/>
              <a:ea typeface="+mj-ea"/>
              <a:cs typeface="Times New Roman" pitchFamily="18" charset="0"/>
            </a:endParaRPr>
          </a:p>
          <a:p>
            <a:pPr>
              <a:lnSpc>
                <a:spcPct val="150000"/>
              </a:lnSpc>
              <a:buFont typeface="Wingdings" pitchFamily="2" charset="2"/>
              <a:buChar char="u"/>
            </a:pPr>
            <a:r>
              <a:rPr lang="zh-CN" altLang="en-US" sz="2400" b="1" dirty="0" smtClean="0">
                <a:latin typeface="Times New Roman" pitchFamily="18" charset="0"/>
                <a:ea typeface="+mj-ea"/>
                <a:cs typeface="Times New Roman" pitchFamily="18" charset="0"/>
              </a:rPr>
              <a:t>接受联锁机构输出的反应设备工作状态的行车作业情况的表示信息。</a:t>
            </a:r>
          </a:p>
        </p:txBody>
      </p:sp>
      <p:sp>
        <p:nvSpPr>
          <p:cNvPr id="9" name="矩形 8"/>
          <p:cNvSpPr/>
          <p:nvPr/>
        </p:nvSpPr>
        <p:spPr>
          <a:xfrm>
            <a:off x="977070" y="2243128"/>
            <a:ext cx="5072098" cy="85725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下箭头 9"/>
          <p:cNvSpPr/>
          <p:nvPr/>
        </p:nvSpPr>
        <p:spPr>
          <a:xfrm>
            <a:off x="2548706" y="2886070"/>
            <a:ext cx="357190"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下箭头 10"/>
          <p:cNvSpPr/>
          <p:nvPr/>
        </p:nvSpPr>
        <p:spPr>
          <a:xfrm flipV="1">
            <a:off x="3334524" y="2886070"/>
            <a:ext cx="357190" cy="50006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8">
                                            <p:txEl>
                                              <p:pRg st="3" end="3"/>
                                            </p:txEl>
                                          </p:spTgt>
                                        </p:tgtEl>
                                        <p:attrNameLst>
                                          <p:attrName>style.visibility</p:attrName>
                                        </p:attrNameLst>
                                      </p:cBhvr>
                                      <p:to>
                                        <p:strVal val="visible"/>
                                      </p:to>
                                    </p:set>
                                    <p:animEffect transition="in" filter="wipe(left)">
                                      <p:cBhvr>
                                        <p:cTn id="16" dur="500"/>
                                        <p:tgtEl>
                                          <p:spTgt spid="8">
                                            <p:txEl>
                                              <p:pRg st="3" end="3"/>
                                            </p:txEl>
                                          </p:spTgt>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nvGraphicFramePr>
        <p:xfrm>
          <a:off x="477004" y="2386004"/>
          <a:ext cx="5357850" cy="4181349"/>
        </p:xfrm>
        <a:graphic>
          <a:graphicData uri="http://schemas.openxmlformats.org/presentationml/2006/ole">
            <p:oleObj spid="_x0000_s3074" name="Visio" r:id="rId3" imgW="3208782" imgH="2503170" progId="">
              <p:embed/>
            </p:oleObj>
          </a:graphicData>
        </a:graphic>
      </p:graphicFrame>
      <p:sp>
        <p:nvSpPr>
          <p:cNvPr id="3" name="矩形 2"/>
          <p:cNvSpPr/>
          <p:nvPr/>
        </p:nvSpPr>
        <p:spPr>
          <a:xfrm>
            <a:off x="405566" y="3243260"/>
            <a:ext cx="5072098" cy="857256"/>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下箭头 3"/>
          <p:cNvSpPr/>
          <p:nvPr/>
        </p:nvSpPr>
        <p:spPr>
          <a:xfrm>
            <a:off x="1977202" y="2886070"/>
            <a:ext cx="357190"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下箭头 4"/>
          <p:cNvSpPr/>
          <p:nvPr/>
        </p:nvSpPr>
        <p:spPr>
          <a:xfrm flipV="1">
            <a:off x="2763020" y="2886070"/>
            <a:ext cx="357190" cy="50006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691318" y="1242996"/>
            <a:ext cx="3862580" cy="461665"/>
            <a:chOff x="548443" y="1281397"/>
            <a:chExt cx="3862580" cy="461665"/>
          </a:xfrm>
        </p:grpSpPr>
        <p:sp>
          <p:nvSpPr>
            <p:cNvPr id="7" name="燕尾形 6"/>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燕尾形 7"/>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矩形 8"/>
            <p:cNvSpPr/>
            <p:nvPr/>
          </p:nvSpPr>
          <p:spPr>
            <a:xfrm>
              <a:off x="977070" y="1281397"/>
              <a:ext cx="3433953" cy="461665"/>
            </a:xfrm>
            <a:prstGeom prst="rect">
              <a:avLst/>
            </a:prstGeom>
          </p:spPr>
          <p:txBody>
            <a:bodyPr wrap="none">
              <a:spAutoFit/>
            </a:bodyPr>
            <a:lstStyle/>
            <a:p>
              <a:r>
                <a:rPr lang="en-US" altLang="zh-CN" sz="2400" b="1" dirty="0" smtClean="0"/>
                <a:t>3</a:t>
              </a:r>
              <a:r>
                <a:rPr lang="zh-CN" altLang="en-US" sz="2400" b="1" dirty="0" smtClean="0"/>
                <a:t>、联锁系统的结构层次</a:t>
              </a:r>
              <a:endParaRPr lang="zh-CN" altLang="en-US" sz="2400" b="1" dirty="0" smtClean="0">
                <a:latin typeface="Times New Roman" pitchFamily="18" charset="0"/>
                <a:cs typeface="Times New Roman" pitchFamily="18" charset="0"/>
              </a:endParaRPr>
            </a:p>
          </p:txBody>
        </p:sp>
      </p:grpSp>
      <p:sp>
        <p:nvSpPr>
          <p:cNvPr id="10" name="矩形 9"/>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sp>
        <p:nvSpPr>
          <p:cNvPr id="11" name="矩形 10"/>
          <p:cNvSpPr/>
          <p:nvPr/>
        </p:nvSpPr>
        <p:spPr>
          <a:xfrm>
            <a:off x="6263482" y="2457442"/>
            <a:ext cx="5786478" cy="3970318"/>
          </a:xfrm>
          <a:prstGeom prst="rect">
            <a:avLst/>
          </a:prstGeom>
          <a:ln w="28575">
            <a:solidFill>
              <a:srgbClr val="00B050"/>
            </a:solidFill>
          </a:ln>
        </p:spPr>
        <p:txBody>
          <a:bodyPr wrap="square">
            <a:spAutoFit/>
          </a:bodyPr>
          <a:lstStyle/>
          <a:p>
            <a:pPr>
              <a:lnSpc>
                <a:spcPct val="150000"/>
              </a:lnSpc>
              <a:buFont typeface="Wingdings" pitchFamily="2" charset="2"/>
              <a:buChar char="l"/>
            </a:pPr>
            <a:r>
              <a:rPr lang="zh-CN" altLang="en-US" sz="2400" b="1" dirty="0" smtClean="0"/>
              <a:t>实现联锁逻辑处理，是联锁系统的核心。</a:t>
            </a:r>
            <a:endParaRPr lang="en-US" altLang="zh-CN" sz="2400" b="1" dirty="0" smtClean="0"/>
          </a:p>
          <a:p>
            <a:pPr>
              <a:lnSpc>
                <a:spcPct val="150000"/>
              </a:lnSpc>
              <a:buFont typeface="Wingdings" pitchFamily="2" charset="2"/>
              <a:buChar char="l"/>
            </a:pPr>
            <a:endParaRPr lang="en-US" altLang="zh-CN" sz="2400" b="1" dirty="0" smtClean="0"/>
          </a:p>
          <a:p>
            <a:pPr>
              <a:lnSpc>
                <a:spcPct val="150000"/>
              </a:lnSpc>
              <a:buFont typeface="Wingdings" pitchFamily="2" charset="2"/>
              <a:buChar char="l"/>
            </a:pPr>
            <a:r>
              <a:rPr lang="zh-CN" altLang="en-US" sz="2400" b="1" dirty="0" smtClean="0"/>
              <a:t>联锁机构对</a:t>
            </a:r>
            <a:r>
              <a:rPr lang="zh-CN" altLang="en-US" sz="2400" b="1" dirty="0" smtClean="0">
                <a:solidFill>
                  <a:srgbClr val="FF00FF"/>
                </a:solidFill>
              </a:rPr>
              <a:t>人机会话层输入的操作信息</a:t>
            </a:r>
            <a:r>
              <a:rPr lang="zh-CN" altLang="en-US" sz="2400" b="1" dirty="0" smtClean="0"/>
              <a:t>和</a:t>
            </a:r>
            <a:r>
              <a:rPr lang="zh-CN" altLang="en-US" sz="2400" b="1" dirty="0" smtClean="0">
                <a:solidFill>
                  <a:srgbClr val="0303EB"/>
                </a:solidFill>
              </a:rPr>
              <a:t>监控层反馈的信号机、转辙机、轨道电路等信号设备状态信息</a:t>
            </a:r>
            <a:r>
              <a:rPr lang="zh-CN" altLang="en-US" sz="2400" b="1" dirty="0" smtClean="0"/>
              <a:t>根据联锁条件进行逻辑运算，</a:t>
            </a:r>
            <a:r>
              <a:rPr lang="zh-CN" altLang="en-US" sz="2400" b="1" dirty="0" smtClean="0">
                <a:solidFill>
                  <a:srgbClr val="FF0000"/>
                </a:solidFill>
              </a:rPr>
              <a:t>改变联锁系统内部存储信息并产生相应的控制命令</a:t>
            </a:r>
            <a:r>
              <a:rPr lang="zh-CN" altLang="en-US" sz="2400" b="1" dirty="0" smtClean="0"/>
              <a:t>。</a:t>
            </a:r>
            <a:endParaRPr lang="zh-CN" alt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left)">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wipe(left)">
                                      <p:cBhvr>
                                        <p:cTn id="12"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3862580" cy="461665"/>
            <a:chOff x="548443" y="1281397"/>
            <a:chExt cx="3862580"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433953" cy="461665"/>
            </a:xfrm>
            <a:prstGeom prst="rect">
              <a:avLst/>
            </a:prstGeom>
          </p:spPr>
          <p:txBody>
            <a:bodyPr wrap="none">
              <a:spAutoFit/>
            </a:bodyPr>
            <a:lstStyle/>
            <a:p>
              <a:r>
                <a:rPr lang="en-US" altLang="zh-CN" sz="2400" b="1" dirty="0" smtClean="0"/>
                <a:t>3</a:t>
              </a:r>
              <a:r>
                <a:rPr lang="zh-CN" altLang="en-US" sz="2400" b="1" dirty="0" smtClean="0"/>
                <a:t>、联锁系统的结构层次</a:t>
              </a:r>
              <a:endParaRPr lang="zh-CN" altLang="en-US" sz="2400" b="1" dirty="0" smtClean="0">
                <a:latin typeface="Times New Roman" pitchFamily="18" charset="0"/>
                <a:cs typeface="Times New Roman" pitchFamily="18" charset="0"/>
              </a:endParaRPr>
            </a:p>
          </p:txBody>
        </p:sp>
      </p:grpSp>
      <p:graphicFrame>
        <p:nvGraphicFramePr>
          <p:cNvPr id="7" name="Object 1"/>
          <p:cNvGraphicFramePr>
            <a:graphicFrameLocks noChangeAspect="1"/>
          </p:cNvGraphicFramePr>
          <p:nvPr/>
        </p:nvGraphicFramePr>
        <p:xfrm>
          <a:off x="619880" y="2386004"/>
          <a:ext cx="5357850" cy="4181349"/>
        </p:xfrm>
        <a:graphic>
          <a:graphicData uri="http://schemas.openxmlformats.org/presentationml/2006/ole">
            <p:oleObj spid="_x0000_s4098" name="Visio" r:id="rId3" imgW="3208782" imgH="2503170" progId="">
              <p:embed/>
            </p:oleObj>
          </a:graphicData>
        </a:graphic>
      </p:graphicFrame>
      <p:sp>
        <p:nvSpPr>
          <p:cNvPr id="8" name="矩形 7"/>
          <p:cNvSpPr/>
          <p:nvPr/>
        </p:nvSpPr>
        <p:spPr>
          <a:xfrm>
            <a:off x="477004" y="4171954"/>
            <a:ext cx="5072098" cy="857256"/>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下箭头 8"/>
          <p:cNvSpPr/>
          <p:nvPr/>
        </p:nvSpPr>
        <p:spPr>
          <a:xfrm>
            <a:off x="2120078" y="2886070"/>
            <a:ext cx="357190"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下箭头 9"/>
          <p:cNvSpPr/>
          <p:nvPr/>
        </p:nvSpPr>
        <p:spPr>
          <a:xfrm flipV="1">
            <a:off x="2905896" y="2886070"/>
            <a:ext cx="357190" cy="50006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263482" y="2814632"/>
            <a:ext cx="5786478" cy="3353097"/>
          </a:xfrm>
          <a:prstGeom prst="rect">
            <a:avLst/>
          </a:prstGeom>
          <a:ln w="28575">
            <a:solidFill>
              <a:srgbClr val="01AEEE"/>
            </a:solidFill>
          </a:ln>
        </p:spPr>
        <p:txBody>
          <a:bodyPr wrap="square">
            <a:spAutoFit/>
          </a:bodyPr>
          <a:lstStyle/>
          <a:p>
            <a:pPr>
              <a:lnSpc>
                <a:spcPct val="150000"/>
              </a:lnSpc>
              <a:buFont typeface="Wingdings" pitchFamily="2" charset="2"/>
              <a:buChar char="u"/>
            </a:pPr>
            <a:r>
              <a:rPr lang="zh-CN" altLang="en-US" sz="2400" b="1" dirty="0" smtClean="0"/>
              <a:t>接受联锁机构的控制命令，通过信号控制电路来改变信号机显示；</a:t>
            </a:r>
            <a:endParaRPr lang="en-US" altLang="zh-CN" sz="2400" b="1" dirty="0" smtClean="0"/>
          </a:p>
          <a:p>
            <a:pPr>
              <a:lnSpc>
                <a:spcPct val="150000"/>
              </a:lnSpc>
              <a:buFont typeface="Wingdings" pitchFamily="2" charset="2"/>
              <a:buChar char="u"/>
            </a:pPr>
            <a:endParaRPr lang="en-US" altLang="zh-CN" sz="2400" b="1" dirty="0" smtClean="0"/>
          </a:p>
          <a:p>
            <a:pPr>
              <a:lnSpc>
                <a:spcPct val="150000"/>
              </a:lnSpc>
              <a:buFont typeface="Wingdings" pitchFamily="2" charset="2"/>
              <a:buChar char="u"/>
            </a:pPr>
            <a:r>
              <a:rPr lang="zh-CN" altLang="en-US" sz="2400" b="1" dirty="0" smtClean="0"/>
              <a:t>接受联锁机构的道岔控制命令，驱动道岔转换、向联锁机构反馈信号机状态、道岔状态和轨道电路状态信息。</a:t>
            </a:r>
            <a:endParaRPr lang="zh-CN" alt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left)">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wipe(left)">
                                      <p:cBhvr>
                                        <p:cTn id="12"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3862580" cy="461665"/>
            <a:chOff x="548443" y="1281397"/>
            <a:chExt cx="3862580"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433953" cy="461665"/>
            </a:xfrm>
            <a:prstGeom prst="rect">
              <a:avLst/>
            </a:prstGeom>
          </p:spPr>
          <p:txBody>
            <a:bodyPr wrap="none">
              <a:spAutoFit/>
            </a:bodyPr>
            <a:lstStyle/>
            <a:p>
              <a:r>
                <a:rPr lang="en-US" altLang="zh-CN" sz="2400" b="1" dirty="0" smtClean="0"/>
                <a:t>3</a:t>
              </a:r>
              <a:r>
                <a:rPr lang="zh-CN" altLang="en-US" sz="2400" b="1" dirty="0" smtClean="0"/>
                <a:t>、联锁系统的结构层次</a:t>
              </a:r>
              <a:endParaRPr lang="zh-CN" altLang="en-US" sz="2400" b="1" dirty="0" smtClean="0">
                <a:latin typeface="Times New Roman" pitchFamily="18" charset="0"/>
                <a:cs typeface="Times New Roman" pitchFamily="18" charset="0"/>
              </a:endParaRPr>
            </a:p>
          </p:txBody>
        </p:sp>
      </p:grpSp>
      <p:graphicFrame>
        <p:nvGraphicFramePr>
          <p:cNvPr id="7" name="Object 1"/>
          <p:cNvGraphicFramePr>
            <a:graphicFrameLocks noChangeAspect="1"/>
          </p:cNvGraphicFramePr>
          <p:nvPr/>
        </p:nvGraphicFramePr>
        <p:xfrm>
          <a:off x="619880" y="2386004"/>
          <a:ext cx="5357850" cy="4181349"/>
        </p:xfrm>
        <a:graphic>
          <a:graphicData uri="http://schemas.openxmlformats.org/presentationml/2006/ole">
            <p:oleObj spid="_x0000_s5122" name="Visio" r:id="rId3" imgW="3208782" imgH="2503170" progId="">
              <p:embed/>
            </p:oleObj>
          </a:graphicData>
        </a:graphic>
      </p:graphicFrame>
      <p:sp>
        <p:nvSpPr>
          <p:cNvPr id="8" name="矩形 7"/>
          <p:cNvSpPr/>
          <p:nvPr/>
        </p:nvSpPr>
        <p:spPr>
          <a:xfrm>
            <a:off x="477004" y="5172086"/>
            <a:ext cx="5357850" cy="1428760"/>
          </a:xfrm>
          <a:prstGeom prst="rect">
            <a:avLst/>
          </a:prstGeom>
          <a:noFill/>
          <a:ln w="28575">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下箭头 8"/>
          <p:cNvSpPr/>
          <p:nvPr/>
        </p:nvSpPr>
        <p:spPr>
          <a:xfrm>
            <a:off x="2120078" y="2886070"/>
            <a:ext cx="357190"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下箭头 9"/>
          <p:cNvSpPr/>
          <p:nvPr/>
        </p:nvSpPr>
        <p:spPr>
          <a:xfrm flipV="1">
            <a:off x="2905896" y="2886070"/>
            <a:ext cx="357190" cy="50006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192044" y="3743326"/>
            <a:ext cx="5786478" cy="2799100"/>
          </a:xfrm>
          <a:prstGeom prst="rect">
            <a:avLst/>
          </a:prstGeom>
          <a:ln w="28575">
            <a:solidFill>
              <a:srgbClr val="FF00FF"/>
            </a:solidFill>
          </a:ln>
        </p:spPr>
        <p:txBody>
          <a:bodyPr wrap="square">
            <a:spAutoFit/>
          </a:bodyPr>
          <a:lstStyle/>
          <a:p>
            <a:pPr>
              <a:lnSpc>
                <a:spcPct val="150000"/>
              </a:lnSpc>
              <a:buFont typeface="Wingdings" pitchFamily="2" charset="2"/>
              <a:buChar char="u"/>
            </a:pPr>
            <a:r>
              <a:rPr lang="zh-CN" altLang="en-US" sz="2400" b="1" dirty="0" smtClean="0"/>
              <a:t>通过输入</a:t>
            </a:r>
            <a:r>
              <a:rPr lang="en-US" sz="2400" b="1" dirty="0" smtClean="0"/>
              <a:t>/</a:t>
            </a:r>
            <a:r>
              <a:rPr lang="zh-CN" altLang="en-US" sz="2400" b="1" dirty="0" smtClean="0"/>
              <a:t>输出接口接收监控层的控制命令并执行</a:t>
            </a:r>
            <a:endParaRPr lang="en-US" altLang="zh-CN" sz="2400" b="1" dirty="0" smtClean="0"/>
          </a:p>
          <a:p>
            <a:pPr>
              <a:lnSpc>
                <a:spcPct val="150000"/>
              </a:lnSpc>
              <a:buFont typeface="Wingdings" pitchFamily="2" charset="2"/>
              <a:buChar char="u"/>
            </a:pPr>
            <a:endParaRPr lang="en-US" altLang="zh-CN" sz="2400" b="1" dirty="0" smtClean="0"/>
          </a:p>
          <a:p>
            <a:pPr>
              <a:lnSpc>
                <a:spcPct val="150000"/>
              </a:lnSpc>
              <a:buFont typeface="Wingdings" pitchFamily="2" charset="2"/>
              <a:buChar char="u"/>
            </a:pPr>
            <a:r>
              <a:rPr lang="zh-CN" altLang="en-US" sz="2400" b="1" dirty="0" smtClean="0"/>
              <a:t>将现场设备状态信息通过输入</a:t>
            </a:r>
            <a:r>
              <a:rPr lang="en-US" sz="2400" b="1" dirty="0" smtClean="0"/>
              <a:t>/</a:t>
            </a:r>
            <a:r>
              <a:rPr lang="zh-CN" altLang="en-US" sz="2400" b="1" dirty="0" smtClean="0"/>
              <a:t>输出接口反馈回监控层。</a:t>
            </a:r>
            <a:endParaRPr lang="zh-CN" altLang="en-US" sz="2400" b="1" dirty="0"/>
          </a:p>
        </p:txBody>
      </p:sp>
      <p:sp>
        <p:nvSpPr>
          <p:cNvPr id="12" name="下箭头 11"/>
          <p:cNvSpPr/>
          <p:nvPr/>
        </p:nvSpPr>
        <p:spPr>
          <a:xfrm>
            <a:off x="1905764" y="4957772"/>
            <a:ext cx="285752" cy="2143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下箭头 12"/>
          <p:cNvSpPr/>
          <p:nvPr/>
        </p:nvSpPr>
        <p:spPr>
          <a:xfrm flipV="1">
            <a:off x="3334524" y="4957772"/>
            <a:ext cx="285752" cy="214314"/>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left)">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wipe(left)">
                                      <p:cBhvr>
                                        <p:cTn id="12"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37409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3.1.2 </a:t>
            </a:r>
            <a:r>
              <a:rPr lang="zh-CN" altLang="en-US" sz="2800" b="1" dirty="0" smtClean="0">
                <a:solidFill>
                  <a:srgbClr val="0070C0"/>
                </a:solidFill>
                <a:latin typeface="微软雅黑" pitchFamily="34" charset="-122"/>
                <a:ea typeface="微软雅黑" pitchFamily="34" charset="-122"/>
              </a:rPr>
              <a:t>联锁系统的功能</a:t>
            </a:r>
            <a:endParaRPr lang="zh-CN" altLang="en-US" sz="2800" b="1" dirty="0">
              <a:solidFill>
                <a:srgbClr val="0070C0"/>
              </a:solidFill>
              <a:latin typeface="微软雅黑" pitchFamily="34" charset="-122"/>
              <a:ea typeface="微软雅黑" pitchFamily="34" charset="-122"/>
            </a:endParaRPr>
          </a:p>
        </p:txBody>
      </p:sp>
      <p:grpSp>
        <p:nvGrpSpPr>
          <p:cNvPr id="4" name="组合 3"/>
          <p:cNvGrpSpPr/>
          <p:nvPr/>
        </p:nvGrpSpPr>
        <p:grpSpPr>
          <a:xfrm>
            <a:off x="4406094" y="1528748"/>
            <a:ext cx="2643209" cy="709365"/>
            <a:chOff x="3434037" y="1892030"/>
            <a:chExt cx="1418732" cy="709365"/>
          </a:xfrm>
          <a:solidFill>
            <a:schemeClr val="accent2">
              <a:lumMod val="20000"/>
              <a:lumOff val="80000"/>
            </a:schemeClr>
          </a:solidFill>
          <a:scene3d>
            <a:camera prst="orthographicFront">
              <a:rot lat="0" lon="0" rev="0"/>
            </a:camera>
            <a:lightRig rig="balanced" dir="t">
              <a:rot lat="0" lon="0" rev="8700000"/>
            </a:lightRig>
          </a:scene3d>
        </p:grpSpPr>
        <p:sp>
          <p:nvSpPr>
            <p:cNvPr id="5" name="矩形 4"/>
            <p:cNvSpPr/>
            <p:nvPr/>
          </p:nvSpPr>
          <p:spPr>
            <a:xfrm>
              <a:off x="3434038" y="1892030"/>
              <a:ext cx="1418731" cy="709365"/>
            </a:xfrm>
            <a:prstGeom prst="rect">
              <a:avLst/>
            </a:prstGeom>
            <a:grp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矩形 5"/>
            <p:cNvSpPr/>
            <p:nvPr/>
          </p:nvSpPr>
          <p:spPr>
            <a:xfrm>
              <a:off x="3434037" y="1892030"/>
              <a:ext cx="1418731" cy="709365"/>
            </a:xfrm>
            <a:prstGeom prst="rect">
              <a:avLst/>
            </a:prstGeom>
            <a:grpFill/>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chemeClr val="tx1"/>
                  </a:solidFill>
                  <a:latin typeface="+mj-ea"/>
                  <a:ea typeface="+mj-ea"/>
                </a:rPr>
                <a:t>联锁设备功能</a:t>
              </a:r>
              <a:endParaRPr lang="zh-CN" altLang="en-US" sz="2400" b="1" kern="1200" dirty="0">
                <a:solidFill>
                  <a:schemeClr val="tx1"/>
                </a:solidFill>
                <a:latin typeface="+mj-ea"/>
                <a:ea typeface="+mj-ea"/>
              </a:endParaRPr>
            </a:p>
          </p:txBody>
        </p:sp>
      </p:grpSp>
      <p:grpSp>
        <p:nvGrpSpPr>
          <p:cNvPr id="9" name="组合 10"/>
          <p:cNvGrpSpPr/>
          <p:nvPr/>
        </p:nvGrpSpPr>
        <p:grpSpPr>
          <a:xfrm>
            <a:off x="1252057" y="3243259"/>
            <a:ext cx="1510963" cy="713920"/>
            <a:chOff x="708" y="2899329"/>
            <a:chExt cx="1418731" cy="709365"/>
          </a:xfrm>
          <a:solidFill>
            <a:srgbClr val="01AEEE"/>
          </a:solidFill>
          <a:scene3d>
            <a:camera prst="orthographicFront">
              <a:rot lat="0" lon="0" rev="0"/>
            </a:camera>
            <a:lightRig rig="balanced" dir="t">
              <a:rot lat="0" lon="0" rev="8700000"/>
            </a:lightRig>
          </a:scene3d>
        </p:grpSpPr>
        <p:sp>
          <p:nvSpPr>
            <p:cNvPr id="10" name="矩形 9"/>
            <p:cNvSpPr/>
            <p:nvPr/>
          </p:nvSpPr>
          <p:spPr>
            <a:xfrm>
              <a:off x="708" y="2899329"/>
              <a:ext cx="1418731" cy="709365"/>
            </a:xfrm>
            <a:prstGeom prst="rect">
              <a:avLst/>
            </a:prstGeom>
            <a:grp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矩形 10"/>
            <p:cNvSpPr/>
            <p:nvPr/>
          </p:nvSpPr>
          <p:spPr>
            <a:xfrm>
              <a:off x="708" y="2899329"/>
              <a:ext cx="1418731" cy="709365"/>
            </a:xfrm>
            <a:prstGeom prst="rect">
              <a:avLst/>
            </a:prstGeom>
            <a:grpFill/>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轨道电路处理</a:t>
              </a:r>
              <a:endParaRPr lang="zh-CN" altLang="en-US" sz="2400" b="1" kern="1200" dirty="0">
                <a:latin typeface="+mj-ea"/>
                <a:ea typeface="+mj-ea"/>
              </a:endParaRPr>
            </a:p>
          </p:txBody>
        </p:sp>
      </p:grpSp>
      <p:grpSp>
        <p:nvGrpSpPr>
          <p:cNvPr id="14" name="组合 13"/>
          <p:cNvGrpSpPr/>
          <p:nvPr/>
        </p:nvGrpSpPr>
        <p:grpSpPr>
          <a:xfrm>
            <a:off x="3199524" y="3243261"/>
            <a:ext cx="1420884" cy="714379"/>
            <a:chOff x="1715220" y="2899329"/>
            <a:chExt cx="1420884" cy="709365"/>
          </a:xfrm>
          <a:solidFill>
            <a:srgbClr val="FFC000"/>
          </a:solidFill>
          <a:scene3d>
            <a:camera prst="orthographicFront">
              <a:rot lat="0" lon="0" rev="0"/>
            </a:camera>
            <a:lightRig rig="balanced" dir="t">
              <a:rot lat="0" lon="0" rev="8700000"/>
            </a:lightRig>
          </a:scene3d>
        </p:grpSpPr>
        <p:sp>
          <p:nvSpPr>
            <p:cNvPr id="15" name="矩形 14"/>
            <p:cNvSpPr/>
            <p:nvPr/>
          </p:nvSpPr>
          <p:spPr>
            <a:xfrm>
              <a:off x="1717373" y="2899329"/>
              <a:ext cx="1418731" cy="709365"/>
            </a:xfrm>
            <a:prstGeom prst="rect">
              <a:avLst/>
            </a:prstGeom>
            <a:grp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矩形 15"/>
            <p:cNvSpPr/>
            <p:nvPr/>
          </p:nvSpPr>
          <p:spPr>
            <a:xfrm>
              <a:off x="1715220" y="2899329"/>
              <a:ext cx="1418731" cy="709365"/>
            </a:xfrm>
            <a:prstGeom prst="rect">
              <a:avLst/>
            </a:prstGeom>
            <a:grpFill/>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进路控制</a:t>
              </a:r>
              <a:endParaRPr lang="zh-CN" altLang="en-US" sz="2400" b="1" kern="1200" dirty="0">
                <a:latin typeface="+mj-ea"/>
                <a:ea typeface="+mj-ea"/>
              </a:endParaRPr>
            </a:p>
          </p:txBody>
        </p:sp>
      </p:grpSp>
      <p:grpSp>
        <p:nvGrpSpPr>
          <p:cNvPr id="19" name="组合 12"/>
          <p:cNvGrpSpPr/>
          <p:nvPr/>
        </p:nvGrpSpPr>
        <p:grpSpPr>
          <a:xfrm>
            <a:off x="5059065" y="3243261"/>
            <a:ext cx="1418731" cy="714379"/>
            <a:chOff x="3434038" y="2899329"/>
            <a:chExt cx="1418731" cy="709365"/>
          </a:xfrm>
          <a:solidFill>
            <a:srgbClr val="00B050"/>
          </a:solidFill>
          <a:scene3d>
            <a:camera prst="orthographicFront">
              <a:rot lat="0" lon="0" rev="0"/>
            </a:camera>
            <a:lightRig rig="balanced" dir="t">
              <a:rot lat="0" lon="0" rev="8700000"/>
            </a:lightRig>
          </a:scene3d>
        </p:grpSpPr>
        <p:sp>
          <p:nvSpPr>
            <p:cNvPr id="20" name="矩形 19"/>
            <p:cNvSpPr/>
            <p:nvPr/>
          </p:nvSpPr>
          <p:spPr>
            <a:xfrm>
              <a:off x="3434038" y="2899329"/>
              <a:ext cx="1418731" cy="709365"/>
            </a:xfrm>
            <a:prstGeom prst="rect">
              <a:avLst/>
            </a:prstGeom>
            <a:grp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矩形 20"/>
            <p:cNvSpPr/>
            <p:nvPr/>
          </p:nvSpPr>
          <p:spPr>
            <a:xfrm>
              <a:off x="3434038" y="2899329"/>
              <a:ext cx="1418731" cy="709365"/>
            </a:xfrm>
            <a:prstGeom prst="rect">
              <a:avLst/>
            </a:prstGeom>
            <a:grpFill/>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道岔控制</a:t>
              </a:r>
              <a:endParaRPr lang="zh-CN" altLang="en-US" sz="2400" b="1" kern="1200" dirty="0">
                <a:latin typeface="+mj-ea"/>
                <a:ea typeface="+mj-ea"/>
              </a:endParaRPr>
            </a:p>
          </p:txBody>
        </p:sp>
      </p:grpSp>
      <p:grpSp>
        <p:nvGrpSpPr>
          <p:cNvPr id="24" name="组合 13"/>
          <p:cNvGrpSpPr/>
          <p:nvPr/>
        </p:nvGrpSpPr>
        <p:grpSpPr>
          <a:xfrm>
            <a:off x="6916453" y="3243261"/>
            <a:ext cx="1418731" cy="714379"/>
            <a:chOff x="5150703" y="2822877"/>
            <a:chExt cx="1418731" cy="785818"/>
          </a:xfrm>
          <a:solidFill>
            <a:srgbClr val="FF00FF"/>
          </a:solidFill>
          <a:scene3d>
            <a:camera prst="orthographicFront">
              <a:rot lat="0" lon="0" rev="0"/>
            </a:camera>
            <a:lightRig rig="balanced" dir="t">
              <a:rot lat="0" lon="0" rev="8700000"/>
            </a:lightRig>
          </a:scene3d>
        </p:grpSpPr>
        <p:sp>
          <p:nvSpPr>
            <p:cNvPr id="25" name="矩形 24"/>
            <p:cNvSpPr/>
            <p:nvPr/>
          </p:nvSpPr>
          <p:spPr>
            <a:xfrm>
              <a:off x="5150703" y="2899329"/>
              <a:ext cx="1418731" cy="709365"/>
            </a:xfrm>
            <a:prstGeom prst="rect">
              <a:avLst/>
            </a:prstGeom>
            <a:grp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矩形 25"/>
            <p:cNvSpPr/>
            <p:nvPr/>
          </p:nvSpPr>
          <p:spPr>
            <a:xfrm>
              <a:off x="5150703" y="2822877"/>
              <a:ext cx="1418731" cy="785818"/>
            </a:xfrm>
            <a:prstGeom prst="rect">
              <a:avLst/>
            </a:prstGeom>
            <a:grpFill/>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信号控制</a:t>
              </a:r>
              <a:endParaRPr lang="zh-CN" altLang="en-US" sz="2400" b="1" kern="1200" dirty="0">
                <a:latin typeface="+mj-ea"/>
                <a:ea typeface="+mj-ea"/>
              </a:endParaRPr>
            </a:p>
          </p:txBody>
        </p:sp>
      </p:grpSp>
      <p:grpSp>
        <p:nvGrpSpPr>
          <p:cNvPr id="29" name="组合 14"/>
          <p:cNvGrpSpPr/>
          <p:nvPr/>
        </p:nvGrpSpPr>
        <p:grpSpPr>
          <a:xfrm>
            <a:off x="8765229" y="3243260"/>
            <a:ext cx="1427343" cy="714379"/>
            <a:chOff x="6858756" y="2894315"/>
            <a:chExt cx="1427343" cy="714379"/>
          </a:xfrm>
          <a:solidFill>
            <a:srgbClr val="0303EB"/>
          </a:solidFill>
          <a:scene3d>
            <a:camera prst="orthographicFront">
              <a:rot lat="0" lon="0" rev="0"/>
            </a:camera>
            <a:lightRig rig="balanced" dir="t">
              <a:rot lat="0" lon="0" rev="8700000"/>
            </a:lightRig>
          </a:scene3d>
        </p:grpSpPr>
        <p:sp>
          <p:nvSpPr>
            <p:cNvPr id="30" name="矩形 29"/>
            <p:cNvSpPr/>
            <p:nvPr/>
          </p:nvSpPr>
          <p:spPr>
            <a:xfrm>
              <a:off x="6867368" y="2899329"/>
              <a:ext cx="1418731" cy="709365"/>
            </a:xfrm>
            <a:prstGeom prst="rect">
              <a:avLst/>
            </a:prstGeom>
            <a:grp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矩形 16"/>
            <p:cNvSpPr/>
            <p:nvPr/>
          </p:nvSpPr>
          <p:spPr>
            <a:xfrm>
              <a:off x="6858756" y="2894315"/>
              <a:ext cx="1418731" cy="709365"/>
            </a:xfrm>
            <a:prstGeom prst="rect">
              <a:avLst/>
            </a:prstGeom>
            <a:grpFill/>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进路自动设置</a:t>
              </a:r>
              <a:endParaRPr lang="zh-CN" altLang="en-US" sz="2400" b="1" kern="1200" dirty="0">
                <a:latin typeface="+mj-ea"/>
                <a:ea typeface="+mj-ea"/>
              </a:endParaRPr>
            </a:p>
          </p:txBody>
        </p:sp>
      </p:grpSp>
      <p:sp>
        <p:nvSpPr>
          <p:cNvPr id="34" name="任意多边形 33"/>
          <p:cNvSpPr/>
          <p:nvPr/>
        </p:nvSpPr>
        <p:spPr>
          <a:xfrm>
            <a:off x="1905764" y="2240924"/>
            <a:ext cx="3232597" cy="991673"/>
          </a:xfrm>
          <a:custGeom>
            <a:avLst/>
            <a:gdLst>
              <a:gd name="connsiteX0" fmla="*/ 3232597 w 3232597"/>
              <a:gd name="connsiteY0" fmla="*/ 0 h 991673"/>
              <a:gd name="connsiteX1" fmla="*/ 3232597 w 3232597"/>
              <a:gd name="connsiteY1" fmla="*/ 476518 h 991673"/>
              <a:gd name="connsiteX2" fmla="*/ 0 w 3232597"/>
              <a:gd name="connsiteY2" fmla="*/ 476518 h 991673"/>
              <a:gd name="connsiteX3" fmla="*/ 0 w 3232597"/>
              <a:gd name="connsiteY3" fmla="*/ 991673 h 991673"/>
            </a:gdLst>
            <a:ahLst/>
            <a:cxnLst>
              <a:cxn ang="0">
                <a:pos x="connsiteX0" y="connsiteY0"/>
              </a:cxn>
              <a:cxn ang="0">
                <a:pos x="connsiteX1" y="connsiteY1"/>
              </a:cxn>
              <a:cxn ang="0">
                <a:pos x="connsiteX2" y="connsiteY2"/>
              </a:cxn>
              <a:cxn ang="0">
                <a:pos x="connsiteX3" y="connsiteY3"/>
              </a:cxn>
            </a:cxnLst>
            <a:rect l="l" t="t" r="r" b="b"/>
            <a:pathLst>
              <a:path w="3232597" h="991673">
                <a:moveTo>
                  <a:pt x="3232597" y="0"/>
                </a:moveTo>
                <a:lnTo>
                  <a:pt x="3232597" y="476518"/>
                </a:lnTo>
                <a:lnTo>
                  <a:pt x="0" y="476518"/>
                </a:lnTo>
                <a:lnTo>
                  <a:pt x="0" y="991673"/>
                </a:ln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任意多边形 34"/>
          <p:cNvSpPr/>
          <p:nvPr/>
        </p:nvSpPr>
        <p:spPr>
          <a:xfrm>
            <a:off x="3906028" y="2266682"/>
            <a:ext cx="1429555" cy="953036"/>
          </a:xfrm>
          <a:custGeom>
            <a:avLst/>
            <a:gdLst>
              <a:gd name="connsiteX0" fmla="*/ 1429555 w 1429555"/>
              <a:gd name="connsiteY0" fmla="*/ 0 h 953036"/>
              <a:gd name="connsiteX1" fmla="*/ 1429555 w 1429555"/>
              <a:gd name="connsiteY1" fmla="*/ 540912 h 953036"/>
              <a:gd name="connsiteX2" fmla="*/ 0 w 1429555"/>
              <a:gd name="connsiteY2" fmla="*/ 540912 h 953036"/>
              <a:gd name="connsiteX3" fmla="*/ 0 w 1429555"/>
              <a:gd name="connsiteY3" fmla="*/ 953036 h 953036"/>
            </a:gdLst>
            <a:ahLst/>
            <a:cxnLst>
              <a:cxn ang="0">
                <a:pos x="connsiteX0" y="connsiteY0"/>
              </a:cxn>
              <a:cxn ang="0">
                <a:pos x="connsiteX1" y="connsiteY1"/>
              </a:cxn>
              <a:cxn ang="0">
                <a:pos x="connsiteX2" y="connsiteY2"/>
              </a:cxn>
              <a:cxn ang="0">
                <a:pos x="connsiteX3" y="connsiteY3"/>
              </a:cxn>
            </a:cxnLst>
            <a:rect l="l" t="t" r="r" b="b"/>
            <a:pathLst>
              <a:path w="1429555" h="953036">
                <a:moveTo>
                  <a:pt x="1429555" y="0"/>
                </a:moveTo>
                <a:lnTo>
                  <a:pt x="1429555" y="540912"/>
                </a:lnTo>
                <a:lnTo>
                  <a:pt x="0" y="540912"/>
                </a:lnTo>
                <a:lnTo>
                  <a:pt x="0" y="953036"/>
                </a:lnTo>
              </a:path>
            </a:pathLst>
          </a:custGeom>
          <a:ln w="381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任意多边形 35"/>
          <p:cNvSpPr/>
          <p:nvPr/>
        </p:nvSpPr>
        <p:spPr>
          <a:xfrm>
            <a:off x="5691978" y="2253803"/>
            <a:ext cx="0" cy="953036"/>
          </a:xfrm>
          <a:custGeom>
            <a:avLst/>
            <a:gdLst>
              <a:gd name="connsiteX0" fmla="*/ 0 w 0"/>
              <a:gd name="connsiteY0" fmla="*/ 0 h 953036"/>
              <a:gd name="connsiteX1" fmla="*/ 0 w 0"/>
              <a:gd name="connsiteY1" fmla="*/ 953036 h 953036"/>
            </a:gdLst>
            <a:ahLst/>
            <a:cxnLst>
              <a:cxn ang="0">
                <a:pos x="connsiteX0" y="connsiteY0"/>
              </a:cxn>
              <a:cxn ang="0">
                <a:pos x="connsiteX1" y="connsiteY1"/>
              </a:cxn>
            </a:cxnLst>
            <a:rect l="l" t="t" r="r" b="b"/>
            <a:pathLst>
              <a:path h="953036">
                <a:moveTo>
                  <a:pt x="0" y="0"/>
                </a:moveTo>
                <a:lnTo>
                  <a:pt x="0" y="953036"/>
                </a:ln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任意多边形 36"/>
          <p:cNvSpPr/>
          <p:nvPr/>
        </p:nvSpPr>
        <p:spPr>
          <a:xfrm>
            <a:off x="6049582" y="2266682"/>
            <a:ext cx="1571222" cy="978794"/>
          </a:xfrm>
          <a:custGeom>
            <a:avLst/>
            <a:gdLst>
              <a:gd name="connsiteX0" fmla="*/ 0 w 1571222"/>
              <a:gd name="connsiteY0" fmla="*/ 0 h 978794"/>
              <a:gd name="connsiteX1" fmla="*/ 0 w 1571222"/>
              <a:gd name="connsiteY1" fmla="*/ 540912 h 978794"/>
              <a:gd name="connsiteX2" fmla="*/ 1571222 w 1571222"/>
              <a:gd name="connsiteY2" fmla="*/ 540912 h 978794"/>
              <a:gd name="connsiteX3" fmla="*/ 1571222 w 1571222"/>
              <a:gd name="connsiteY3" fmla="*/ 978794 h 978794"/>
            </a:gdLst>
            <a:ahLst/>
            <a:cxnLst>
              <a:cxn ang="0">
                <a:pos x="connsiteX0" y="connsiteY0"/>
              </a:cxn>
              <a:cxn ang="0">
                <a:pos x="connsiteX1" y="connsiteY1"/>
              </a:cxn>
              <a:cxn ang="0">
                <a:pos x="connsiteX2" y="connsiteY2"/>
              </a:cxn>
              <a:cxn ang="0">
                <a:pos x="connsiteX3" y="connsiteY3"/>
              </a:cxn>
            </a:cxnLst>
            <a:rect l="l" t="t" r="r" b="b"/>
            <a:pathLst>
              <a:path w="1571222" h="978794">
                <a:moveTo>
                  <a:pt x="0" y="0"/>
                </a:moveTo>
                <a:lnTo>
                  <a:pt x="0" y="540912"/>
                </a:lnTo>
                <a:lnTo>
                  <a:pt x="1571222" y="540912"/>
                </a:lnTo>
                <a:lnTo>
                  <a:pt x="1571222" y="978794"/>
                </a:lnTo>
              </a:path>
            </a:pathLst>
          </a:custGeom>
          <a:ln w="38100">
            <a:solidFill>
              <a:srgbClr val="FF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任意多边形 37"/>
          <p:cNvSpPr/>
          <p:nvPr/>
        </p:nvSpPr>
        <p:spPr>
          <a:xfrm>
            <a:off x="6290067" y="2279561"/>
            <a:ext cx="3116687" cy="940157"/>
          </a:xfrm>
          <a:custGeom>
            <a:avLst/>
            <a:gdLst>
              <a:gd name="connsiteX0" fmla="*/ 0 w 3116687"/>
              <a:gd name="connsiteY0" fmla="*/ 0 h 940157"/>
              <a:gd name="connsiteX1" fmla="*/ 0 w 3116687"/>
              <a:gd name="connsiteY1" fmla="*/ 425002 h 940157"/>
              <a:gd name="connsiteX2" fmla="*/ 3116687 w 3116687"/>
              <a:gd name="connsiteY2" fmla="*/ 425002 h 940157"/>
              <a:gd name="connsiteX3" fmla="*/ 3116687 w 3116687"/>
              <a:gd name="connsiteY3" fmla="*/ 940157 h 940157"/>
            </a:gdLst>
            <a:ahLst/>
            <a:cxnLst>
              <a:cxn ang="0">
                <a:pos x="connsiteX0" y="connsiteY0"/>
              </a:cxn>
              <a:cxn ang="0">
                <a:pos x="connsiteX1" y="connsiteY1"/>
              </a:cxn>
              <a:cxn ang="0">
                <a:pos x="connsiteX2" y="connsiteY2"/>
              </a:cxn>
              <a:cxn ang="0">
                <a:pos x="connsiteX3" y="connsiteY3"/>
              </a:cxn>
            </a:cxnLst>
            <a:rect l="l" t="t" r="r" b="b"/>
            <a:pathLst>
              <a:path w="3116687" h="940157">
                <a:moveTo>
                  <a:pt x="0" y="0"/>
                </a:moveTo>
                <a:lnTo>
                  <a:pt x="0" y="425002"/>
                </a:lnTo>
                <a:lnTo>
                  <a:pt x="3116687" y="425002"/>
                </a:lnTo>
                <a:lnTo>
                  <a:pt x="3116687" y="940157"/>
                </a:lnTo>
              </a:path>
            </a:pathLst>
          </a:custGeom>
          <a:ln w="38100">
            <a:solidFill>
              <a:srgbClr val="0303E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41" name="组合 40"/>
          <p:cNvGrpSpPr/>
          <p:nvPr/>
        </p:nvGrpSpPr>
        <p:grpSpPr>
          <a:xfrm>
            <a:off x="1119946" y="5386400"/>
            <a:ext cx="9773593" cy="1357322"/>
            <a:chOff x="-543627" y="3314698"/>
            <a:chExt cx="10439686" cy="1143008"/>
          </a:xfrm>
        </p:grpSpPr>
        <p:sp>
          <p:nvSpPr>
            <p:cNvPr id="42" name="矩形 41"/>
            <p:cNvSpPr/>
            <p:nvPr/>
          </p:nvSpPr>
          <p:spPr>
            <a:xfrm>
              <a:off x="-391014" y="3457574"/>
              <a:ext cx="10287073" cy="824193"/>
            </a:xfrm>
            <a:prstGeom prst="rect">
              <a:avLst/>
            </a:prstGeom>
          </p:spPr>
          <p:txBody>
            <a:bodyPr wrap="square">
              <a:spAutoFit/>
            </a:bodyPr>
            <a:lstStyle/>
            <a:p>
              <a:pPr>
                <a:lnSpc>
                  <a:spcPct val="120000"/>
                </a:lnSpc>
              </a:pPr>
              <a:r>
                <a:rPr lang="zh-CN" altLang="en-US" sz="2400" b="1" kern="0" dirty="0" smtClean="0">
                  <a:latin typeface="Times New Roman" pitchFamily="18" charset="0"/>
                  <a:ea typeface="宋体" pitchFamily="2" charset="-122"/>
                  <a:cs typeface="fangsong_gb2312"/>
                </a:rPr>
                <a:t>接收和处理轨道区段的“</a:t>
              </a:r>
              <a:r>
                <a:rPr lang="zh-CN" altLang="en-US" sz="2400" b="1" kern="0" dirty="0" smtClean="0">
                  <a:solidFill>
                    <a:srgbClr val="FF0000"/>
                  </a:solidFill>
                  <a:latin typeface="Times New Roman" pitchFamily="18" charset="0"/>
                  <a:ea typeface="宋体" pitchFamily="2" charset="-122"/>
                  <a:cs typeface="fangsong_gb2312"/>
                </a:rPr>
                <a:t>空闲、占用</a:t>
              </a:r>
              <a:r>
                <a:rPr lang="zh-CN" altLang="en-US" sz="2400" b="1" kern="0" dirty="0" smtClean="0">
                  <a:latin typeface="Times New Roman" pitchFamily="18" charset="0"/>
                  <a:ea typeface="宋体" pitchFamily="2" charset="-122"/>
                  <a:cs typeface="fangsong_gb2312"/>
                </a:rPr>
                <a:t>”状态信息，并把该状态信息转发给其他相关设备。</a:t>
              </a:r>
              <a:endParaRPr lang="zh-CN" altLang="en-US" sz="2400" b="1" dirty="0">
                <a:latin typeface="楷体_GB2312" pitchFamily="49" charset="-122"/>
                <a:ea typeface="楷体_GB2312" pitchFamily="49" charset="-122"/>
              </a:endParaRPr>
            </a:p>
          </p:txBody>
        </p:sp>
        <p:sp>
          <p:nvSpPr>
            <p:cNvPr id="43" name="图文框 42"/>
            <p:cNvSpPr/>
            <p:nvPr/>
          </p:nvSpPr>
          <p:spPr>
            <a:xfrm>
              <a:off x="-543627" y="3314698"/>
              <a:ext cx="10377706" cy="1143008"/>
            </a:xfrm>
            <a:prstGeom prst="frame">
              <a:avLst>
                <a:gd name="adj1" fmla="val 8962"/>
              </a:avLst>
            </a:prstGeom>
            <a:solidFill>
              <a:srgbClr val="01AEEE"/>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erpetua"/>
                <a:ea typeface="宋体"/>
                <a:cs typeface="+mn-cs"/>
              </a:endParaRPr>
            </a:p>
          </p:txBody>
        </p:sp>
      </p:grpSp>
      <p:grpSp>
        <p:nvGrpSpPr>
          <p:cNvPr id="44" name="组合 43"/>
          <p:cNvGrpSpPr/>
          <p:nvPr/>
        </p:nvGrpSpPr>
        <p:grpSpPr>
          <a:xfrm>
            <a:off x="548442" y="4672020"/>
            <a:ext cx="3553200" cy="461665"/>
            <a:chOff x="548443" y="1281397"/>
            <a:chExt cx="3553200" cy="461665"/>
          </a:xfrm>
        </p:grpSpPr>
        <p:sp>
          <p:nvSpPr>
            <p:cNvPr id="45" name="燕尾形 44"/>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燕尾形 45"/>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矩形 46"/>
            <p:cNvSpPr/>
            <p:nvPr/>
          </p:nvSpPr>
          <p:spPr>
            <a:xfrm>
              <a:off x="977070" y="1281397"/>
              <a:ext cx="3124573" cy="461665"/>
            </a:xfrm>
            <a:prstGeom prst="rect">
              <a:avLst/>
            </a:prstGeom>
          </p:spPr>
          <p:txBody>
            <a:bodyPr wrap="none">
              <a:spAutoFit/>
            </a:bodyPr>
            <a:lstStyle/>
            <a:p>
              <a:r>
                <a:rPr lang="en-US" altLang="zh-CN" sz="2400" b="1" dirty="0" smtClean="0"/>
                <a:t>1</a:t>
              </a:r>
              <a:r>
                <a:rPr lang="zh-CN" altLang="en-US" sz="2400" b="1" dirty="0" smtClean="0"/>
                <a:t>、</a:t>
              </a:r>
              <a:r>
                <a:rPr lang="zh-CN" altLang="en-US" sz="2400" b="1" dirty="0" smtClean="0">
                  <a:solidFill>
                    <a:srgbClr val="333399"/>
                  </a:solidFill>
                  <a:latin typeface="Times New Roman" pitchFamily="18" charset="0"/>
                  <a:cs typeface="Times New Roman" pitchFamily="18" charset="0"/>
                </a:rPr>
                <a:t>轨道电路处理功能</a:t>
              </a:r>
              <a:endParaRPr lang="zh-CN" altLang="en-US" sz="2400" b="1" dirty="0" smtClean="0">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22" presetClass="entr" presetSubtype="1" fill="hold" grpId="0" nodeType="after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up)">
                                      <p:cBhvr>
                                        <p:cTn id="10" dur="500"/>
                                        <p:tgtEl>
                                          <p:spTgt spid="34"/>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up)">
                                      <p:cBhvr>
                                        <p:cTn id="14" dur="500"/>
                                        <p:tgtEl>
                                          <p:spTgt spid="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up)">
                                      <p:cBhvr>
                                        <p:cTn id="18" dur="500"/>
                                        <p:tgtEl>
                                          <p:spTgt spid="35"/>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up)">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up)">
                                      <p:cBhvr>
                                        <p:cTn id="26" dur="500"/>
                                        <p:tgtEl>
                                          <p:spTgt spid="36"/>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up)">
                                      <p:cBhvr>
                                        <p:cTn id="30" dur="500"/>
                                        <p:tgtEl>
                                          <p:spTgt spid="19"/>
                                        </p:tgtEl>
                                      </p:cBhvr>
                                    </p:animEffect>
                                  </p:childTnLst>
                                </p:cTn>
                              </p:par>
                            </p:childTnLst>
                          </p:cTn>
                        </p:par>
                        <p:par>
                          <p:cTn id="31" fill="hold">
                            <p:stCondLst>
                              <p:cond delay="3000"/>
                            </p:stCondLst>
                            <p:childTnLst>
                              <p:par>
                                <p:cTn id="32" presetID="22" presetClass="entr" presetSubtype="1"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up)">
                                      <p:cBhvr>
                                        <p:cTn id="34" dur="500"/>
                                        <p:tgtEl>
                                          <p:spTgt spid="37"/>
                                        </p:tgtEl>
                                      </p:cBhvr>
                                    </p:animEffect>
                                  </p:childTnLst>
                                </p:cTn>
                              </p:par>
                            </p:childTnLst>
                          </p:cTn>
                        </p:par>
                        <p:par>
                          <p:cTn id="35" fill="hold">
                            <p:stCondLst>
                              <p:cond delay="3500"/>
                            </p:stCondLst>
                            <p:childTnLst>
                              <p:par>
                                <p:cTn id="36" presetID="22" presetClass="entr" presetSubtype="1" fill="hold"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up)">
                                      <p:cBhvr>
                                        <p:cTn id="38" dur="500"/>
                                        <p:tgtEl>
                                          <p:spTgt spid="24"/>
                                        </p:tgtEl>
                                      </p:cBhvr>
                                    </p:animEffect>
                                  </p:childTnLst>
                                </p:cTn>
                              </p:par>
                            </p:childTnLst>
                          </p:cTn>
                        </p:par>
                        <p:par>
                          <p:cTn id="39" fill="hold">
                            <p:stCondLst>
                              <p:cond delay="4000"/>
                            </p:stCondLst>
                            <p:childTnLst>
                              <p:par>
                                <p:cTn id="40" presetID="22" presetClass="entr" presetSubtype="1"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up)">
                                      <p:cBhvr>
                                        <p:cTn id="42" dur="500"/>
                                        <p:tgtEl>
                                          <p:spTgt spid="38"/>
                                        </p:tgtEl>
                                      </p:cBhvr>
                                    </p:animEffect>
                                  </p:childTnLst>
                                </p:cTn>
                              </p:par>
                            </p:childTnLst>
                          </p:cTn>
                        </p:par>
                        <p:par>
                          <p:cTn id="43" fill="hold">
                            <p:stCondLst>
                              <p:cond delay="4500"/>
                            </p:stCondLst>
                            <p:childTnLst>
                              <p:par>
                                <p:cTn id="44" presetID="22" presetClass="entr" presetSubtype="1" fill="hold"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up)">
                                      <p:cBhvr>
                                        <p:cTn id="46" dur="500"/>
                                        <p:tgtEl>
                                          <p:spTgt spid="29"/>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wipe(left)">
                                      <p:cBhvr>
                                        <p:cTn id="51" dur="500"/>
                                        <p:tgtEl>
                                          <p:spTgt spid="41"/>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91318" y="1242996"/>
            <a:ext cx="2934441" cy="461665"/>
            <a:chOff x="548443" y="1281397"/>
            <a:chExt cx="2934441" cy="461665"/>
          </a:xfrm>
        </p:grpSpPr>
        <p:sp>
          <p:nvSpPr>
            <p:cNvPr id="3" name="燕尾形 2"/>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矩形 4"/>
            <p:cNvSpPr/>
            <p:nvPr/>
          </p:nvSpPr>
          <p:spPr>
            <a:xfrm>
              <a:off x="977070" y="1281397"/>
              <a:ext cx="2505814" cy="461665"/>
            </a:xfrm>
            <a:prstGeom prst="rect">
              <a:avLst/>
            </a:prstGeom>
          </p:spPr>
          <p:txBody>
            <a:bodyPr wrap="none">
              <a:spAutoFit/>
            </a:bodyPr>
            <a:lstStyle/>
            <a:p>
              <a:r>
                <a:rPr lang="en-US" altLang="zh-CN" sz="2400" b="1" dirty="0" smtClean="0"/>
                <a:t>2</a:t>
              </a:r>
              <a:r>
                <a:rPr lang="zh-CN" altLang="en-US" sz="2400" b="1" dirty="0" smtClean="0"/>
                <a:t>、进路控制功能</a:t>
              </a:r>
              <a:endParaRPr lang="zh-CN" altLang="en-US" sz="2400" b="1" dirty="0" smtClean="0">
                <a:latin typeface="Times New Roman" pitchFamily="18" charset="0"/>
                <a:cs typeface="Times New Roman" pitchFamily="18" charset="0"/>
              </a:endParaRPr>
            </a:p>
          </p:txBody>
        </p:sp>
      </p:grpSp>
      <p:sp>
        <p:nvSpPr>
          <p:cNvPr id="6" name="矩形 5"/>
          <p:cNvSpPr/>
          <p:nvPr/>
        </p:nvSpPr>
        <p:spPr>
          <a:xfrm>
            <a:off x="977070" y="314302"/>
            <a:ext cx="37409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3.1.2 </a:t>
            </a:r>
            <a:r>
              <a:rPr lang="zh-CN" altLang="en-US" sz="2800" b="1" dirty="0" smtClean="0">
                <a:solidFill>
                  <a:srgbClr val="0070C0"/>
                </a:solidFill>
                <a:latin typeface="微软雅黑" pitchFamily="34" charset="-122"/>
                <a:ea typeface="微软雅黑" pitchFamily="34" charset="-122"/>
              </a:rPr>
              <a:t>联锁系统的功能</a:t>
            </a:r>
            <a:endParaRPr lang="zh-CN" altLang="en-US" sz="2800" b="1" dirty="0">
              <a:solidFill>
                <a:srgbClr val="0070C0"/>
              </a:solidFill>
              <a:latin typeface="微软雅黑" pitchFamily="34" charset="-122"/>
              <a:ea typeface="微软雅黑" pitchFamily="34" charset="-122"/>
            </a:endParaRPr>
          </a:p>
        </p:txBody>
      </p:sp>
      <p:grpSp>
        <p:nvGrpSpPr>
          <p:cNvPr id="34" name="组合 33"/>
          <p:cNvGrpSpPr/>
          <p:nvPr/>
        </p:nvGrpSpPr>
        <p:grpSpPr>
          <a:xfrm>
            <a:off x="977070" y="2100252"/>
            <a:ext cx="10215634" cy="1357322"/>
            <a:chOff x="-80335" y="1928802"/>
            <a:chExt cx="8724301" cy="1357322"/>
          </a:xfrm>
        </p:grpSpPr>
        <p:grpSp>
          <p:nvGrpSpPr>
            <p:cNvPr id="35" name="组合 9"/>
            <p:cNvGrpSpPr/>
            <p:nvPr/>
          </p:nvGrpSpPr>
          <p:grpSpPr>
            <a:xfrm>
              <a:off x="-80335" y="1928802"/>
              <a:ext cx="8724301" cy="1357322"/>
              <a:chOff x="-80335" y="2000240"/>
              <a:chExt cx="8724301" cy="1357322"/>
            </a:xfrm>
          </p:grpSpPr>
          <p:sp>
            <p:nvSpPr>
              <p:cNvPr id="37" name="圆角矩形 36"/>
              <p:cNvSpPr/>
              <p:nvPr/>
            </p:nvSpPr>
            <p:spPr>
              <a:xfrm>
                <a:off x="285720" y="2357430"/>
                <a:ext cx="8358246" cy="1000132"/>
              </a:xfrm>
              <a:prstGeom prst="roundRect">
                <a:avLst/>
              </a:prstGeom>
              <a:noFill/>
              <a:ln w="28575" cap="flat" cmpd="sng" algn="ctr">
                <a:solidFill>
                  <a:srgbClr val="00AEE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grpSp>
            <p:nvGrpSpPr>
              <p:cNvPr id="38" name="组合 4"/>
              <p:cNvGrpSpPr/>
              <p:nvPr/>
            </p:nvGrpSpPr>
            <p:grpSpPr>
              <a:xfrm>
                <a:off x="-80335" y="2000240"/>
                <a:ext cx="2357455" cy="642942"/>
                <a:chOff x="-28665" y="1428736"/>
                <a:chExt cx="1857389" cy="642942"/>
              </a:xfrm>
              <a:solidFill>
                <a:srgbClr val="0070C0"/>
              </a:solidFill>
              <a:scene3d>
                <a:camera prst="orthographicFront">
                  <a:rot lat="0" lon="0" rev="0"/>
                </a:camera>
                <a:lightRig rig="soft" dir="t">
                  <a:rot lat="0" lon="0" rev="0"/>
                </a:lightRig>
              </a:scene3d>
            </p:grpSpPr>
            <p:sp>
              <p:nvSpPr>
                <p:cNvPr id="39" name="圆角矩形 38"/>
                <p:cNvSpPr/>
                <p:nvPr/>
              </p:nvSpPr>
              <p:spPr>
                <a:xfrm>
                  <a:off x="-28664" y="1428736"/>
                  <a:ext cx="1857388" cy="642942"/>
                </a:xfrm>
                <a:prstGeom prst="roundRect">
                  <a:avLst/>
                </a:prstGeom>
                <a:solidFill>
                  <a:schemeClr val="accent1">
                    <a:lumMod val="20000"/>
                    <a:lumOff val="80000"/>
                  </a:schemeClr>
                </a:solidFill>
                <a:ln w="12700" cap="flat" cmpd="sng" algn="ctr">
                  <a:noFill/>
                  <a:prstDash val="solid"/>
                </a:ln>
                <a:effectLst>
                  <a:outerShdw blurRad="107950" dist="12700" dir="5400000" algn="ctr">
                    <a:srgbClr val="000000"/>
                  </a:outerShdw>
                </a:effectLst>
                <a:sp3d contourW="44450" prstMaterial="matte">
                  <a:bevelT w="63500" h="63500" prst="artDeco"/>
                  <a:contourClr>
                    <a:srgbClr val="FFFFFF"/>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effectLst/>
                    <a:uLnTx/>
                    <a:uFillTx/>
                    <a:latin typeface="Perpetua"/>
                    <a:ea typeface="宋体"/>
                    <a:cs typeface="+mn-cs"/>
                  </a:endParaRPr>
                </a:p>
              </p:txBody>
            </p:sp>
            <p:sp>
              <p:nvSpPr>
                <p:cNvPr id="40" name="矩形 39"/>
                <p:cNvSpPr/>
                <p:nvPr/>
              </p:nvSpPr>
              <p:spPr>
                <a:xfrm>
                  <a:off x="-28665" y="1500174"/>
                  <a:ext cx="1857388" cy="461665"/>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p:spPr>
              <p:txBody>
                <a:bodyPr wrap="square">
                  <a:spAutoFit/>
                </a:bodyPr>
                <a:lstStyle/>
                <a:p>
                  <a:pPr defTabSz="914400" fontAlgn="base">
                    <a:spcBef>
                      <a:spcPct val="0"/>
                    </a:spcBef>
                    <a:spcAft>
                      <a:spcPct val="0"/>
                    </a:spcAft>
                    <a:defRPr/>
                  </a:pPr>
                  <a:r>
                    <a:rPr kumimoji="0" lang="zh-CN" altLang="en-US" sz="2400" b="1" i="0" u="none" strike="noStrike" kern="0" cap="none" spc="0" normalizeH="0" baseline="0" noProof="0" dirty="0" smtClean="0">
                      <a:ln>
                        <a:noFill/>
                      </a:ln>
                      <a:effectLst/>
                      <a:uLnTx/>
                      <a:uFillTx/>
                      <a:latin typeface="Arial" pitchFamily="34" charset="0"/>
                      <a:ea typeface="宋体" pitchFamily="2" charset="-122"/>
                    </a:rPr>
                    <a:t>（</a:t>
                  </a:r>
                  <a:r>
                    <a:rPr kumimoji="0" lang="en-US" altLang="zh-CN" sz="2400" b="1" i="0" u="none" strike="noStrike" kern="0" cap="none" spc="0" normalizeH="0" baseline="0" noProof="0" dirty="0" smtClean="0">
                      <a:ln>
                        <a:noFill/>
                      </a:ln>
                      <a:effectLst/>
                      <a:uLnTx/>
                      <a:uFillTx/>
                      <a:latin typeface="Arial" pitchFamily="34" charset="0"/>
                      <a:ea typeface="宋体" pitchFamily="2" charset="-122"/>
                    </a:rPr>
                    <a:t>1</a:t>
                  </a:r>
                  <a:r>
                    <a:rPr kumimoji="0" lang="zh-CN" altLang="en-US" sz="2400" b="1" i="0" u="none" strike="noStrike" kern="0" cap="none" spc="0" normalizeH="0" baseline="0" noProof="0" dirty="0" smtClean="0">
                      <a:ln>
                        <a:noFill/>
                      </a:ln>
                      <a:effectLst/>
                      <a:uLnTx/>
                      <a:uFillTx/>
                      <a:latin typeface="Arial" pitchFamily="34" charset="0"/>
                      <a:ea typeface="宋体" pitchFamily="2" charset="-122"/>
                    </a:rPr>
                    <a:t>）</a:t>
                  </a:r>
                  <a:r>
                    <a:rPr lang="zh-CN" altLang="en-US" sz="2400" b="1" dirty="0" smtClean="0">
                      <a:latin typeface="Perpetua"/>
                    </a:rPr>
                    <a:t>建立进路</a:t>
                  </a:r>
                </a:p>
              </p:txBody>
            </p:sp>
          </p:grpSp>
        </p:grpSp>
        <p:sp>
          <p:nvSpPr>
            <p:cNvPr id="36" name="Rectangle 1"/>
            <p:cNvSpPr>
              <a:spLocks noChangeArrowheads="1"/>
            </p:cNvSpPr>
            <p:nvPr/>
          </p:nvSpPr>
          <p:spPr bwMode="auto">
            <a:xfrm>
              <a:off x="346729" y="2714620"/>
              <a:ext cx="8286807" cy="4335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1066800">
                <a:lnSpc>
                  <a:spcPct val="90000"/>
                </a:lnSpc>
                <a:spcBef>
                  <a:spcPct val="0"/>
                </a:spcBef>
                <a:spcAft>
                  <a:spcPct val="35000"/>
                </a:spcAft>
              </a:pPr>
              <a:r>
                <a:rPr lang="zh-CN" altLang="en-US" sz="2400" b="1" kern="100" dirty="0" smtClean="0">
                  <a:cs typeface="Times New Roman"/>
                </a:rPr>
                <a:t>从开始办理进路到防护该进路的信号开放的过程</a:t>
              </a:r>
              <a:endParaRPr lang="zh-CN" altLang="en-US" sz="2400" b="1" dirty="0">
                <a:solidFill>
                  <a:sysClr val="window" lastClr="FFFFFF"/>
                </a:solidFill>
                <a:latin typeface="Perpetua"/>
              </a:endParaRPr>
            </a:p>
          </p:txBody>
        </p:sp>
      </p:grpSp>
      <p:grpSp>
        <p:nvGrpSpPr>
          <p:cNvPr id="41" name="组合 40"/>
          <p:cNvGrpSpPr/>
          <p:nvPr/>
        </p:nvGrpSpPr>
        <p:grpSpPr>
          <a:xfrm>
            <a:off x="977070" y="3957640"/>
            <a:ext cx="10215634" cy="1939532"/>
            <a:chOff x="-80335" y="1928802"/>
            <a:chExt cx="8724301" cy="1939532"/>
          </a:xfrm>
        </p:grpSpPr>
        <p:grpSp>
          <p:nvGrpSpPr>
            <p:cNvPr id="42" name="组合 9"/>
            <p:cNvGrpSpPr/>
            <p:nvPr/>
          </p:nvGrpSpPr>
          <p:grpSpPr>
            <a:xfrm>
              <a:off x="-80335" y="1928802"/>
              <a:ext cx="8724301" cy="1928826"/>
              <a:chOff x="-80335" y="2000240"/>
              <a:chExt cx="8724301" cy="1928826"/>
            </a:xfrm>
          </p:grpSpPr>
          <p:sp>
            <p:nvSpPr>
              <p:cNvPr id="44" name="圆角矩形 43"/>
              <p:cNvSpPr/>
              <p:nvPr/>
            </p:nvSpPr>
            <p:spPr>
              <a:xfrm>
                <a:off x="285720" y="2357430"/>
                <a:ext cx="8358246" cy="1571636"/>
              </a:xfrm>
              <a:prstGeom prst="roundRect">
                <a:avLst/>
              </a:prstGeom>
              <a:noFill/>
              <a:ln w="28575" cap="flat" cmpd="sng" algn="ctr">
                <a:solidFill>
                  <a:srgbClr val="0303E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grpSp>
            <p:nvGrpSpPr>
              <p:cNvPr id="45" name="组合 4"/>
              <p:cNvGrpSpPr/>
              <p:nvPr/>
            </p:nvGrpSpPr>
            <p:grpSpPr>
              <a:xfrm>
                <a:off x="-80335" y="2000240"/>
                <a:ext cx="2357455" cy="642942"/>
                <a:chOff x="-28665" y="1428736"/>
                <a:chExt cx="1857389" cy="642942"/>
              </a:xfrm>
              <a:solidFill>
                <a:srgbClr val="0070C0"/>
              </a:solidFill>
              <a:scene3d>
                <a:camera prst="orthographicFront">
                  <a:rot lat="0" lon="0" rev="0"/>
                </a:camera>
                <a:lightRig rig="soft" dir="t">
                  <a:rot lat="0" lon="0" rev="0"/>
                </a:lightRig>
              </a:scene3d>
            </p:grpSpPr>
            <p:sp>
              <p:nvSpPr>
                <p:cNvPr id="46" name="圆角矩形 45"/>
                <p:cNvSpPr/>
                <p:nvPr/>
              </p:nvSpPr>
              <p:spPr>
                <a:xfrm>
                  <a:off x="-28664" y="1428736"/>
                  <a:ext cx="1857388" cy="642942"/>
                </a:xfrm>
                <a:prstGeom prst="roundRect">
                  <a:avLst/>
                </a:prstGeom>
                <a:grpFill/>
                <a:ln w="12700" cap="flat" cmpd="sng" algn="ctr">
                  <a:noFill/>
                  <a:prstDash val="solid"/>
                </a:ln>
                <a:effectLst>
                  <a:outerShdw blurRad="107950" dist="12700" dir="5400000" algn="ctr">
                    <a:srgbClr val="000000"/>
                  </a:outerShdw>
                </a:effectLst>
                <a:sp3d contourW="44450" prstMaterial="matte">
                  <a:bevelT w="63500" h="63500" prst="artDeco"/>
                  <a:contourClr>
                    <a:srgbClr val="FFFFFF"/>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47" name="矩形 46"/>
                <p:cNvSpPr/>
                <p:nvPr/>
              </p:nvSpPr>
              <p:spPr>
                <a:xfrm>
                  <a:off x="-28665" y="1500174"/>
                  <a:ext cx="1857388" cy="461665"/>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p:spPr>
              <p:txBody>
                <a:bodyPr wrap="square">
                  <a:spAutoFit/>
                </a:bodyPr>
                <a:lstStyle/>
                <a:p>
                  <a:pPr lvl="0" defTabSz="914400" fontAlgn="base">
                    <a:spcBef>
                      <a:spcPct val="0"/>
                    </a:spcBef>
                    <a:spcAft>
                      <a:spcPct val="0"/>
                    </a:spcAft>
                    <a:defRPr/>
                  </a:pPr>
                  <a:r>
                    <a:rPr kumimoji="0" lang="zh-CN" altLang="en-US" sz="2400" b="1" i="0" u="none" strike="noStrike" kern="0" cap="none" spc="0" normalizeH="0" baseline="0" noProof="0" dirty="0" smtClean="0">
                      <a:ln>
                        <a:noFill/>
                      </a:ln>
                      <a:solidFill>
                        <a:sysClr val="window" lastClr="FFFFFF"/>
                      </a:solidFill>
                      <a:effectLst/>
                      <a:uLnTx/>
                      <a:uFillTx/>
                      <a:latin typeface="Arial" pitchFamily="34" charset="0"/>
                      <a:ea typeface="宋体" pitchFamily="2" charset="-122"/>
                    </a:rPr>
                    <a:t>（</a:t>
                  </a:r>
                  <a:r>
                    <a:rPr kumimoji="0" lang="en-US" altLang="zh-CN" sz="2400" b="1" i="0" u="none" strike="noStrike" kern="0" cap="none" spc="0" normalizeH="0" baseline="0" noProof="0" dirty="0" smtClean="0">
                      <a:ln>
                        <a:noFill/>
                      </a:ln>
                      <a:solidFill>
                        <a:sysClr val="window" lastClr="FFFFFF"/>
                      </a:solidFill>
                      <a:effectLst/>
                      <a:uLnTx/>
                      <a:uFillTx/>
                      <a:latin typeface="Arial" pitchFamily="34" charset="0"/>
                      <a:ea typeface="宋体" pitchFamily="2" charset="-122"/>
                    </a:rPr>
                    <a:t>2</a:t>
                  </a:r>
                  <a:r>
                    <a:rPr kumimoji="0" lang="zh-CN" altLang="en-US" sz="2400" b="1" i="0" u="none" strike="noStrike" kern="0" cap="none" spc="0" normalizeH="0" baseline="0" noProof="0" dirty="0" smtClean="0">
                      <a:ln>
                        <a:noFill/>
                      </a:ln>
                      <a:solidFill>
                        <a:sysClr val="window" lastClr="FFFFFF"/>
                      </a:solidFill>
                      <a:effectLst/>
                      <a:uLnTx/>
                      <a:uFillTx/>
                      <a:latin typeface="Arial" pitchFamily="34" charset="0"/>
                      <a:ea typeface="宋体" pitchFamily="2" charset="-122"/>
                    </a:rPr>
                    <a:t>）</a:t>
                  </a:r>
                  <a:r>
                    <a:rPr lang="zh-CN" altLang="en-US" sz="2400" b="1" dirty="0" smtClean="0">
                      <a:solidFill>
                        <a:sysClr val="window" lastClr="FFFFFF"/>
                      </a:solidFill>
                      <a:latin typeface="Perpetua"/>
                    </a:rPr>
                    <a:t>解锁进路</a:t>
                  </a:r>
                </a:p>
              </p:txBody>
            </p:sp>
          </p:grpSp>
        </p:grpSp>
        <p:sp>
          <p:nvSpPr>
            <p:cNvPr id="43" name="Rectangle 1"/>
            <p:cNvSpPr>
              <a:spLocks noChangeArrowheads="1"/>
            </p:cNvSpPr>
            <p:nvPr/>
          </p:nvSpPr>
          <p:spPr bwMode="auto">
            <a:xfrm>
              <a:off x="346729" y="2714620"/>
              <a:ext cx="8286807" cy="11537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defTabSz="1066800">
                <a:lnSpc>
                  <a:spcPct val="150000"/>
                </a:lnSpc>
                <a:spcBef>
                  <a:spcPct val="0"/>
                </a:spcBef>
                <a:spcAft>
                  <a:spcPct val="35000"/>
                </a:spcAft>
              </a:pPr>
              <a:r>
                <a:rPr lang="zh-CN" altLang="en-US" sz="2400" b="1" kern="100" dirty="0" smtClean="0">
                  <a:cs typeface="Times New Roman"/>
                </a:rPr>
                <a:t>从列车驶入进路到越过进路中全部轨道区段的过程，或是操作人员解除已建立的进路的过程。</a:t>
              </a:r>
              <a:endParaRPr lang="zh-CN" altLang="en-US" sz="2400" b="1" dirty="0">
                <a:solidFill>
                  <a:sysClr val="window" lastClr="FFFFFF"/>
                </a:solidFill>
                <a:latin typeface="Perpetu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p:cTn id="13" dur="500" fill="hold"/>
                                        <p:tgtEl>
                                          <p:spTgt spid="41"/>
                                        </p:tgtEl>
                                        <p:attrNameLst>
                                          <p:attrName>ppt_w</p:attrName>
                                        </p:attrNameLst>
                                      </p:cBhvr>
                                      <p:tavLst>
                                        <p:tav tm="0">
                                          <p:val>
                                            <p:fltVal val="0"/>
                                          </p:val>
                                        </p:tav>
                                        <p:tav tm="100000">
                                          <p:val>
                                            <p:strVal val="#ppt_w"/>
                                          </p:val>
                                        </p:tav>
                                      </p:tavLst>
                                    </p:anim>
                                    <p:anim calcmode="lin" valueType="num">
                                      <p:cBhvr>
                                        <p:cTn id="14" dur="500" fill="hold"/>
                                        <p:tgtEl>
                                          <p:spTgt spid="4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下箭头 47"/>
          <p:cNvSpPr/>
          <p:nvPr/>
        </p:nvSpPr>
        <p:spPr>
          <a:xfrm>
            <a:off x="4191780" y="2528880"/>
            <a:ext cx="2143140" cy="4000528"/>
          </a:xfrm>
          <a:prstGeom prst="downArrow">
            <a:avLst/>
          </a:prstGeom>
          <a:gradFill flip="none" rotWithShape="1">
            <a:gsLst>
              <a:gs pos="49000">
                <a:schemeClr val="accent1">
                  <a:tint val="66000"/>
                  <a:satMod val="160000"/>
                  <a:alpha val="36000"/>
                </a:schemeClr>
              </a:gs>
              <a:gs pos="14000">
                <a:srgbClr val="FFFF00"/>
              </a:gs>
              <a:gs pos="74000">
                <a:srgbClr val="00B050">
                  <a:alpha val="51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977070" y="314302"/>
            <a:ext cx="37409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3.1.2 </a:t>
            </a:r>
            <a:r>
              <a:rPr lang="zh-CN" altLang="en-US" sz="2800" b="1" dirty="0" smtClean="0">
                <a:solidFill>
                  <a:srgbClr val="0070C0"/>
                </a:solidFill>
                <a:latin typeface="微软雅黑" pitchFamily="34" charset="-122"/>
                <a:ea typeface="微软雅黑" pitchFamily="34" charset="-122"/>
              </a:rPr>
              <a:t>联锁系统的功能</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4450882" cy="461665"/>
            <a:chOff x="548443" y="1281397"/>
            <a:chExt cx="4450882"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022255" cy="461665"/>
            </a:xfrm>
            <a:prstGeom prst="rect">
              <a:avLst/>
            </a:prstGeom>
          </p:spPr>
          <p:txBody>
            <a:bodyPr wrap="none">
              <a:spAutoFit/>
            </a:bodyPr>
            <a:lstStyle/>
            <a:p>
              <a:r>
                <a:rPr lang="en-US" altLang="zh-CN" sz="2400" b="1" dirty="0" smtClean="0"/>
                <a:t>2</a:t>
              </a:r>
              <a:r>
                <a:rPr lang="zh-CN" altLang="en-US" sz="2400" b="1" dirty="0" smtClean="0"/>
                <a:t>、进路控制功能</a:t>
              </a:r>
              <a:r>
                <a:rPr lang="en-US" altLang="zh-CN" sz="2400" b="1" dirty="0" smtClean="0"/>
                <a:t>—</a:t>
              </a:r>
              <a:r>
                <a:rPr lang="zh-CN" altLang="en-US" sz="2400" b="1" dirty="0" smtClean="0">
                  <a:solidFill>
                    <a:srgbClr val="0303EB"/>
                  </a:solidFill>
                </a:rPr>
                <a:t>进路建立</a:t>
              </a:r>
              <a:endParaRPr lang="zh-CN" altLang="en-US" sz="2400" b="1" dirty="0" smtClean="0">
                <a:solidFill>
                  <a:srgbClr val="0303EB"/>
                </a:solidFill>
                <a:latin typeface="Times New Roman" pitchFamily="18" charset="0"/>
                <a:cs typeface="Times New Roman" pitchFamily="18" charset="0"/>
              </a:endParaRPr>
            </a:p>
          </p:txBody>
        </p:sp>
      </p:grpSp>
      <p:grpSp>
        <p:nvGrpSpPr>
          <p:cNvPr id="31" name="组合 30"/>
          <p:cNvGrpSpPr/>
          <p:nvPr/>
        </p:nvGrpSpPr>
        <p:grpSpPr>
          <a:xfrm>
            <a:off x="616709" y="1881180"/>
            <a:ext cx="3889375" cy="5040312"/>
            <a:chOff x="616709" y="1881180"/>
            <a:chExt cx="3889375" cy="5040312"/>
          </a:xfrm>
        </p:grpSpPr>
        <p:sp>
          <p:nvSpPr>
            <p:cNvPr id="8" name="AutoShape 4"/>
            <p:cNvSpPr>
              <a:spLocks noChangeArrowheads="1"/>
            </p:cNvSpPr>
            <p:nvPr/>
          </p:nvSpPr>
          <p:spPr bwMode="auto">
            <a:xfrm>
              <a:off x="2128008" y="1881180"/>
              <a:ext cx="935038" cy="360362"/>
            </a:xfrm>
            <a:prstGeom prst="roundRect">
              <a:avLst>
                <a:gd name="adj" fmla="val 16667"/>
              </a:avLst>
            </a:prstGeom>
            <a:solidFill>
              <a:srgbClr val="FFFF00"/>
            </a:solidFill>
            <a:ln w="28575" algn="ctr">
              <a:solidFill>
                <a:schemeClr val="tx1"/>
              </a:solidFill>
              <a:round/>
              <a:headEnd/>
              <a:tailEnd/>
            </a:ln>
          </p:spPr>
          <p:txBody>
            <a:bodyPr wrap="none" anchor="ctr"/>
            <a:lstStyle/>
            <a:p>
              <a:pPr algn="ctr"/>
              <a:r>
                <a:rPr lang="zh-CN" altLang="en-US" sz="1400" b="1"/>
                <a:t>开始</a:t>
              </a:r>
            </a:p>
          </p:txBody>
        </p:sp>
        <p:sp>
          <p:nvSpPr>
            <p:cNvPr id="9" name="Line 5"/>
            <p:cNvSpPr>
              <a:spLocks noChangeShapeType="1"/>
            </p:cNvSpPr>
            <p:nvPr/>
          </p:nvSpPr>
          <p:spPr bwMode="auto">
            <a:xfrm>
              <a:off x="2559808" y="2239955"/>
              <a:ext cx="0" cy="360362"/>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10" name="Rectangle 6"/>
            <p:cNvSpPr>
              <a:spLocks noChangeArrowheads="1"/>
            </p:cNvSpPr>
            <p:nvPr/>
          </p:nvSpPr>
          <p:spPr bwMode="auto">
            <a:xfrm>
              <a:off x="1912108" y="2600319"/>
              <a:ext cx="1295400" cy="360363"/>
            </a:xfrm>
            <a:prstGeom prst="rect">
              <a:avLst/>
            </a:prstGeom>
            <a:solidFill>
              <a:schemeClr val="accent1">
                <a:lumMod val="20000"/>
                <a:lumOff val="80000"/>
              </a:schemeClr>
            </a:solidFill>
            <a:ln w="28575" algn="ctr">
              <a:solidFill>
                <a:schemeClr val="tx1"/>
              </a:solidFill>
              <a:miter lim="800000"/>
              <a:headEnd/>
              <a:tailEnd/>
            </a:ln>
          </p:spPr>
          <p:txBody>
            <a:bodyPr wrap="none" anchor="ctr"/>
            <a:lstStyle/>
            <a:p>
              <a:pPr algn="ctr"/>
              <a:r>
                <a:rPr lang="zh-CN" altLang="en-US" sz="1400" b="1" dirty="0" smtClean="0"/>
                <a:t>进路选择</a:t>
              </a:r>
              <a:endParaRPr lang="zh-CN" altLang="en-US" sz="1400" b="1" dirty="0"/>
            </a:p>
          </p:txBody>
        </p:sp>
        <p:sp>
          <p:nvSpPr>
            <p:cNvPr id="11" name="AutoShape 7"/>
            <p:cNvSpPr>
              <a:spLocks noChangeArrowheads="1"/>
            </p:cNvSpPr>
            <p:nvPr/>
          </p:nvSpPr>
          <p:spPr bwMode="auto">
            <a:xfrm>
              <a:off x="1480308" y="3248019"/>
              <a:ext cx="2160588" cy="576263"/>
            </a:xfrm>
            <a:prstGeom prst="diamond">
              <a:avLst/>
            </a:prstGeom>
            <a:solidFill>
              <a:schemeClr val="bg1"/>
            </a:solidFill>
            <a:ln w="28575" algn="ctr">
              <a:solidFill>
                <a:schemeClr val="tx1"/>
              </a:solidFill>
              <a:miter lim="800000"/>
              <a:headEnd/>
              <a:tailEnd/>
            </a:ln>
          </p:spPr>
          <p:txBody>
            <a:bodyPr wrap="none" anchor="ctr"/>
            <a:lstStyle/>
            <a:p>
              <a:pPr algn="ctr"/>
              <a:r>
                <a:rPr lang="zh-CN" altLang="en-US" sz="1400" b="1"/>
                <a:t>所选进路空闲？</a:t>
              </a:r>
            </a:p>
          </p:txBody>
        </p:sp>
        <p:sp>
          <p:nvSpPr>
            <p:cNvPr id="12" name="Line 8"/>
            <p:cNvSpPr>
              <a:spLocks noChangeShapeType="1"/>
            </p:cNvSpPr>
            <p:nvPr/>
          </p:nvSpPr>
          <p:spPr bwMode="auto">
            <a:xfrm>
              <a:off x="2559808" y="2960682"/>
              <a:ext cx="0" cy="287337"/>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13" name="Line 9"/>
            <p:cNvSpPr>
              <a:spLocks noChangeShapeType="1"/>
            </p:cNvSpPr>
            <p:nvPr/>
          </p:nvSpPr>
          <p:spPr bwMode="auto">
            <a:xfrm>
              <a:off x="2559808" y="3824280"/>
              <a:ext cx="0" cy="360362"/>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14" name="Line 10"/>
            <p:cNvSpPr>
              <a:spLocks noChangeShapeType="1"/>
            </p:cNvSpPr>
            <p:nvPr/>
          </p:nvSpPr>
          <p:spPr bwMode="auto">
            <a:xfrm flipH="1">
              <a:off x="1048509" y="3536942"/>
              <a:ext cx="431800" cy="0"/>
            </a:xfrm>
            <a:prstGeom prst="line">
              <a:avLst/>
            </a:prstGeom>
            <a:noFill/>
            <a:ln w="28575">
              <a:solidFill>
                <a:schemeClr val="tx1"/>
              </a:solidFill>
              <a:round/>
              <a:headEnd/>
              <a:tailEnd/>
            </a:ln>
          </p:spPr>
          <p:txBody>
            <a:bodyPr wrap="none" anchor="ctr"/>
            <a:lstStyle/>
            <a:p>
              <a:pPr algn="ctr"/>
              <a:endParaRPr lang="zh-CN" altLang="en-US" b="1"/>
            </a:p>
          </p:txBody>
        </p:sp>
        <p:sp>
          <p:nvSpPr>
            <p:cNvPr id="15" name="Line 11"/>
            <p:cNvSpPr>
              <a:spLocks noChangeShapeType="1"/>
            </p:cNvSpPr>
            <p:nvPr/>
          </p:nvSpPr>
          <p:spPr bwMode="auto">
            <a:xfrm flipV="1">
              <a:off x="1048508" y="2457442"/>
              <a:ext cx="0" cy="1079500"/>
            </a:xfrm>
            <a:prstGeom prst="line">
              <a:avLst/>
            </a:prstGeom>
            <a:noFill/>
            <a:ln w="28575">
              <a:solidFill>
                <a:schemeClr val="tx1"/>
              </a:solidFill>
              <a:round/>
              <a:headEnd/>
              <a:tailEnd/>
            </a:ln>
          </p:spPr>
          <p:txBody>
            <a:bodyPr wrap="none" anchor="ctr"/>
            <a:lstStyle/>
            <a:p>
              <a:pPr algn="ctr"/>
              <a:endParaRPr lang="zh-CN" altLang="en-US" b="1"/>
            </a:p>
          </p:txBody>
        </p:sp>
        <p:sp>
          <p:nvSpPr>
            <p:cNvPr id="16" name="Line 12"/>
            <p:cNvSpPr>
              <a:spLocks noChangeShapeType="1"/>
            </p:cNvSpPr>
            <p:nvPr/>
          </p:nvSpPr>
          <p:spPr bwMode="auto">
            <a:xfrm>
              <a:off x="1048508" y="2457442"/>
              <a:ext cx="1511300" cy="0"/>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17" name="Text Box 13"/>
            <p:cNvSpPr txBox="1">
              <a:spLocks noChangeArrowheads="1"/>
            </p:cNvSpPr>
            <p:nvPr/>
          </p:nvSpPr>
          <p:spPr bwMode="auto">
            <a:xfrm>
              <a:off x="616709" y="2960680"/>
              <a:ext cx="504825" cy="304800"/>
            </a:xfrm>
            <a:prstGeom prst="rect">
              <a:avLst/>
            </a:prstGeom>
            <a:noFill/>
            <a:ln w="28575" algn="ctr">
              <a:noFill/>
              <a:miter lim="800000"/>
              <a:headEnd/>
              <a:tailEnd/>
            </a:ln>
          </p:spPr>
          <p:txBody>
            <a:bodyPr>
              <a:spAutoFit/>
            </a:bodyPr>
            <a:lstStyle/>
            <a:p>
              <a:pPr algn="ctr">
                <a:spcBef>
                  <a:spcPct val="50000"/>
                </a:spcBef>
              </a:pPr>
              <a:r>
                <a:rPr lang="zh-CN" altLang="en-US" sz="1400" b="1" dirty="0"/>
                <a:t>否</a:t>
              </a:r>
            </a:p>
          </p:txBody>
        </p:sp>
        <p:sp>
          <p:nvSpPr>
            <p:cNvPr id="18" name="Text Box 14"/>
            <p:cNvSpPr txBox="1">
              <a:spLocks noChangeArrowheads="1"/>
            </p:cNvSpPr>
            <p:nvPr/>
          </p:nvSpPr>
          <p:spPr bwMode="auto">
            <a:xfrm>
              <a:off x="1985134" y="3824280"/>
              <a:ext cx="504825" cy="304800"/>
            </a:xfrm>
            <a:prstGeom prst="rect">
              <a:avLst/>
            </a:prstGeom>
            <a:noFill/>
            <a:ln w="28575" algn="ctr">
              <a:noFill/>
              <a:miter lim="800000"/>
              <a:headEnd/>
              <a:tailEnd/>
            </a:ln>
          </p:spPr>
          <p:txBody>
            <a:bodyPr>
              <a:spAutoFit/>
            </a:bodyPr>
            <a:lstStyle/>
            <a:p>
              <a:pPr algn="ctr">
                <a:spcBef>
                  <a:spcPct val="50000"/>
                </a:spcBef>
              </a:pPr>
              <a:r>
                <a:rPr lang="zh-CN" altLang="en-US" sz="1400" b="1"/>
                <a:t>是</a:t>
              </a:r>
            </a:p>
          </p:txBody>
        </p:sp>
        <p:sp>
          <p:nvSpPr>
            <p:cNvPr id="19" name="Rectangle 16"/>
            <p:cNvSpPr>
              <a:spLocks noChangeArrowheads="1"/>
            </p:cNvSpPr>
            <p:nvPr/>
          </p:nvSpPr>
          <p:spPr bwMode="auto">
            <a:xfrm>
              <a:off x="1912108" y="5192705"/>
              <a:ext cx="1295400" cy="360362"/>
            </a:xfrm>
            <a:prstGeom prst="rect">
              <a:avLst/>
            </a:prstGeom>
            <a:solidFill>
              <a:srgbClr val="FFCC66"/>
            </a:solidFill>
            <a:ln w="28575" algn="ctr">
              <a:solidFill>
                <a:schemeClr val="tx1"/>
              </a:solidFill>
              <a:miter lim="800000"/>
              <a:headEnd/>
              <a:tailEnd/>
            </a:ln>
          </p:spPr>
          <p:txBody>
            <a:bodyPr wrap="none" anchor="ctr"/>
            <a:lstStyle/>
            <a:p>
              <a:pPr algn="ctr"/>
              <a:r>
                <a:rPr lang="zh-CN" altLang="en-US" sz="1400" b="1"/>
                <a:t>锁闭道岔</a:t>
              </a:r>
            </a:p>
          </p:txBody>
        </p:sp>
        <p:sp>
          <p:nvSpPr>
            <p:cNvPr id="20" name="Line 17"/>
            <p:cNvSpPr>
              <a:spLocks noChangeShapeType="1"/>
            </p:cNvSpPr>
            <p:nvPr/>
          </p:nvSpPr>
          <p:spPr bwMode="auto">
            <a:xfrm>
              <a:off x="2559808" y="4760905"/>
              <a:ext cx="0" cy="431800"/>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21" name="AutoShape 18"/>
            <p:cNvSpPr>
              <a:spLocks noChangeArrowheads="1"/>
            </p:cNvSpPr>
            <p:nvPr/>
          </p:nvSpPr>
          <p:spPr bwMode="auto">
            <a:xfrm>
              <a:off x="1480308" y="4184644"/>
              <a:ext cx="2160588" cy="576263"/>
            </a:xfrm>
            <a:prstGeom prst="diamond">
              <a:avLst/>
            </a:prstGeom>
            <a:solidFill>
              <a:schemeClr val="bg1"/>
            </a:solidFill>
            <a:ln w="28575" algn="ctr">
              <a:solidFill>
                <a:schemeClr val="tx1"/>
              </a:solidFill>
              <a:miter lim="800000"/>
              <a:headEnd/>
              <a:tailEnd/>
            </a:ln>
          </p:spPr>
          <p:txBody>
            <a:bodyPr wrap="none" anchor="ctr"/>
            <a:lstStyle/>
            <a:p>
              <a:pPr algn="ctr"/>
              <a:r>
                <a:rPr lang="zh-CN" altLang="en-US" sz="1400" b="1" dirty="0"/>
                <a:t>敌对信号未开放</a:t>
              </a:r>
            </a:p>
          </p:txBody>
        </p:sp>
        <p:sp>
          <p:nvSpPr>
            <p:cNvPr id="22" name="Text Box 19"/>
            <p:cNvSpPr txBox="1">
              <a:spLocks noChangeArrowheads="1"/>
            </p:cNvSpPr>
            <p:nvPr/>
          </p:nvSpPr>
          <p:spPr bwMode="auto">
            <a:xfrm>
              <a:off x="1985134" y="4832342"/>
              <a:ext cx="504825" cy="304800"/>
            </a:xfrm>
            <a:prstGeom prst="rect">
              <a:avLst/>
            </a:prstGeom>
            <a:noFill/>
            <a:ln w="28575" algn="ctr">
              <a:noFill/>
              <a:miter lim="800000"/>
              <a:headEnd/>
              <a:tailEnd/>
            </a:ln>
          </p:spPr>
          <p:txBody>
            <a:bodyPr>
              <a:spAutoFit/>
            </a:bodyPr>
            <a:lstStyle/>
            <a:p>
              <a:pPr algn="ctr">
                <a:spcBef>
                  <a:spcPct val="50000"/>
                </a:spcBef>
              </a:pPr>
              <a:r>
                <a:rPr lang="zh-CN" altLang="en-US" sz="1400" b="1"/>
                <a:t>是</a:t>
              </a:r>
            </a:p>
          </p:txBody>
        </p:sp>
        <p:sp>
          <p:nvSpPr>
            <p:cNvPr id="23" name="Line 20"/>
            <p:cNvSpPr>
              <a:spLocks noChangeShapeType="1"/>
            </p:cNvSpPr>
            <p:nvPr/>
          </p:nvSpPr>
          <p:spPr bwMode="auto">
            <a:xfrm>
              <a:off x="3640896" y="4473567"/>
              <a:ext cx="360362" cy="0"/>
            </a:xfrm>
            <a:prstGeom prst="line">
              <a:avLst/>
            </a:prstGeom>
            <a:noFill/>
            <a:ln w="28575">
              <a:solidFill>
                <a:schemeClr val="tx1"/>
              </a:solidFill>
              <a:round/>
              <a:headEnd/>
              <a:tailEnd/>
            </a:ln>
          </p:spPr>
          <p:txBody>
            <a:bodyPr wrap="none" anchor="ctr"/>
            <a:lstStyle/>
            <a:p>
              <a:pPr algn="ctr"/>
              <a:endParaRPr lang="zh-CN" altLang="en-US" b="1"/>
            </a:p>
          </p:txBody>
        </p:sp>
        <p:sp>
          <p:nvSpPr>
            <p:cNvPr id="24" name="Line 21"/>
            <p:cNvSpPr>
              <a:spLocks noChangeShapeType="1"/>
            </p:cNvSpPr>
            <p:nvPr/>
          </p:nvSpPr>
          <p:spPr bwMode="auto">
            <a:xfrm flipV="1">
              <a:off x="4001258" y="2384417"/>
              <a:ext cx="0" cy="2089150"/>
            </a:xfrm>
            <a:prstGeom prst="line">
              <a:avLst/>
            </a:prstGeom>
            <a:noFill/>
            <a:ln w="28575">
              <a:solidFill>
                <a:schemeClr val="tx1"/>
              </a:solidFill>
              <a:round/>
              <a:headEnd/>
              <a:tailEnd/>
            </a:ln>
          </p:spPr>
          <p:txBody>
            <a:bodyPr wrap="none" anchor="ctr"/>
            <a:lstStyle/>
            <a:p>
              <a:pPr algn="ctr"/>
              <a:endParaRPr lang="zh-CN" altLang="en-US" b="1"/>
            </a:p>
          </p:txBody>
        </p:sp>
        <p:sp>
          <p:nvSpPr>
            <p:cNvPr id="25" name="Line 22"/>
            <p:cNvSpPr>
              <a:spLocks noChangeShapeType="1"/>
            </p:cNvSpPr>
            <p:nvPr/>
          </p:nvSpPr>
          <p:spPr bwMode="auto">
            <a:xfrm flipH="1">
              <a:off x="2559808" y="2384417"/>
              <a:ext cx="1441450" cy="0"/>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26" name="Text Box 23"/>
            <p:cNvSpPr txBox="1">
              <a:spLocks noChangeArrowheads="1"/>
            </p:cNvSpPr>
            <p:nvPr/>
          </p:nvSpPr>
          <p:spPr bwMode="auto">
            <a:xfrm>
              <a:off x="4001259" y="3176580"/>
              <a:ext cx="504825" cy="304800"/>
            </a:xfrm>
            <a:prstGeom prst="rect">
              <a:avLst/>
            </a:prstGeom>
            <a:noFill/>
            <a:ln w="28575" algn="ctr">
              <a:noFill/>
              <a:miter lim="800000"/>
              <a:headEnd/>
              <a:tailEnd/>
            </a:ln>
          </p:spPr>
          <p:txBody>
            <a:bodyPr>
              <a:spAutoFit/>
            </a:bodyPr>
            <a:lstStyle/>
            <a:p>
              <a:pPr algn="ctr">
                <a:spcBef>
                  <a:spcPct val="50000"/>
                </a:spcBef>
              </a:pPr>
              <a:r>
                <a:rPr lang="zh-CN" altLang="en-US" sz="1400" b="1" dirty="0"/>
                <a:t>否</a:t>
              </a:r>
            </a:p>
          </p:txBody>
        </p:sp>
        <p:sp>
          <p:nvSpPr>
            <p:cNvPr id="27" name="Line 24"/>
            <p:cNvSpPr>
              <a:spLocks noChangeShapeType="1"/>
            </p:cNvSpPr>
            <p:nvPr/>
          </p:nvSpPr>
          <p:spPr bwMode="auto">
            <a:xfrm>
              <a:off x="2559808" y="5553069"/>
              <a:ext cx="0" cy="288925"/>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28" name="AutoShape 25"/>
            <p:cNvSpPr>
              <a:spLocks noChangeArrowheads="1"/>
            </p:cNvSpPr>
            <p:nvPr/>
          </p:nvSpPr>
          <p:spPr bwMode="auto">
            <a:xfrm>
              <a:off x="2128008" y="6561130"/>
              <a:ext cx="936625" cy="360362"/>
            </a:xfrm>
            <a:prstGeom prst="roundRect">
              <a:avLst>
                <a:gd name="adj" fmla="val 16667"/>
              </a:avLst>
            </a:prstGeom>
            <a:solidFill>
              <a:srgbClr val="FFFF00"/>
            </a:solidFill>
            <a:ln w="28575" algn="ctr">
              <a:solidFill>
                <a:schemeClr val="tx1"/>
              </a:solidFill>
              <a:round/>
              <a:headEnd/>
              <a:tailEnd/>
            </a:ln>
          </p:spPr>
          <p:txBody>
            <a:bodyPr wrap="none" anchor="ctr"/>
            <a:lstStyle/>
            <a:p>
              <a:pPr algn="ctr"/>
              <a:r>
                <a:rPr lang="zh-CN" altLang="en-US" sz="1400" b="1"/>
                <a:t>结束</a:t>
              </a:r>
            </a:p>
          </p:txBody>
        </p:sp>
        <p:sp>
          <p:nvSpPr>
            <p:cNvPr id="29" name="Rectangle 26"/>
            <p:cNvSpPr>
              <a:spLocks noChangeArrowheads="1"/>
            </p:cNvSpPr>
            <p:nvPr/>
          </p:nvSpPr>
          <p:spPr bwMode="auto">
            <a:xfrm>
              <a:off x="1912108" y="5840405"/>
              <a:ext cx="1295400" cy="360362"/>
            </a:xfrm>
            <a:prstGeom prst="rect">
              <a:avLst/>
            </a:prstGeom>
            <a:solidFill>
              <a:srgbClr val="01AEEE"/>
            </a:solidFill>
            <a:ln w="28575" algn="ctr">
              <a:solidFill>
                <a:schemeClr val="tx1"/>
              </a:solidFill>
              <a:miter lim="800000"/>
              <a:headEnd/>
              <a:tailEnd/>
            </a:ln>
          </p:spPr>
          <p:txBody>
            <a:bodyPr wrap="none" anchor="ctr"/>
            <a:lstStyle/>
            <a:p>
              <a:pPr algn="ctr"/>
              <a:r>
                <a:rPr lang="zh-CN" altLang="en-US" sz="1400" b="1">
                  <a:solidFill>
                    <a:schemeClr val="bg1"/>
                  </a:solidFill>
                </a:rPr>
                <a:t>信号开放</a:t>
              </a:r>
            </a:p>
          </p:txBody>
        </p:sp>
        <p:sp>
          <p:nvSpPr>
            <p:cNvPr id="30" name="Line 27"/>
            <p:cNvSpPr>
              <a:spLocks noChangeShapeType="1"/>
            </p:cNvSpPr>
            <p:nvPr/>
          </p:nvSpPr>
          <p:spPr bwMode="auto">
            <a:xfrm>
              <a:off x="2559808" y="6200769"/>
              <a:ext cx="0" cy="358775"/>
            </a:xfrm>
            <a:prstGeom prst="line">
              <a:avLst/>
            </a:prstGeom>
            <a:noFill/>
            <a:ln w="28575">
              <a:solidFill>
                <a:schemeClr val="tx1"/>
              </a:solidFill>
              <a:round/>
              <a:headEnd/>
              <a:tailEnd type="triangle" w="med" len="med"/>
            </a:ln>
          </p:spPr>
          <p:txBody>
            <a:bodyPr wrap="none" anchor="ctr"/>
            <a:lstStyle/>
            <a:p>
              <a:pPr algn="ctr"/>
              <a:endParaRPr lang="zh-CN" altLang="en-US" b="1"/>
            </a:p>
          </p:txBody>
        </p:sp>
      </p:grpSp>
      <p:grpSp>
        <p:nvGrpSpPr>
          <p:cNvPr id="47" name="组合 46"/>
          <p:cNvGrpSpPr/>
          <p:nvPr/>
        </p:nvGrpSpPr>
        <p:grpSpPr>
          <a:xfrm>
            <a:off x="5263350" y="2528880"/>
            <a:ext cx="2214578" cy="785596"/>
            <a:chOff x="285720" y="2163128"/>
            <a:chExt cx="2214578" cy="785596"/>
          </a:xfrm>
        </p:grpSpPr>
        <p:sp>
          <p:nvSpPr>
            <p:cNvPr id="33" name="燕尾形 5"/>
            <p:cNvSpPr/>
            <p:nvPr/>
          </p:nvSpPr>
          <p:spPr>
            <a:xfrm>
              <a:off x="285720" y="2163128"/>
              <a:ext cx="2214578" cy="785596"/>
            </a:xfrm>
            <a:prstGeom prst="chevron">
              <a:avLst/>
            </a:prstGeom>
            <a:solidFill>
              <a:srgbClr val="00B0F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34" name="燕尾形 4"/>
            <p:cNvSpPr/>
            <p:nvPr/>
          </p:nvSpPr>
          <p:spPr>
            <a:xfrm>
              <a:off x="728636" y="2163128"/>
              <a:ext cx="1485910"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mj-ea"/>
                  <a:ea typeface="+mj-ea"/>
                  <a:cs typeface="+mn-cs"/>
                </a:rPr>
                <a:t>进路选择</a:t>
              </a:r>
              <a:endParaRPr kumimoji="0" lang="zh-CN" altLang="en-US" sz="2400" b="1" i="0" u="none" strike="noStrike" kern="1200" cap="none" spc="0" normalizeH="0" baseline="0" noProof="0" dirty="0">
                <a:ln>
                  <a:noFill/>
                </a:ln>
                <a:solidFill>
                  <a:sysClr val="window" lastClr="FFFFFF"/>
                </a:solidFill>
                <a:effectLst/>
                <a:uLnTx/>
                <a:uFillTx/>
                <a:latin typeface="+mj-ea"/>
                <a:ea typeface="+mj-ea"/>
                <a:cs typeface="+mn-cs"/>
              </a:endParaRPr>
            </a:p>
          </p:txBody>
        </p:sp>
      </p:grpSp>
      <p:grpSp>
        <p:nvGrpSpPr>
          <p:cNvPr id="46" name="组合 45"/>
          <p:cNvGrpSpPr/>
          <p:nvPr/>
        </p:nvGrpSpPr>
        <p:grpSpPr>
          <a:xfrm>
            <a:off x="5263350" y="3600450"/>
            <a:ext cx="2214578" cy="785596"/>
            <a:chOff x="2428860" y="2163350"/>
            <a:chExt cx="2214578" cy="785596"/>
          </a:xfrm>
        </p:grpSpPr>
        <p:sp>
          <p:nvSpPr>
            <p:cNvPr id="36" name="燕尾形 35"/>
            <p:cNvSpPr/>
            <p:nvPr/>
          </p:nvSpPr>
          <p:spPr>
            <a:xfrm>
              <a:off x="2428860" y="2163350"/>
              <a:ext cx="2214578" cy="785596"/>
            </a:xfrm>
            <a:prstGeom prst="chevron">
              <a:avLst/>
            </a:prstGeom>
            <a:solidFill>
              <a:srgbClr val="00B05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37" name="燕尾形 6"/>
            <p:cNvSpPr/>
            <p:nvPr/>
          </p:nvSpPr>
          <p:spPr>
            <a:xfrm>
              <a:off x="2819289" y="2163350"/>
              <a:ext cx="1660933"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mj-ea"/>
                  <a:ea typeface="+mj-ea"/>
                  <a:cs typeface="+mn-cs"/>
                </a:rPr>
                <a:t>道岔控制</a:t>
              </a:r>
              <a:endParaRPr kumimoji="0" lang="en-US" altLang="zh-CN" sz="2400" b="1" i="0" u="none" strike="noStrike" kern="1200" cap="none" spc="0" normalizeH="0" baseline="0" noProof="0" dirty="0" smtClean="0">
                <a:ln>
                  <a:noFill/>
                </a:ln>
                <a:solidFill>
                  <a:sysClr val="window" lastClr="FFFFFF"/>
                </a:solidFill>
                <a:effectLst/>
                <a:uLnTx/>
                <a:uFillTx/>
                <a:latin typeface="+mj-ea"/>
                <a:ea typeface="+mj-ea"/>
                <a:cs typeface="+mn-cs"/>
              </a:endParaRPr>
            </a:p>
          </p:txBody>
        </p:sp>
      </p:grpSp>
      <p:grpSp>
        <p:nvGrpSpPr>
          <p:cNvPr id="45" name="组合 44"/>
          <p:cNvGrpSpPr/>
          <p:nvPr/>
        </p:nvGrpSpPr>
        <p:grpSpPr>
          <a:xfrm>
            <a:off x="5263350" y="4600582"/>
            <a:ext cx="2214578" cy="785596"/>
            <a:chOff x="4572000" y="2143116"/>
            <a:chExt cx="2214578" cy="785596"/>
          </a:xfrm>
        </p:grpSpPr>
        <p:sp>
          <p:nvSpPr>
            <p:cNvPr id="39" name="燕尾形 38"/>
            <p:cNvSpPr/>
            <p:nvPr/>
          </p:nvSpPr>
          <p:spPr>
            <a:xfrm>
              <a:off x="4572000" y="2143116"/>
              <a:ext cx="2214578" cy="785596"/>
            </a:xfrm>
            <a:prstGeom prst="chevron">
              <a:avLst/>
            </a:prstGeom>
            <a:solidFill>
              <a:srgbClr val="4BACC6">
                <a:hueOff val="-9933876"/>
                <a:satOff val="39811"/>
                <a:lumOff val="8628"/>
                <a:alphaOff val="0"/>
              </a:srgbClr>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40" name="燕尾形 10"/>
            <p:cNvSpPr/>
            <p:nvPr/>
          </p:nvSpPr>
          <p:spPr>
            <a:xfrm>
              <a:off x="5014916" y="2143116"/>
              <a:ext cx="1414472"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mj-ea"/>
                  <a:ea typeface="+mj-ea"/>
                  <a:cs typeface="+mn-cs"/>
                </a:rPr>
                <a:t>进路锁闭</a:t>
              </a:r>
              <a:endParaRPr kumimoji="0" lang="zh-CN" altLang="en-US" sz="2400" b="1" i="0" u="none" strike="noStrike" kern="1200" cap="none" spc="0" normalizeH="0" baseline="0" noProof="0" dirty="0">
                <a:ln>
                  <a:noFill/>
                </a:ln>
                <a:solidFill>
                  <a:sysClr val="window" lastClr="FFFFFF"/>
                </a:solidFill>
                <a:effectLst/>
                <a:uLnTx/>
                <a:uFillTx/>
                <a:latin typeface="+mj-ea"/>
                <a:ea typeface="+mj-ea"/>
                <a:cs typeface="+mn-cs"/>
              </a:endParaRPr>
            </a:p>
          </p:txBody>
        </p:sp>
      </p:grpSp>
      <p:grpSp>
        <p:nvGrpSpPr>
          <p:cNvPr id="44" name="组合 43"/>
          <p:cNvGrpSpPr/>
          <p:nvPr/>
        </p:nvGrpSpPr>
        <p:grpSpPr>
          <a:xfrm>
            <a:off x="5263350" y="5672152"/>
            <a:ext cx="2214578" cy="785596"/>
            <a:chOff x="6715140" y="2163128"/>
            <a:chExt cx="2214578" cy="785596"/>
          </a:xfrm>
        </p:grpSpPr>
        <p:sp>
          <p:nvSpPr>
            <p:cNvPr id="42" name="燕尾形 41"/>
            <p:cNvSpPr/>
            <p:nvPr/>
          </p:nvSpPr>
          <p:spPr>
            <a:xfrm>
              <a:off x="6715140" y="2163128"/>
              <a:ext cx="2214578" cy="785596"/>
            </a:xfrm>
            <a:prstGeom prst="chevron">
              <a:avLst/>
            </a:prstGeom>
            <a:solidFill>
              <a:srgbClr val="0070C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43" name="燕尾形 10"/>
            <p:cNvSpPr/>
            <p:nvPr/>
          </p:nvSpPr>
          <p:spPr>
            <a:xfrm>
              <a:off x="7158056" y="2163128"/>
              <a:ext cx="1485910"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mj-ea"/>
                  <a:ea typeface="+mj-ea"/>
                  <a:cs typeface="+mn-cs"/>
                </a:rPr>
                <a:t>信号控制</a:t>
              </a:r>
              <a:endParaRPr kumimoji="0" lang="zh-CN" altLang="en-US" sz="2400" b="1" i="0" u="none" strike="noStrike" kern="1200" cap="none" spc="0" normalizeH="0" baseline="0" noProof="0" dirty="0">
                <a:ln>
                  <a:noFill/>
                </a:ln>
                <a:solidFill>
                  <a:sysClr val="window" lastClr="FFFFFF"/>
                </a:solidFill>
                <a:effectLst/>
                <a:uLnTx/>
                <a:uFillTx/>
                <a:latin typeface="+mj-ea"/>
                <a:ea typeface="+mj-ea"/>
                <a:cs typeface="+mn-cs"/>
              </a:endParaRPr>
            </a:p>
          </p:txBody>
        </p:sp>
      </p:grpSp>
      <p:sp>
        <p:nvSpPr>
          <p:cNvPr id="49" name="矩形 48"/>
          <p:cNvSpPr/>
          <p:nvPr/>
        </p:nvSpPr>
        <p:spPr>
          <a:xfrm>
            <a:off x="4763284" y="3386136"/>
            <a:ext cx="714380" cy="1815882"/>
          </a:xfrm>
          <a:prstGeom prst="rect">
            <a:avLst/>
          </a:prstGeom>
        </p:spPr>
        <p:txBody>
          <a:bodyPr wrap="square">
            <a:spAutoFit/>
          </a:bodyPr>
          <a:lstStyle/>
          <a:p>
            <a:r>
              <a:rPr lang="zh-CN" altLang="en-US" sz="2800" b="1" dirty="0" smtClean="0">
                <a:solidFill>
                  <a:schemeClr val="tx2">
                    <a:lumMod val="60000"/>
                    <a:lumOff val="40000"/>
                  </a:schemeClr>
                </a:solidFill>
                <a:latin typeface="Times New Roman" pitchFamily="18" charset="0"/>
                <a:cs typeface="Times New Roman" pitchFamily="18" charset="0"/>
              </a:rPr>
              <a:t>四个阶段</a:t>
            </a:r>
          </a:p>
        </p:txBody>
      </p:sp>
      <p:sp>
        <p:nvSpPr>
          <p:cNvPr id="51" name="矩形 50"/>
          <p:cNvSpPr/>
          <p:nvPr/>
        </p:nvSpPr>
        <p:spPr>
          <a:xfrm>
            <a:off x="7906556" y="2615961"/>
            <a:ext cx="3929090" cy="477054"/>
          </a:xfrm>
          <a:prstGeom prst="rect">
            <a:avLst/>
          </a:prstGeom>
        </p:spPr>
        <p:txBody>
          <a:bodyPr wrap="square">
            <a:spAutoFit/>
          </a:bodyPr>
          <a:lstStyle/>
          <a:p>
            <a:r>
              <a:rPr lang="zh-CN" altLang="en-US" b="1" dirty="0" smtClean="0">
                <a:solidFill>
                  <a:prstClr val="black"/>
                </a:solidFill>
              </a:rPr>
              <a:t>进路选择的检查条件是：</a:t>
            </a:r>
            <a:endParaRPr lang="zh-CN" altLang="en-US" b="1" dirty="0"/>
          </a:p>
        </p:txBody>
      </p:sp>
      <p:grpSp>
        <p:nvGrpSpPr>
          <p:cNvPr id="53" name="组合 52"/>
          <p:cNvGrpSpPr/>
          <p:nvPr/>
        </p:nvGrpSpPr>
        <p:grpSpPr>
          <a:xfrm>
            <a:off x="7906556" y="3187465"/>
            <a:ext cx="4000528" cy="2413249"/>
            <a:chOff x="7906556" y="3187465"/>
            <a:chExt cx="4000528" cy="2413249"/>
          </a:xfrm>
        </p:grpSpPr>
        <p:sp>
          <p:nvSpPr>
            <p:cNvPr id="50" name="矩形 49"/>
            <p:cNvSpPr/>
            <p:nvPr/>
          </p:nvSpPr>
          <p:spPr>
            <a:xfrm>
              <a:off x="7977994" y="3187465"/>
              <a:ext cx="3929090" cy="2198935"/>
            </a:xfrm>
            <a:prstGeom prst="rect">
              <a:avLst/>
            </a:prstGeom>
          </p:spPr>
          <p:txBody>
            <a:bodyPr wrap="square">
              <a:spAutoFit/>
            </a:bodyPr>
            <a:lstStyle/>
            <a:p>
              <a:pPr marL="457200" indent="-457200">
                <a:lnSpc>
                  <a:spcPct val="200000"/>
                </a:lnSpc>
                <a:buFont typeface="+mj-ea"/>
                <a:buAutoNum type="circleNumDbPlain"/>
              </a:pPr>
              <a:r>
                <a:rPr lang="zh-CN" altLang="en-US" sz="2400" b="1" dirty="0" smtClean="0"/>
                <a:t>所选进路空闲；</a:t>
              </a:r>
              <a:endParaRPr lang="en-US" altLang="zh-CN" sz="2400" b="1" dirty="0" smtClean="0"/>
            </a:p>
            <a:p>
              <a:pPr marL="457200" indent="-457200">
                <a:lnSpc>
                  <a:spcPct val="200000"/>
                </a:lnSpc>
                <a:buFont typeface="+mj-ea"/>
                <a:buAutoNum type="circleNumDbPlain"/>
              </a:pPr>
              <a:r>
                <a:rPr lang="zh-CN" altLang="en-US" sz="2400" b="1" dirty="0" smtClean="0"/>
                <a:t>道岔位置正确；</a:t>
              </a:r>
              <a:endParaRPr lang="en-US" altLang="zh-CN" sz="2400" b="1" dirty="0" smtClean="0"/>
            </a:p>
            <a:p>
              <a:pPr marL="457200" indent="-457200">
                <a:lnSpc>
                  <a:spcPct val="200000"/>
                </a:lnSpc>
                <a:buFont typeface="+mj-ea"/>
                <a:buAutoNum type="circleNumDbPlain"/>
              </a:pPr>
              <a:r>
                <a:rPr lang="zh-CN" altLang="en-US" sz="2400" b="1" dirty="0" smtClean="0"/>
                <a:t>敌对信号未开放。</a:t>
              </a:r>
              <a:endParaRPr lang="zh-CN" altLang="en-US" sz="2400" b="1" dirty="0"/>
            </a:p>
          </p:txBody>
        </p:sp>
        <p:sp>
          <p:nvSpPr>
            <p:cNvPr id="52" name="矩形 51"/>
            <p:cNvSpPr/>
            <p:nvPr/>
          </p:nvSpPr>
          <p:spPr>
            <a:xfrm>
              <a:off x="7906556" y="3314698"/>
              <a:ext cx="3714776" cy="2286016"/>
            </a:xfrm>
            <a:prstGeom prst="rect">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left)">
                                      <p:cBhvr>
                                        <p:cTn id="11" dur="500"/>
                                        <p:tgtEl>
                                          <p:spTgt spid="47"/>
                                        </p:tgtEl>
                                      </p:cBhvr>
                                    </p:animEffect>
                                  </p:childTnLst>
                                </p:cTn>
                              </p:par>
                              <p:par>
                                <p:cTn id="12" presetID="22" presetClass="entr" presetSubtype="8" fill="hold" nodeType="with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wipe(left)">
                                      <p:cBhvr>
                                        <p:cTn id="14" dur="500"/>
                                        <p:tgtEl>
                                          <p:spTgt spid="46"/>
                                        </p:tgtEl>
                                      </p:cBhvr>
                                    </p:animEffect>
                                  </p:childTnLst>
                                </p:cTn>
                              </p:par>
                              <p:par>
                                <p:cTn id="15" presetID="22" presetClass="entr" presetSubtype="8"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500"/>
                                        <p:tgtEl>
                                          <p:spTgt spid="45"/>
                                        </p:tgtEl>
                                      </p:cBhvr>
                                    </p:animEffect>
                                  </p:childTnLst>
                                </p:cTn>
                              </p:par>
                              <p:par>
                                <p:cTn id="18" presetID="22" presetClass="entr" presetSubtype="8" fill="hold" nodeType="with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wipe(left)">
                                      <p:cBhvr>
                                        <p:cTn id="20" dur="500"/>
                                        <p:tgtEl>
                                          <p:spTgt spid="4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51"/>
                                        </p:tgtEl>
                                        <p:attrNameLst>
                                          <p:attrName>style.visibility</p:attrName>
                                        </p:attrNameLst>
                                      </p:cBhvr>
                                      <p:to>
                                        <p:strVal val="visible"/>
                                      </p:to>
                                    </p:set>
                                    <p:animEffect transition="in" filter="wipe(up)">
                                      <p:cBhvr>
                                        <p:cTn id="25" dur="500"/>
                                        <p:tgtEl>
                                          <p:spTgt spid="51"/>
                                        </p:tgtEl>
                                      </p:cBhvr>
                                    </p:animEffect>
                                  </p:childTnLst>
                                </p:cTn>
                              </p:par>
                              <p:par>
                                <p:cTn id="26" presetID="9" presetClass="emph" presetSubtype="0" nodeType="withEffect">
                                  <p:stCondLst>
                                    <p:cond delay="0"/>
                                  </p:stCondLst>
                                  <p:childTnLst>
                                    <p:set>
                                      <p:cBhvr rctx="PPT">
                                        <p:cTn id="27" dur="indefinite"/>
                                        <p:tgtEl>
                                          <p:spTgt spid="46"/>
                                        </p:tgtEl>
                                        <p:attrNameLst>
                                          <p:attrName>style.opacity</p:attrName>
                                        </p:attrNameLst>
                                      </p:cBhvr>
                                      <p:to>
                                        <p:strVal val="0.25"/>
                                      </p:to>
                                    </p:set>
                                    <p:animEffect filter="image" prLst="opacity: 0.25">
                                      <p:cBhvr rctx="IE">
                                        <p:cTn id="28" dur="indefinite"/>
                                        <p:tgtEl>
                                          <p:spTgt spid="46"/>
                                        </p:tgtEl>
                                      </p:cBhvr>
                                    </p:animEffect>
                                  </p:childTnLst>
                                </p:cTn>
                              </p:par>
                              <p:par>
                                <p:cTn id="29" presetID="9" presetClass="emph" presetSubtype="0" nodeType="withEffect">
                                  <p:stCondLst>
                                    <p:cond delay="0"/>
                                  </p:stCondLst>
                                  <p:childTnLst>
                                    <p:set>
                                      <p:cBhvr rctx="PPT">
                                        <p:cTn id="30" dur="indefinite"/>
                                        <p:tgtEl>
                                          <p:spTgt spid="45"/>
                                        </p:tgtEl>
                                        <p:attrNameLst>
                                          <p:attrName>style.opacity</p:attrName>
                                        </p:attrNameLst>
                                      </p:cBhvr>
                                      <p:to>
                                        <p:strVal val="0.25"/>
                                      </p:to>
                                    </p:set>
                                    <p:animEffect filter="image" prLst="opacity: 0.25">
                                      <p:cBhvr rctx="IE">
                                        <p:cTn id="31" dur="indefinite"/>
                                        <p:tgtEl>
                                          <p:spTgt spid="45"/>
                                        </p:tgtEl>
                                      </p:cBhvr>
                                    </p:animEffect>
                                  </p:childTnLst>
                                </p:cTn>
                              </p:par>
                              <p:par>
                                <p:cTn id="32" presetID="9" presetClass="emph" presetSubtype="0" nodeType="withEffect">
                                  <p:stCondLst>
                                    <p:cond delay="0"/>
                                  </p:stCondLst>
                                  <p:childTnLst>
                                    <p:set>
                                      <p:cBhvr rctx="PPT">
                                        <p:cTn id="33" dur="indefinite"/>
                                        <p:tgtEl>
                                          <p:spTgt spid="44"/>
                                        </p:tgtEl>
                                        <p:attrNameLst>
                                          <p:attrName>style.opacity</p:attrName>
                                        </p:attrNameLst>
                                      </p:cBhvr>
                                      <p:to>
                                        <p:strVal val="0.25"/>
                                      </p:to>
                                    </p:set>
                                    <p:animEffect filter="image" prLst="opacity: 0.25">
                                      <p:cBhvr rctx="IE">
                                        <p:cTn id="34" dur="indefinite"/>
                                        <p:tgtEl>
                                          <p:spTgt spid="44"/>
                                        </p:tgtEl>
                                      </p:cBhvr>
                                    </p:animEffect>
                                  </p:childTnLst>
                                </p:cTn>
                              </p:par>
                              <p:par>
                                <p:cTn id="35" presetID="9" presetClass="emph" presetSubtype="0" grpId="0" nodeType="withEffect">
                                  <p:stCondLst>
                                    <p:cond delay="0"/>
                                  </p:stCondLst>
                                  <p:childTnLst>
                                    <p:set>
                                      <p:cBhvr rctx="PPT">
                                        <p:cTn id="36" dur="indefinite"/>
                                        <p:tgtEl>
                                          <p:spTgt spid="48"/>
                                        </p:tgtEl>
                                        <p:attrNameLst>
                                          <p:attrName>style.opacity</p:attrName>
                                        </p:attrNameLst>
                                      </p:cBhvr>
                                      <p:to>
                                        <p:strVal val="0.5"/>
                                      </p:to>
                                    </p:set>
                                    <p:animEffect filter="image" prLst="opacity: 0.5">
                                      <p:cBhvr rctx="IE">
                                        <p:cTn id="37" dur="indefinite"/>
                                        <p:tgtEl>
                                          <p:spTgt spid="48"/>
                                        </p:tgtEl>
                                      </p:cBhvr>
                                    </p:animEffect>
                                  </p:childTnLst>
                                </p:cTn>
                              </p:par>
                              <p:par>
                                <p:cTn id="38" presetID="9" presetClass="emph" presetSubtype="0" grpId="1" nodeType="withEffect">
                                  <p:stCondLst>
                                    <p:cond delay="0"/>
                                  </p:stCondLst>
                                  <p:childTnLst>
                                    <p:set>
                                      <p:cBhvr rctx="PPT">
                                        <p:cTn id="39" dur="indefinite"/>
                                        <p:tgtEl>
                                          <p:spTgt spid="49"/>
                                        </p:tgtEl>
                                        <p:attrNameLst>
                                          <p:attrName>style.opacity</p:attrName>
                                        </p:attrNameLst>
                                      </p:cBhvr>
                                      <p:to>
                                        <p:strVal val="0.5"/>
                                      </p:to>
                                    </p:set>
                                    <p:animEffect filter="image" prLst="opacity: 0.5">
                                      <p:cBhvr rctx="IE">
                                        <p:cTn id="40" dur="indefinite"/>
                                        <p:tgtEl>
                                          <p:spTgt spid="49"/>
                                        </p:tgtEl>
                                      </p:cBhvr>
                                    </p:animEffect>
                                  </p:childTnLst>
                                </p:cTn>
                              </p:par>
                            </p:childTnLst>
                          </p:cTn>
                        </p:par>
                        <p:par>
                          <p:cTn id="41" fill="hold">
                            <p:stCondLst>
                              <p:cond delay="500"/>
                            </p:stCondLst>
                            <p:childTnLst>
                              <p:par>
                                <p:cTn id="42" presetID="22" presetClass="entr" presetSubtype="1" fill="hold"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wipe(up)">
                                      <p:cBhvr>
                                        <p:cTn id="4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p:bldP spid="49" grpId="1"/>
      <p:bldP spid="5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7409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3.1.2 </a:t>
            </a:r>
            <a:r>
              <a:rPr lang="zh-CN" altLang="en-US" sz="2800" b="1" dirty="0" smtClean="0">
                <a:solidFill>
                  <a:srgbClr val="0070C0"/>
                </a:solidFill>
                <a:latin typeface="微软雅黑" pitchFamily="34" charset="-122"/>
                <a:ea typeface="微软雅黑" pitchFamily="34" charset="-122"/>
              </a:rPr>
              <a:t>联锁系统的功能</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4450882" cy="461665"/>
            <a:chOff x="548443" y="1281397"/>
            <a:chExt cx="4450882"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022255" cy="461665"/>
            </a:xfrm>
            <a:prstGeom prst="rect">
              <a:avLst/>
            </a:prstGeom>
          </p:spPr>
          <p:txBody>
            <a:bodyPr wrap="none">
              <a:spAutoFit/>
            </a:bodyPr>
            <a:lstStyle/>
            <a:p>
              <a:r>
                <a:rPr lang="en-US" altLang="zh-CN" sz="2400" b="1" dirty="0" smtClean="0"/>
                <a:t>2</a:t>
              </a:r>
              <a:r>
                <a:rPr lang="zh-CN" altLang="en-US" sz="2400" b="1" dirty="0" smtClean="0"/>
                <a:t>、进路控制功能</a:t>
              </a:r>
              <a:r>
                <a:rPr lang="en-US" altLang="zh-CN" sz="2400" b="1" dirty="0" smtClean="0"/>
                <a:t>—</a:t>
              </a:r>
              <a:r>
                <a:rPr lang="zh-CN" altLang="en-US" sz="2400" b="1" dirty="0" smtClean="0">
                  <a:solidFill>
                    <a:srgbClr val="0303EB"/>
                  </a:solidFill>
                </a:rPr>
                <a:t>进路建立</a:t>
              </a:r>
              <a:endParaRPr lang="zh-CN" altLang="en-US" sz="2400" b="1" dirty="0" smtClean="0">
                <a:solidFill>
                  <a:srgbClr val="0303EB"/>
                </a:solidFill>
                <a:latin typeface="Times New Roman" pitchFamily="18" charset="0"/>
                <a:cs typeface="Times New Roman" pitchFamily="18" charset="0"/>
              </a:endParaRPr>
            </a:p>
          </p:txBody>
        </p:sp>
      </p:grpSp>
      <p:grpSp>
        <p:nvGrpSpPr>
          <p:cNvPr id="7" name="组合 6"/>
          <p:cNvGrpSpPr/>
          <p:nvPr/>
        </p:nvGrpSpPr>
        <p:grpSpPr>
          <a:xfrm>
            <a:off x="616709" y="1881180"/>
            <a:ext cx="3889375" cy="5040312"/>
            <a:chOff x="616709" y="1881180"/>
            <a:chExt cx="3889375" cy="5040312"/>
          </a:xfrm>
        </p:grpSpPr>
        <p:sp>
          <p:nvSpPr>
            <p:cNvPr id="8" name="AutoShape 4"/>
            <p:cNvSpPr>
              <a:spLocks noChangeArrowheads="1"/>
            </p:cNvSpPr>
            <p:nvPr/>
          </p:nvSpPr>
          <p:spPr bwMode="auto">
            <a:xfrm>
              <a:off x="2128008" y="1881180"/>
              <a:ext cx="935038" cy="360362"/>
            </a:xfrm>
            <a:prstGeom prst="roundRect">
              <a:avLst>
                <a:gd name="adj" fmla="val 16667"/>
              </a:avLst>
            </a:prstGeom>
            <a:solidFill>
              <a:srgbClr val="FFFF00"/>
            </a:solidFill>
            <a:ln w="28575" algn="ctr">
              <a:solidFill>
                <a:schemeClr val="tx1"/>
              </a:solidFill>
              <a:round/>
              <a:headEnd/>
              <a:tailEnd/>
            </a:ln>
          </p:spPr>
          <p:txBody>
            <a:bodyPr wrap="none" anchor="ctr"/>
            <a:lstStyle/>
            <a:p>
              <a:pPr algn="ctr"/>
              <a:r>
                <a:rPr lang="zh-CN" altLang="en-US" sz="1400" b="1"/>
                <a:t>开始</a:t>
              </a:r>
            </a:p>
          </p:txBody>
        </p:sp>
        <p:sp>
          <p:nvSpPr>
            <p:cNvPr id="9" name="Line 5"/>
            <p:cNvSpPr>
              <a:spLocks noChangeShapeType="1"/>
            </p:cNvSpPr>
            <p:nvPr/>
          </p:nvSpPr>
          <p:spPr bwMode="auto">
            <a:xfrm>
              <a:off x="2559808" y="2239955"/>
              <a:ext cx="0" cy="360362"/>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10" name="Rectangle 6"/>
            <p:cNvSpPr>
              <a:spLocks noChangeArrowheads="1"/>
            </p:cNvSpPr>
            <p:nvPr/>
          </p:nvSpPr>
          <p:spPr bwMode="auto">
            <a:xfrm>
              <a:off x="1912108" y="2600319"/>
              <a:ext cx="1295400" cy="360363"/>
            </a:xfrm>
            <a:prstGeom prst="rect">
              <a:avLst/>
            </a:prstGeom>
            <a:solidFill>
              <a:schemeClr val="accent1">
                <a:lumMod val="20000"/>
                <a:lumOff val="80000"/>
              </a:schemeClr>
            </a:solidFill>
            <a:ln w="28575" algn="ctr">
              <a:solidFill>
                <a:schemeClr val="tx1"/>
              </a:solidFill>
              <a:miter lim="800000"/>
              <a:headEnd/>
              <a:tailEnd/>
            </a:ln>
          </p:spPr>
          <p:txBody>
            <a:bodyPr wrap="none" anchor="ctr"/>
            <a:lstStyle/>
            <a:p>
              <a:pPr algn="ctr"/>
              <a:r>
                <a:rPr lang="zh-CN" altLang="en-US" sz="1400" b="1" dirty="0" smtClean="0"/>
                <a:t>进路选择</a:t>
              </a:r>
              <a:endParaRPr lang="zh-CN" altLang="en-US" sz="1400" b="1" dirty="0"/>
            </a:p>
          </p:txBody>
        </p:sp>
        <p:sp>
          <p:nvSpPr>
            <p:cNvPr id="11" name="AutoShape 7"/>
            <p:cNvSpPr>
              <a:spLocks noChangeArrowheads="1"/>
            </p:cNvSpPr>
            <p:nvPr/>
          </p:nvSpPr>
          <p:spPr bwMode="auto">
            <a:xfrm>
              <a:off x="1480308" y="3248019"/>
              <a:ext cx="2160588" cy="576263"/>
            </a:xfrm>
            <a:prstGeom prst="diamond">
              <a:avLst/>
            </a:prstGeom>
            <a:solidFill>
              <a:schemeClr val="bg1"/>
            </a:solidFill>
            <a:ln w="28575" algn="ctr">
              <a:solidFill>
                <a:schemeClr val="tx1"/>
              </a:solidFill>
              <a:miter lim="800000"/>
              <a:headEnd/>
              <a:tailEnd/>
            </a:ln>
          </p:spPr>
          <p:txBody>
            <a:bodyPr wrap="none" anchor="ctr"/>
            <a:lstStyle/>
            <a:p>
              <a:pPr algn="ctr"/>
              <a:r>
                <a:rPr lang="zh-CN" altLang="en-US" sz="1400" b="1"/>
                <a:t>所选进路空闲？</a:t>
              </a:r>
            </a:p>
          </p:txBody>
        </p:sp>
        <p:sp>
          <p:nvSpPr>
            <p:cNvPr id="12" name="Line 8"/>
            <p:cNvSpPr>
              <a:spLocks noChangeShapeType="1"/>
            </p:cNvSpPr>
            <p:nvPr/>
          </p:nvSpPr>
          <p:spPr bwMode="auto">
            <a:xfrm>
              <a:off x="2559808" y="2960682"/>
              <a:ext cx="0" cy="287337"/>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13" name="Line 9"/>
            <p:cNvSpPr>
              <a:spLocks noChangeShapeType="1"/>
            </p:cNvSpPr>
            <p:nvPr/>
          </p:nvSpPr>
          <p:spPr bwMode="auto">
            <a:xfrm>
              <a:off x="2559808" y="3824280"/>
              <a:ext cx="0" cy="360362"/>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14" name="Line 10"/>
            <p:cNvSpPr>
              <a:spLocks noChangeShapeType="1"/>
            </p:cNvSpPr>
            <p:nvPr/>
          </p:nvSpPr>
          <p:spPr bwMode="auto">
            <a:xfrm flipH="1">
              <a:off x="1048509" y="3536942"/>
              <a:ext cx="431800" cy="0"/>
            </a:xfrm>
            <a:prstGeom prst="line">
              <a:avLst/>
            </a:prstGeom>
            <a:noFill/>
            <a:ln w="28575">
              <a:solidFill>
                <a:schemeClr val="tx1"/>
              </a:solidFill>
              <a:round/>
              <a:headEnd/>
              <a:tailEnd/>
            </a:ln>
          </p:spPr>
          <p:txBody>
            <a:bodyPr wrap="none" anchor="ctr"/>
            <a:lstStyle/>
            <a:p>
              <a:pPr algn="ctr"/>
              <a:endParaRPr lang="zh-CN" altLang="en-US" b="1"/>
            </a:p>
          </p:txBody>
        </p:sp>
        <p:sp>
          <p:nvSpPr>
            <p:cNvPr id="15" name="Line 11"/>
            <p:cNvSpPr>
              <a:spLocks noChangeShapeType="1"/>
            </p:cNvSpPr>
            <p:nvPr/>
          </p:nvSpPr>
          <p:spPr bwMode="auto">
            <a:xfrm flipV="1">
              <a:off x="1048508" y="2457442"/>
              <a:ext cx="0" cy="1079500"/>
            </a:xfrm>
            <a:prstGeom prst="line">
              <a:avLst/>
            </a:prstGeom>
            <a:noFill/>
            <a:ln w="28575">
              <a:solidFill>
                <a:schemeClr val="tx1"/>
              </a:solidFill>
              <a:round/>
              <a:headEnd/>
              <a:tailEnd/>
            </a:ln>
          </p:spPr>
          <p:txBody>
            <a:bodyPr wrap="none" anchor="ctr"/>
            <a:lstStyle/>
            <a:p>
              <a:pPr algn="ctr"/>
              <a:endParaRPr lang="zh-CN" altLang="en-US" b="1"/>
            </a:p>
          </p:txBody>
        </p:sp>
        <p:sp>
          <p:nvSpPr>
            <p:cNvPr id="16" name="Line 12"/>
            <p:cNvSpPr>
              <a:spLocks noChangeShapeType="1"/>
            </p:cNvSpPr>
            <p:nvPr/>
          </p:nvSpPr>
          <p:spPr bwMode="auto">
            <a:xfrm>
              <a:off x="1048508" y="2457442"/>
              <a:ext cx="1511300" cy="0"/>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17" name="Text Box 13"/>
            <p:cNvSpPr txBox="1">
              <a:spLocks noChangeArrowheads="1"/>
            </p:cNvSpPr>
            <p:nvPr/>
          </p:nvSpPr>
          <p:spPr bwMode="auto">
            <a:xfrm>
              <a:off x="616709" y="2960680"/>
              <a:ext cx="504825" cy="304800"/>
            </a:xfrm>
            <a:prstGeom prst="rect">
              <a:avLst/>
            </a:prstGeom>
            <a:noFill/>
            <a:ln w="28575" algn="ctr">
              <a:noFill/>
              <a:miter lim="800000"/>
              <a:headEnd/>
              <a:tailEnd/>
            </a:ln>
          </p:spPr>
          <p:txBody>
            <a:bodyPr>
              <a:spAutoFit/>
            </a:bodyPr>
            <a:lstStyle/>
            <a:p>
              <a:pPr algn="ctr">
                <a:spcBef>
                  <a:spcPct val="50000"/>
                </a:spcBef>
              </a:pPr>
              <a:r>
                <a:rPr lang="zh-CN" altLang="en-US" sz="1400" b="1" dirty="0"/>
                <a:t>否</a:t>
              </a:r>
            </a:p>
          </p:txBody>
        </p:sp>
        <p:sp>
          <p:nvSpPr>
            <p:cNvPr id="18" name="Text Box 14"/>
            <p:cNvSpPr txBox="1">
              <a:spLocks noChangeArrowheads="1"/>
            </p:cNvSpPr>
            <p:nvPr/>
          </p:nvSpPr>
          <p:spPr bwMode="auto">
            <a:xfrm>
              <a:off x="1985134" y="3824280"/>
              <a:ext cx="504825" cy="304800"/>
            </a:xfrm>
            <a:prstGeom prst="rect">
              <a:avLst/>
            </a:prstGeom>
            <a:noFill/>
            <a:ln w="28575" algn="ctr">
              <a:noFill/>
              <a:miter lim="800000"/>
              <a:headEnd/>
              <a:tailEnd/>
            </a:ln>
          </p:spPr>
          <p:txBody>
            <a:bodyPr>
              <a:spAutoFit/>
            </a:bodyPr>
            <a:lstStyle/>
            <a:p>
              <a:pPr algn="ctr">
                <a:spcBef>
                  <a:spcPct val="50000"/>
                </a:spcBef>
              </a:pPr>
              <a:r>
                <a:rPr lang="zh-CN" altLang="en-US" sz="1400" b="1"/>
                <a:t>是</a:t>
              </a:r>
            </a:p>
          </p:txBody>
        </p:sp>
        <p:sp>
          <p:nvSpPr>
            <p:cNvPr id="19" name="Rectangle 16"/>
            <p:cNvSpPr>
              <a:spLocks noChangeArrowheads="1"/>
            </p:cNvSpPr>
            <p:nvPr/>
          </p:nvSpPr>
          <p:spPr bwMode="auto">
            <a:xfrm>
              <a:off x="1912108" y="5192705"/>
              <a:ext cx="1295400" cy="360362"/>
            </a:xfrm>
            <a:prstGeom prst="rect">
              <a:avLst/>
            </a:prstGeom>
            <a:solidFill>
              <a:srgbClr val="FFCC66"/>
            </a:solidFill>
            <a:ln w="28575" algn="ctr">
              <a:solidFill>
                <a:schemeClr val="tx1"/>
              </a:solidFill>
              <a:miter lim="800000"/>
              <a:headEnd/>
              <a:tailEnd/>
            </a:ln>
          </p:spPr>
          <p:txBody>
            <a:bodyPr wrap="none" anchor="ctr"/>
            <a:lstStyle/>
            <a:p>
              <a:pPr algn="ctr"/>
              <a:r>
                <a:rPr lang="zh-CN" altLang="en-US" sz="1400" b="1"/>
                <a:t>锁闭道岔</a:t>
              </a:r>
            </a:p>
          </p:txBody>
        </p:sp>
        <p:sp>
          <p:nvSpPr>
            <p:cNvPr id="20" name="Line 17"/>
            <p:cNvSpPr>
              <a:spLocks noChangeShapeType="1"/>
            </p:cNvSpPr>
            <p:nvPr/>
          </p:nvSpPr>
          <p:spPr bwMode="auto">
            <a:xfrm>
              <a:off x="2559808" y="4760905"/>
              <a:ext cx="0" cy="431800"/>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21" name="AutoShape 18"/>
            <p:cNvSpPr>
              <a:spLocks noChangeArrowheads="1"/>
            </p:cNvSpPr>
            <p:nvPr/>
          </p:nvSpPr>
          <p:spPr bwMode="auto">
            <a:xfrm>
              <a:off x="1480308" y="4184644"/>
              <a:ext cx="2160588" cy="576263"/>
            </a:xfrm>
            <a:prstGeom prst="diamond">
              <a:avLst/>
            </a:prstGeom>
            <a:solidFill>
              <a:schemeClr val="bg1"/>
            </a:solidFill>
            <a:ln w="28575" algn="ctr">
              <a:solidFill>
                <a:schemeClr val="tx1"/>
              </a:solidFill>
              <a:miter lim="800000"/>
              <a:headEnd/>
              <a:tailEnd/>
            </a:ln>
          </p:spPr>
          <p:txBody>
            <a:bodyPr wrap="none" anchor="ctr"/>
            <a:lstStyle/>
            <a:p>
              <a:pPr algn="ctr"/>
              <a:r>
                <a:rPr lang="zh-CN" altLang="en-US" sz="1400" b="1" dirty="0"/>
                <a:t>敌对信号未开放</a:t>
              </a:r>
            </a:p>
          </p:txBody>
        </p:sp>
        <p:sp>
          <p:nvSpPr>
            <p:cNvPr id="22" name="Text Box 19"/>
            <p:cNvSpPr txBox="1">
              <a:spLocks noChangeArrowheads="1"/>
            </p:cNvSpPr>
            <p:nvPr/>
          </p:nvSpPr>
          <p:spPr bwMode="auto">
            <a:xfrm>
              <a:off x="1985134" y="4832342"/>
              <a:ext cx="504825" cy="304800"/>
            </a:xfrm>
            <a:prstGeom prst="rect">
              <a:avLst/>
            </a:prstGeom>
            <a:noFill/>
            <a:ln w="28575" algn="ctr">
              <a:noFill/>
              <a:miter lim="800000"/>
              <a:headEnd/>
              <a:tailEnd/>
            </a:ln>
          </p:spPr>
          <p:txBody>
            <a:bodyPr>
              <a:spAutoFit/>
            </a:bodyPr>
            <a:lstStyle/>
            <a:p>
              <a:pPr algn="ctr">
                <a:spcBef>
                  <a:spcPct val="50000"/>
                </a:spcBef>
              </a:pPr>
              <a:r>
                <a:rPr lang="zh-CN" altLang="en-US" sz="1400" b="1"/>
                <a:t>是</a:t>
              </a:r>
            </a:p>
          </p:txBody>
        </p:sp>
        <p:sp>
          <p:nvSpPr>
            <p:cNvPr id="23" name="Line 20"/>
            <p:cNvSpPr>
              <a:spLocks noChangeShapeType="1"/>
            </p:cNvSpPr>
            <p:nvPr/>
          </p:nvSpPr>
          <p:spPr bwMode="auto">
            <a:xfrm>
              <a:off x="3640896" y="4473567"/>
              <a:ext cx="360362" cy="0"/>
            </a:xfrm>
            <a:prstGeom prst="line">
              <a:avLst/>
            </a:prstGeom>
            <a:noFill/>
            <a:ln w="28575">
              <a:solidFill>
                <a:schemeClr val="tx1"/>
              </a:solidFill>
              <a:round/>
              <a:headEnd/>
              <a:tailEnd/>
            </a:ln>
          </p:spPr>
          <p:txBody>
            <a:bodyPr wrap="none" anchor="ctr"/>
            <a:lstStyle/>
            <a:p>
              <a:pPr algn="ctr"/>
              <a:endParaRPr lang="zh-CN" altLang="en-US" b="1"/>
            </a:p>
          </p:txBody>
        </p:sp>
        <p:sp>
          <p:nvSpPr>
            <p:cNvPr id="24" name="Line 21"/>
            <p:cNvSpPr>
              <a:spLocks noChangeShapeType="1"/>
            </p:cNvSpPr>
            <p:nvPr/>
          </p:nvSpPr>
          <p:spPr bwMode="auto">
            <a:xfrm flipV="1">
              <a:off x="4001258" y="2384417"/>
              <a:ext cx="0" cy="2089150"/>
            </a:xfrm>
            <a:prstGeom prst="line">
              <a:avLst/>
            </a:prstGeom>
            <a:noFill/>
            <a:ln w="28575">
              <a:solidFill>
                <a:schemeClr val="tx1"/>
              </a:solidFill>
              <a:round/>
              <a:headEnd/>
              <a:tailEnd/>
            </a:ln>
          </p:spPr>
          <p:txBody>
            <a:bodyPr wrap="none" anchor="ctr"/>
            <a:lstStyle/>
            <a:p>
              <a:pPr algn="ctr"/>
              <a:endParaRPr lang="zh-CN" altLang="en-US" b="1"/>
            </a:p>
          </p:txBody>
        </p:sp>
        <p:sp>
          <p:nvSpPr>
            <p:cNvPr id="25" name="Line 22"/>
            <p:cNvSpPr>
              <a:spLocks noChangeShapeType="1"/>
            </p:cNvSpPr>
            <p:nvPr/>
          </p:nvSpPr>
          <p:spPr bwMode="auto">
            <a:xfrm flipH="1">
              <a:off x="2559808" y="2384417"/>
              <a:ext cx="1441450" cy="0"/>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26" name="Text Box 23"/>
            <p:cNvSpPr txBox="1">
              <a:spLocks noChangeArrowheads="1"/>
            </p:cNvSpPr>
            <p:nvPr/>
          </p:nvSpPr>
          <p:spPr bwMode="auto">
            <a:xfrm>
              <a:off x="4001259" y="3176580"/>
              <a:ext cx="504825" cy="304800"/>
            </a:xfrm>
            <a:prstGeom prst="rect">
              <a:avLst/>
            </a:prstGeom>
            <a:noFill/>
            <a:ln w="28575" algn="ctr">
              <a:noFill/>
              <a:miter lim="800000"/>
              <a:headEnd/>
              <a:tailEnd/>
            </a:ln>
          </p:spPr>
          <p:txBody>
            <a:bodyPr>
              <a:spAutoFit/>
            </a:bodyPr>
            <a:lstStyle/>
            <a:p>
              <a:pPr algn="ctr">
                <a:spcBef>
                  <a:spcPct val="50000"/>
                </a:spcBef>
              </a:pPr>
              <a:r>
                <a:rPr lang="zh-CN" altLang="en-US" sz="1400" b="1" dirty="0"/>
                <a:t>否</a:t>
              </a:r>
            </a:p>
          </p:txBody>
        </p:sp>
        <p:sp>
          <p:nvSpPr>
            <p:cNvPr id="27" name="Line 24"/>
            <p:cNvSpPr>
              <a:spLocks noChangeShapeType="1"/>
            </p:cNvSpPr>
            <p:nvPr/>
          </p:nvSpPr>
          <p:spPr bwMode="auto">
            <a:xfrm>
              <a:off x="2559808" y="5553069"/>
              <a:ext cx="0" cy="288925"/>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28" name="AutoShape 25"/>
            <p:cNvSpPr>
              <a:spLocks noChangeArrowheads="1"/>
            </p:cNvSpPr>
            <p:nvPr/>
          </p:nvSpPr>
          <p:spPr bwMode="auto">
            <a:xfrm>
              <a:off x="2128008" y="6561130"/>
              <a:ext cx="936625" cy="360362"/>
            </a:xfrm>
            <a:prstGeom prst="roundRect">
              <a:avLst>
                <a:gd name="adj" fmla="val 16667"/>
              </a:avLst>
            </a:prstGeom>
            <a:solidFill>
              <a:srgbClr val="FFFF00"/>
            </a:solidFill>
            <a:ln w="28575" algn="ctr">
              <a:solidFill>
                <a:schemeClr val="tx1"/>
              </a:solidFill>
              <a:round/>
              <a:headEnd/>
              <a:tailEnd/>
            </a:ln>
          </p:spPr>
          <p:txBody>
            <a:bodyPr wrap="none" anchor="ctr"/>
            <a:lstStyle/>
            <a:p>
              <a:pPr algn="ctr"/>
              <a:r>
                <a:rPr lang="zh-CN" altLang="en-US" sz="1400" b="1"/>
                <a:t>结束</a:t>
              </a:r>
            </a:p>
          </p:txBody>
        </p:sp>
        <p:sp>
          <p:nvSpPr>
            <p:cNvPr id="29" name="Rectangle 26"/>
            <p:cNvSpPr>
              <a:spLocks noChangeArrowheads="1"/>
            </p:cNvSpPr>
            <p:nvPr/>
          </p:nvSpPr>
          <p:spPr bwMode="auto">
            <a:xfrm>
              <a:off x="1912108" y="5840405"/>
              <a:ext cx="1295400" cy="360362"/>
            </a:xfrm>
            <a:prstGeom prst="rect">
              <a:avLst/>
            </a:prstGeom>
            <a:solidFill>
              <a:srgbClr val="01AEEE"/>
            </a:solidFill>
            <a:ln w="28575" algn="ctr">
              <a:solidFill>
                <a:schemeClr val="tx1"/>
              </a:solidFill>
              <a:miter lim="800000"/>
              <a:headEnd/>
              <a:tailEnd/>
            </a:ln>
          </p:spPr>
          <p:txBody>
            <a:bodyPr wrap="none" anchor="ctr"/>
            <a:lstStyle/>
            <a:p>
              <a:pPr algn="ctr"/>
              <a:r>
                <a:rPr lang="zh-CN" altLang="en-US" sz="1400" b="1">
                  <a:solidFill>
                    <a:schemeClr val="bg1"/>
                  </a:solidFill>
                </a:rPr>
                <a:t>信号开放</a:t>
              </a:r>
            </a:p>
          </p:txBody>
        </p:sp>
        <p:sp>
          <p:nvSpPr>
            <p:cNvPr id="30" name="Line 27"/>
            <p:cNvSpPr>
              <a:spLocks noChangeShapeType="1"/>
            </p:cNvSpPr>
            <p:nvPr/>
          </p:nvSpPr>
          <p:spPr bwMode="auto">
            <a:xfrm>
              <a:off x="2559808" y="6200769"/>
              <a:ext cx="0" cy="358775"/>
            </a:xfrm>
            <a:prstGeom prst="line">
              <a:avLst/>
            </a:prstGeom>
            <a:noFill/>
            <a:ln w="28575">
              <a:solidFill>
                <a:schemeClr val="tx1"/>
              </a:solidFill>
              <a:round/>
              <a:headEnd/>
              <a:tailEnd type="triangle" w="med" len="med"/>
            </a:ln>
          </p:spPr>
          <p:txBody>
            <a:bodyPr wrap="none" anchor="ctr"/>
            <a:lstStyle/>
            <a:p>
              <a:pPr algn="ctr"/>
              <a:endParaRPr lang="zh-CN" altLang="en-US" b="1"/>
            </a:p>
          </p:txBody>
        </p:sp>
      </p:grpSp>
      <p:sp>
        <p:nvSpPr>
          <p:cNvPr id="34" name="下箭头 33"/>
          <p:cNvSpPr/>
          <p:nvPr/>
        </p:nvSpPr>
        <p:spPr>
          <a:xfrm>
            <a:off x="4191780" y="2528880"/>
            <a:ext cx="2143140" cy="4000528"/>
          </a:xfrm>
          <a:prstGeom prst="downArrow">
            <a:avLst/>
          </a:prstGeom>
          <a:gradFill flip="none" rotWithShape="1">
            <a:gsLst>
              <a:gs pos="49000">
                <a:schemeClr val="accent1">
                  <a:tint val="66000"/>
                  <a:satMod val="160000"/>
                  <a:alpha val="36000"/>
                </a:schemeClr>
              </a:gs>
              <a:gs pos="14000">
                <a:srgbClr val="FFFF00"/>
              </a:gs>
              <a:gs pos="74000">
                <a:srgbClr val="00B050">
                  <a:alpha val="51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4"/>
          <p:cNvGrpSpPr/>
          <p:nvPr/>
        </p:nvGrpSpPr>
        <p:grpSpPr>
          <a:xfrm>
            <a:off x="5263350" y="2528880"/>
            <a:ext cx="2214578" cy="785596"/>
            <a:chOff x="285720" y="2163128"/>
            <a:chExt cx="2214578" cy="785596"/>
          </a:xfrm>
        </p:grpSpPr>
        <p:sp>
          <p:nvSpPr>
            <p:cNvPr id="36" name="燕尾形 5"/>
            <p:cNvSpPr/>
            <p:nvPr/>
          </p:nvSpPr>
          <p:spPr>
            <a:xfrm>
              <a:off x="285720" y="2163128"/>
              <a:ext cx="2214578" cy="785596"/>
            </a:xfrm>
            <a:prstGeom prst="chevron">
              <a:avLst/>
            </a:prstGeom>
            <a:solidFill>
              <a:srgbClr val="00B0F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37" name="燕尾形 4"/>
            <p:cNvSpPr/>
            <p:nvPr/>
          </p:nvSpPr>
          <p:spPr>
            <a:xfrm>
              <a:off x="728636" y="2163128"/>
              <a:ext cx="1485910"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mj-ea"/>
                  <a:ea typeface="+mj-ea"/>
                  <a:cs typeface="+mn-cs"/>
                </a:rPr>
                <a:t>进路选择</a:t>
              </a:r>
              <a:endParaRPr kumimoji="0" lang="zh-CN" altLang="en-US" sz="2400" b="1" i="0" u="none" strike="noStrike" kern="1200" cap="none" spc="0" normalizeH="0" baseline="0" noProof="0" dirty="0">
                <a:ln>
                  <a:noFill/>
                </a:ln>
                <a:solidFill>
                  <a:sysClr val="window" lastClr="FFFFFF"/>
                </a:solidFill>
                <a:effectLst/>
                <a:uLnTx/>
                <a:uFillTx/>
                <a:latin typeface="+mj-ea"/>
                <a:ea typeface="+mj-ea"/>
                <a:cs typeface="+mn-cs"/>
              </a:endParaRPr>
            </a:p>
          </p:txBody>
        </p:sp>
      </p:grpSp>
      <p:grpSp>
        <p:nvGrpSpPr>
          <p:cNvPr id="32" name="组合 37"/>
          <p:cNvGrpSpPr/>
          <p:nvPr/>
        </p:nvGrpSpPr>
        <p:grpSpPr>
          <a:xfrm>
            <a:off x="5263350" y="3600450"/>
            <a:ext cx="2214578" cy="785596"/>
            <a:chOff x="2428860" y="2163350"/>
            <a:chExt cx="2214578" cy="785596"/>
          </a:xfrm>
        </p:grpSpPr>
        <p:sp>
          <p:nvSpPr>
            <p:cNvPr id="39" name="燕尾形 38"/>
            <p:cNvSpPr/>
            <p:nvPr/>
          </p:nvSpPr>
          <p:spPr>
            <a:xfrm>
              <a:off x="2428860" y="2163350"/>
              <a:ext cx="2214578" cy="785596"/>
            </a:xfrm>
            <a:prstGeom prst="chevron">
              <a:avLst/>
            </a:prstGeom>
            <a:solidFill>
              <a:srgbClr val="00B05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40" name="燕尾形 6"/>
            <p:cNvSpPr/>
            <p:nvPr/>
          </p:nvSpPr>
          <p:spPr>
            <a:xfrm>
              <a:off x="2819289" y="2163350"/>
              <a:ext cx="1660933"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mj-ea"/>
                  <a:ea typeface="+mj-ea"/>
                  <a:cs typeface="+mn-cs"/>
                </a:rPr>
                <a:t>道岔控制</a:t>
              </a:r>
              <a:endParaRPr kumimoji="0" lang="en-US" altLang="zh-CN" sz="2400" b="1" i="0" u="none" strike="noStrike" kern="1200" cap="none" spc="0" normalizeH="0" baseline="0" noProof="0" dirty="0" smtClean="0">
                <a:ln>
                  <a:noFill/>
                </a:ln>
                <a:solidFill>
                  <a:sysClr val="window" lastClr="FFFFFF"/>
                </a:solidFill>
                <a:effectLst/>
                <a:uLnTx/>
                <a:uFillTx/>
                <a:latin typeface="+mj-ea"/>
                <a:ea typeface="+mj-ea"/>
                <a:cs typeface="+mn-cs"/>
              </a:endParaRPr>
            </a:p>
          </p:txBody>
        </p:sp>
      </p:grpSp>
      <p:grpSp>
        <p:nvGrpSpPr>
          <p:cNvPr id="33" name="组合 40"/>
          <p:cNvGrpSpPr/>
          <p:nvPr/>
        </p:nvGrpSpPr>
        <p:grpSpPr>
          <a:xfrm>
            <a:off x="5263350" y="4600582"/>
            <a:ext cx="2214578" cy="785596"/>
            <a:chOff x="4572000" y="2143116"/>
            <a:chExt cx="2214578" cy="785596"/>
          </a:xfrm>
        </p:grpSpPr>
        <p:sp>
          <p:nvSpPr>
            <p:cNvPr id="42" name="燕尾形 41"/>
            <p:cNvSpPr/>
            <p:nvPr/>
          </p:nvSpPr>
          <p:spPr>
            <a:xfrm>
              <a:off x="4572000" y="2143116"/>
              <a:ext cx="2214578" cy="785596"/>
            </a:xfrm>
            <a:prstGeom prst="chevron">
              <a:avLst/>
            </a:prstGeom>
            <a:solidFill>
              <a:srgbClr val="4BACC6">
                <a:hueOff val="-9933876"/>
                <a:satOff val="39811"/>
                <a:lumOff val="8628"/>
                <a:alphaOff val="0"/>
              </a:srgbClr>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43" name="燕尾形 10"/>
            <p:cNvSpPr/>
            <p:nvPr/>
          </p:nvSpPr>
          <p:spPr>
            <a:xfrm>
              <a:off x="5014916" y="2143116"/>
              <a:ext cx="1414472"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mj-ea"/>
                  <a:ea typeface="+mj-ea"/>
                  <a:cs typeface="+mn-cs"/>
                </a:rPr>
                <a:t>进路锁闭</a:t>
              </a:r>
              <a:endParaRPr kumimoji="0" lang="zh-CN" altLang="en-US" sz="2400" b="1" i="0" u="none" strike="noStrike" kern="1200" cap="none" spc="0" normalizeH="0" baseline="0" noProof="0" dirty="0">
                <a:ln>
                  <a:noFill/>
                </a:ln>
                <a:solidFill>
                  <a:sysClr val="window" lastClr="FFFFFF"/>
                </a:solidFill>
                <a:effectLst/>
                <a:uLnTx/>
                <a:uFillTx/>
                <a:latin typeface="+mj-ea"/>
                <a:ea typeface="+mj-ea"/>
                <a:cs typeface="+mn-cs"/>
              </a:endParaRPr>
            </a:p>
          </p:txBody>
        </p:sp>
      </p:grpSp>
      <p:grpSp>
        <p:nvGrpSpPr>
          <p:cNvPr id="35" name="组合 43"/>
          <p:cNvGrpSpPr/>
          <p:nvPr/>
        </p:nvGrpSpPr>
        <p:grpSpPr>
          <a:xfrm>
            <a:off x="5263350" y="5672152"/>
            <a:ext cx="2214578" cy="785596"/>
            <a:chOff x="6715140" y="2163128"/>
            <a:chExt cx="2214578" cy="785596"/>
          </a:xfrm>
        </p:grpSpPr>
        <p:sp>
          <p:nvSpPr>
            <p:cNvPr id="45" name="燕尾形 44"/>
            <p:cNvSpPr/>
            <p:nvPr/>
          </p:nvSpPr>
          <p:spPr>
            <a:xfrm>
              <a:off x="6715140" y="2163128"/>
              <a:ext cx="2214578" cy="785596"/>
            </a:xfrm>
            <a:prstGeom prst="chevron">
              <a:avLst/>
            </a:prstGeom>
            <a:solidFill>
              <a:srgbClr val="0070C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46" name="燕尾形 10"/>
            <p:cNvSpPr/>
            <p:nvPr/>
          </p:nvSpPr>
          <p:spPr>
            <a:xfrm>
              <a:off x="7158056" y="2163128"/>
              <a:ext cx="1485910"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mj-ea"/>
                  <a:ea typeface="+mj-ea"/>
                  <a:cs typeface="+mn-cs"/>
                </a:rPr>
                <a:t>信号控制</a:t>
              </a:r>
              <a:endParaRPr kumimoji="0" lang="zh-CN" altLang="en-US" sz="2400" b="1" i="0" u="none" strike="noStrike" kern="1200" cap="none" spc="0" normalizeH="0" baseline="0" noProof="0" dirty="0">
                <a:ln>
                  <a:noFill/>
                </a:ln>
                <a:solidFill>
                  <a:sysClr val="window" lastClr="FFFFFF"/>
                </a:solidFill>
                <a:effectLst/>
                <a:uLnTx/>
                <a:uFillTx/>
                <a:latin typeface="+mj-ea"/>
                <a:ea typeface="+mj-ea"/>
                <a:cs typeface="+mn-cs"/>
              </a:endParaRPr>
            </a:p>
          </p:txBody>
        </p:sp>
      </p:grpSp>
      <p:sp>
        <p:nvSpPr>
          <p:cNvPr id="47" name="矩形 46"/>
          <p:cNvSpPr/>
          <p:nvPr/>
        </p:nvSpPr>
        <p:spPr>
          <a:xfrm>
            <a:off x="4763284" y="3386136"/>
            <a:ext cx="714380" cy="1815882"/>
          </a:xfrm>
          <a:prstGeom prst="rect">
            <a:avLst/>
          </a:prstGeom>
        </p:spPr>
        <p:txBody>
          <a:bodyPr wrap="square">
            <a:spAutoFit/>
          </a:bodyPr>
          <a:lstStyle/>
          <a:p>
            <a:r>
              <a:rPr lang="zh-CN" altLang="en-US" sz="2800" b="1" dirty="0" smtClean="0">
                <a:solidFill>
                  <a:schemeClr val="tx2">
                    <a:lumMod val="60000"/>
                    <a:lumOff val="40000"/>
                  </a:schemeClr>
                </a:solidFill>
                <a:latin typeface="Times New Roman" pitchFamily="18" charset="0"/>
                <a:cs typeface="Times New Roman" pitchFamily="18" charset="0"/>
              </a:rPr>
              <a:t>四个阶段</a:t>
            </a:r>
          </a:p>
        </p:txBody>
      </p:sp>
      <p:sp>
        <p:nvSpPr>
          <p:cNvPr id="48" name="Rectangle 1"/>
          <p:cNvSpPr>
            <a:spLocks noChangeArrowheads="1"/>
          </p:cNvSpPr>
          <p:nvPr/>
        </p:nvSpPr>
        <p:spPr bwMode="auto">
          <a:xfrm>
            <a:off x="7835118" y="4672020"/>
            <a:ext cx="4214842" cy="1418915"/>
          </a:xfrm>
          <a:prstGeom prst="rect">
            <a:avLst/>
          </a:prstGeom>
          <a:noFill/>
          <a:ln w="28575">
            <a:solidFill>
              <a:srgbClr val="00B050"/>
            </a:solid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lnSpc>
                <a:spcPct val="150000"/>
              </a:lnSpc>
              <a:spcBef>
                <a:spcPct val="0"/>
              </a:spcBef>
              <a:spcAft>
                <a:spcPct val="0"/>
              </a:spcAft>
              <a:defRPr/>
            </a:pPr>
            <a:r>
              <a:rPr lang="zh-CN" altLang="en-US" sz="2000" b="1" kern="0" dirty="0" smtClean="0">
                <a:latin typeface="Times New Roman" pitchFamily="18" charset="0"/>
                <a:ea typeface="宋体" pitchFamily="2" charset="-122"/>
                <a:cs typeface="fangsong_gb2312"/>
              </a:rPr>
              <a:t>如果条件不成立，或没有在指定点检测到道岔位置→回送一个无效命令，停止建立进路的操作。</a:t>
            </a:r>
          </a:p>
        </p:txBody>
      </p:sp>
      <p:sp>
        <p:nvSpPr>
          <p:cNvPr id="49" name="Rectangle 1"/>
          <p:cNvSpPr>
            <a:spLocks noChangeArrowheads="1"/>
          </p:cNvSpPr>
          <p:nvPr/>
        </p:nvSpPr>
        <p:spPr bwMode="auto">
          <a:xfrm>
            <a:off x="7835118" y="3529012"/>
            <a:ext cx="4214842" cy="957250"/>
          </a:xfrm>
          <a:prstGeom prst="rect">
            <a:avLst/>
          </a:prstGeom>
          <a:noFill/>
          <a:ln w="28575">
            <a:solidFill>
              <a:srgbClr val="00B050"/>
            </a:solid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lnSpc>
                <a:spcPct val="150000"/>
              </a:lnSpc>
              <a:spcBef>
                <a:spcPct val="0"/>
              </a:spcBef>
              <a:spcAft>
                <a:spcPct val="0"/>
              </a:spcAft>
              <a:defRPr/>
            </a:pPr>
            <a:r>
              <a:rPr lang="zh-CN" altLang="en-US" sz="2000" b="1" kern="0" dirty="0" smtClean="0">
                <a:latin typeface="Times New Roman" pitchFamily="18" charset="0"/>
                <a:ea typeface="宋体" pitchFamily="2" charset="-122"/>
                <a:cs typeface="fangsong_gb2312"/>
              </a:rPr>
              <a:t>如果进路检查的条件成立→转换道岔，锁闭道岔，开放信号。</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9" presetClass="emph" presetSubtype="0" nodeType="withEffect">
                                  <p:stCondLst>
                                    <p:cond delay="0"/>
                                  </p:stCondLst>
                                  <p:childTnLst>
                                    <p:set>
                                      <p:cBhvr rctx="PPT">
                                        <p:cTn id="8" dur="indefinite"/>
                                        <p:tgtEl>
                                          <p:spTgt spid="31"/>
                                        </p:tgtEl>
                                        <p:attrNameLst>
                                          <p:attrName>style.opacity</p:attrName>
                                        </p:attrNameLst>
                                      </p:cBhvr>
                                      <p:to>
                                        <p:strVal val="0.25"/>
                                      </p:to>
                                    </p:set>
                                    <p:animEffect filter="image" prLst="opacity: 0.25">
                                      <p:cBhvr rctx="IE">
                                        <p:cTn id="9" dur="indefinite"/>
                                        <p:tgtEl>
                                          <p:spTgt spid="31"/>
                                        </p:tgtEl>
                                      </p:cBhvr>
                                    </p:animEffect>
                                  </p:childTnLst>
                                </p:cTn>
                              </p:par>
                              <p:par>
                                <p:cTn id="10" presetID="9" presetClass="emph" presetSubtype="0" grpId="0" nodeType="withEffect">
                                  <p:stCondLst>
                                    <p:cond delay="0"/>
                                  </p:stCondLst>
                                  <p:childTnLst>
                                    <p:set>
                                      <p:cBhvr rctx="PPT">
                                        <p:cTn id="11" dur="indefinite"/>
                                        <p:tgtEl>
                                          <p:spTgt spid="34"/>
                                        </p:tgtEl>
                                        <p:attrNameLst>
                                          <p:attrName>style.opacity</p:attrName>
                                        </p:attrNameLst>
                                      </p:cBhvr>
                                      <p:to>
                                        <p:strVal val="0.25"/>
                                      </p:to>
                                    </p:set>
                                    <p:animEffect filter="image" prLst="opacity: 0.25">
                                      <p:cBhvr rctx="IE">
                                        <p:cTn id="12" dur="indefinite"/>
                                        <p:tgtEl>
                                          <p:spTgt spid="34"/>
                                        </p:tgtEl>
                                      </p:cBhvr>
                                    </p:animEffect>
                                  </p:childTnLst>
                                </p:cTn>
                              </p:par>
                              <p:par>
                                <p:cTn id="13" presetID="9" presetClass="emph" presetSubtype="0" nodeType="withEffect">
                                  <p:stCondLst>
                                    <p:cond delay="0"/>
                                  </p:stCondLst>
                                  <p:childTnLst>
                                    <p:set>
                                      <p:cBhvr rctx="PPT">
                                        <p:cTn id="14" dur="indefinite"/>
                                        <p:tgtEl>
                                          <p:spTgt spid="33"/>
                                        </p:tgtEl>
                                        <p:attrNameLst>
                                          <p:attrName>style.opacity</p:attrName>
                                        </p:attrNameLst>
                                      </p:cBhvr>
                                      <p:to>
                                        <p:strVal val="0.25"/>
                                      </p:to>
                                    </p:set>
                                    <p:animEffect filter="image" prLst="opacity: 0.25">
                                      <p:cBhvr rctx="IE">
                                        <p:cTn id="15" dur="indefinite"/>
                                        <p:tgtEl>
                                          <p:spTgt spid="33"/>
                                        </p:tgtEl>
                                      </p:cBhvr>
                                    </p:animEffect>
                                  </p:childTnLst>
                                </p:cTn>
                              </p:par>
                              <p:par>
                                <p:cTn id="16" presetID="9" presetClass="emph" presetSubtype="0" nodeType="withEffect">
                                  <p:stCondLst>
                                    <p:cond delay="0"/>
                                  </p:stCondLst>
                                  <p:childTnLst>
                                    <p:set>
                                      <p:cBhvr rctx="PPT">
                                        <p:cTn id="17" dur="indefinite"/>
                                        <p:tgtEl>
                                          <p:spTgt spid="35"/>
                                        </p:tgtEl>
                                        <p:attrNameLst>
                                          <p:attrName>style.opacity</p:attrName>
                                        </p:attrNameLst>
                                      </p:cBhvr>
                                      <p:to>
                                        <p:strVal val="0.25"/>
                                      </p:to>
                                    </p:set>
                                    <p:animEffect filter="image" prLst="opacity: 0.25">
                                      <p:cBhvr rctx="IE">
                                        <p:cTn id="18" dur="indefinite"/>
                                        <p:tgtEl>
                                          <p:spTgt spid="35"/>
                                        </p:tgtEl>
                                      </p:cBhvr>
                                    </p:animEffec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48" grpId="0" animBg="1"/>
      <p:bldP spid="4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7409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3.1.2 </a:t>
            </a:r>
            <a:r>
              <a:rPr lang="zh-CN" altLang="en-US" sz="2800" b="1" dirty="0" smtClean="0">
                <a:solidFill>
                  <a:srgbClr val="0070C0"/>
                </a:solidFill>
                <a:latin typeface="微软雅黑" pitchFamily="34" charset="-122"/>
                <a:ea typeface="微软雅黑" pitchFamily="34" charset="-122"/>
              </a:rPr>
              <a:t>联锁系统的功能</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4450882" cy="461665"/>
            <a:chOff x="548443" y="1281397"/>
            <a:chExt cx="4450882"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022255" cy="461665"/>
            </a:xfrm>
            <a:prstGeom prst="rect">
              <a:avLst/>
            </a:prstGeom>
          </p:spPr>
          <p:txBody>
            <a:bodyPr wrap="none">
              <a:spAutoFit/>
            </a:bodyPr>
            <a:lstStyle/>
            <a:p>
              <a:r>
                <a:rPr lang="en-US" altLang="zh-CN" sz="2400" b="1" dirty="0" smtClean="0"/>
                <a:t>2</a:t>
              </a:r>
              <a:r>
                <a:rPr lang="zh-CN" altLang="en-US" sz="2400" b="1" dirty="0" smtClean="0"/>
                <a:t>、进路控制功能</a:t>
              </a:r>
              <a:r>
                <a:rPr lang="en-US" altLang="zh-CN" sz="2400" b="1" dirty="0" smtClean="0"/>
                <a:t>—</a:t>
              </a:r>
              <a:r>
                <a:rPr lang="zh-CN" altLang="en-US" sz="2400" b="1" dirty="0" smtClean="0">
                  <a:solidFill>
                    <a:srgbClr val="0303EB"/>
                  </a:solidFill>
                </a:rPr>
                <a:t>进路建立</a:t>
              </a:r>
              <a:endParaRPr lang="zh-CN" altLang="en-US" sz="2400" b="1" dirty="0" smtClean="0">
                <a:solidFill>
                  <a:srgbClr val="0303EB"/>
                </a:solidFill>
                <a:latin typeface="Times New Roman" pitchFamily="18" charset="0"/>
                <a:cs typeface="Times New Roman" pitchFamily="18" charset="0"/>
              </a:endParaRPr>
            </a:p>
          </p:txBody>
        </p:sp>
      </p:grpSp>
      <p:grpSp>
        <p:nvGrpSpPr>
          <p:cNvPr id="7" name="组合 6"/>
          <p:cNvGrpSpPr/>
          <p:nvPr/>
        </p:nvGrpSpPr>
        <p:grpSpPr>
          <a:xfrm>
            <a:off x="616709" y="1881180"/>
            <a:ext cx="3889375" cy="5040312"/>
            <a:chOff x="616709" y="1881180"/>
            <a:chExt cx="3889375" cy="5040312"/>
          </a:xfrm>
        </p:grpSpPr>
        <p:sp>
          <p:nvSpPr>
            <p:cNvPr id="8" name="AutoShape 4"/>
            <p:cNvSpPr>
              <a:spLocks noChangeArrowheads="1"/>
            </p:cNvSpPr>
            <p:nvPr/>
          </p:nvSpPr>
          <p:spPr bwMode="auto">
            <a:xfrm>
              <a:off x="2128008" y="1881180"/>
              <a:ext cx="935038" cy="360362"/>
            </a:xfrm>
            <a:prstGeom prst="roundRect">
              <a:avLst>
                <a:gd name="adj" fmla="val 16667"/>
              </a:avLst>
            </a:prstGeom>
            <a:solidFill>
              <a:srgbClr val="FFFF00"/>
            </a:solidFill>
            <a:ln w="28575" algn="ctr">
              <a:solidFill>
                <a:schemeClr val="tx1"/>
              </a:solidFill>
              <a:round/>
              <a:headEnd/>
              <a:tailEnd/>
            </a:ln>
          </p:spPr>
          <p:txBody>
            <a:bodyPr wrap="none" anchor="ctr"/>
            <a:lstStyle/>
            <a:p>
              <a:pPr algn="ctr"/>
              <a:r>
                <a:rPr lang="zh-CN" altLang="en-US" sz="1400" b="1"/>
                <a:t>开始</a:t>
              </a:r>
            </a:p>
          </p:txBody>
        </p:sp>
        <p:sp>
          <p:nvSpPr>
            <p:cNvPr id="9" name="Line 5"/>
            <p:cNvSpPr>
              <a:spLocks noChangeShapeType="1"/>
            </p:cNvSpPr>
            <p:nvPr/>
          </p:nvSpPr>
          <p:spPr bwMode="auto">
            <a:xfrm>
              <a:off x="2559808" y="2239955"/>
              <a:ext cx="0" cy="360362"/>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10" name="Rectangle 6"/>
            <p:cNvSpPr>
              <a:spLocks noChangeArrowheads="1"/>
            </p:cNvSpPr>
            <p:nvPr/>
          </p:nvSpPr>
          <p:spPr bwMode="auto">
            <a:xfrm>
              <a:off x="1912108" y="2600319"/>
              <a:ext cx="1295400" cy="360363"/>
            </a:xfrm>
            <a:prstGeom prst="rect">
              <a:avLst/>
            </a:prstGeom>
            <a:solidFill>
              <a:schemeClr val="accent1">
                <a:lumMod val="20000"/>
                <a:lumOff val="80000"/>
              </a:schemeClr>
            </a:solidFill>
            <a:ln w="28575" algn="ctr">
              <a:solidFill>
                <a:schemeClr val="tx1"/>
              </a:solidFill>
              <a:miter lim="800000"/>
              <a:headEnd/>
              <a:tailEnd/>
            </a:ln>
          </p:spPr>
          <p:txBody>
            <a:bodyPr wrap="none" anchor="ctr"/>
            <a:lstStyle/>
            <a:p>
              <a:pPr algn="ctr"/>
              <a:r>
                <a:rPr lang="zh-CN" altLang="en-US" sz="1400" b="1" dirty="0" smtClean="0"/>
                <a:t>进路选择</a:t>
              </a:r>
              <a:endParaRPr lang="zh-CN" altLang="en-US" sz="1400" b="1" dirty="0"/>
            </a:p>
          </p:txBody>
        </p:sp>
        <p:sp>
          <p:nvSpPr>
            <p:cNvPr id="11" name="AutoShape 7"/>
            <p:cNvSpPr>
              <a:spLocks noChangeArrowheads="1"/>
            </p:cNvSpPr>
            <p:nvPr/>
          </p:nvSpPr>
          <p:spPr bwMode="auto">
            <a:xfrm>
              <a:off x="1480308" y="3248019"/>
              <a:ext cx="2160588" cy="576263"/>
            </a:xfrm>
            <a:prstGeom prst="diamond">
              <a:avLst/>
            </a:prstGeom>
            <a:solidFill>
              <a:schemeClr val="bg1"/>
            </a:solidFill>
            <a:ln w="28575" algn="ctr">
              <a:solidFill>
                <a:schemeClr val="tx1"/>
              </a:solidFill>
              <a:miter lim="800000"/>
              <a:headEnd/>
              <a:tailEnd/>
            </a:ln>
          </p:spPr>
          <p:txBody>
            <a:bodyPr wrap="none" anchor="ctr"/>
            <a:lstStyle/>
            <a:p>
              <a:pPr algn="ctr"/>
              <a:r>
                <a:rPr lang="zh-CN" altLang="en-US" sz="1400" b="1"/>
                <a:t>所选进路空闲？</a:t>
              </a:r>
            </a:p>
          </p:txBody>
        </p:sp>
        <p:sp>
          <p:nvSpPr>
            <p:cNvPr id="12" name="Line 8"/>
            <p:cNvSpPr>
              <a:spLocks noChangeShapeType="1"/>
            </p:cNvSpPr>
            <p:nvPr/>
          </p:nvSpPr>
          <p:spPr bwMode="auto">
            <a:xfrm>
              <a:off x="2559808" y="2960682"/>
              <a:ext cx="0" cy="287337"/>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13" name="Line 9"/>
            <p:cNvSpPr>
              <a:spLocks noChangeShapeType="1"/>
            </p:cNvSpPr>
            <p:nvPr/>
          </p:nvSpPr>
          <p:spPr bwMode="auto">
            <a:xfrm>
              <a:off x="2559808" y="3824280"/>
              <a:ext cx="0" cy="360362"/>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14" name="Line 10"/>
            <p:cNvSpPr>
              <a:spLocks noChangeShapeType="1"/>
            </p:cNvSpPr>
            <p:nvPr/>
          </p:nvSpPr>
          <p:spPr bwMode="auto">
            <a:xfrm flipH="1">
              <a:off x="1048509" y="3536942"/>
              <a:ext cx="431800" cy="0"/>
            </a:xfrm>
            <a:prstGeom prst="line">
              <a:avLst/>
            </a:prstGeom>
            <a:noFill/>
            <a:ln w="28575">
              <a:solidFill>
                <a:schemeClr val="tx1"/>
              </a:solidFill>
              <a:round/>
              <a:headEnd/>
              <a:tailEnd/>
            </a:ln>
          </p:spPr>
          <p:txBody>
            <a:bodyPr wrap="none" anchor="ctr"/>
            <a:lstStyle/>
            <a:p>
              <a:pPr algn="ctr"/>
              <a:endParaRPr lang="zh-CN" altLang="en-US" b="1"/>
            </a:p>
          </p:txBody>
        </p:sp>
        <p:sp>
          <p:nvSpPr>
            <p:cNvPr id="15" name="Line 11"/>
            <p:cNvSpPr>
              <a:spLocks noChangeShapeType="1"/>
            </p:cNvSpPr>
            <p:nvPr/>
          </p:nvSpPr>
          <p:spPr bwMode="auto">
            <a:xfrm flipV="1">
              <a:off x="1048508" y="2457442"/>
              <a:ext cx="0" cy="1079500"/>
            </a:xfrm>
            <a:prstGeom prst="line">
              <a:avLst/>
            </a:prstGeom>
            <a:noFill/>
            <a:ln w="28575">
              <a:solidFill>
                <a:schemeClr val="tx1"/>
              </a:solidFill>
              <a:round/>
              <a:headEnd/>
              <a:tailEnd/>
            </a:ln>
          </p:spPr>
          <p:txBody>
            <a:bodyPr wrap="none" anchor="ctr"/>
            <a:lstStyle/>
            <a:p>
              <a:pPr algn="ctr"/>
              <a:endParaRPr lang="zh-CN" altLang="en-US" b="1"/>
            </a:p>
          </p:txBody>
        </p:sp>
        <p:sp>
          <p:nvSpPr>
            <p:cNvPr id="16" name="Line 12"/>
            <p:cNvSpPr>
              <a:spLocks noChangeShapeType="1"/>
            </p:cNvSpPr>
            <p:nvPr/>
          </p:nvSpPr>
          <p:spPr bwMode="auto">
            <a:xfrm>
              <a:off x="1048508" y="2457442"/>
              <a:ext cx="1511300" cy="0"/>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17" name="Text Box 13"/>
            <p:cNvSpPr txBox="1">
              <a:spLocks noChangeArrowheads="1"/>
            </p:cNvSpPr>
            <p:nvPr/>
          </p:nvSpPr>
          <p:spPr bwMode="auto">
            <a:xfrm>
              <a:off x="616709" y="2960680"/>
              <a:ext cx="504825" cy="304800"/>
            </a:xfrm>
            <a:prstGeom prst="rect">
              <a:avLst/>
            </a:prstGeom>
            <a:noFill/>
            <a:ln w="28575" algn="ctr">
              <a:noFill/>
              <a:miter lim="800000"/>
              <a:headEnd/>
              <a:tailEnd/>
            </a:ln>
          </p:spPr>
          <p:txBody>
            <a:bodyPr>
              <a:spAutoFit/>
            </a:bodyPr>
            <a:lstStyle/>
            <a:p>
              <a:pPr algn="ctr">
                <a:spcBef>
                  <a:spcPct val="50000"/>
                </a:spcBef>
              </a:pPr>
              <a:r>
                <a:rPr lang="zh-CN" altLang="en-US" sz="1400" b="1" dirty="0"/>
                <a:t>否</a:t>
              </a:r>
            </a:p>
          </p:txBody>
        </p:sp>
        <p:sp>
          <p:nvSpPr>
            <p:cNvPr id="18" name="Text Box 14"/>
            <p:cNvSpPr txBox="1">
              <a:spLocks noChangeArrowheads="1"/>
            </p:cNvSpPr>
            <p:nvPr/>
          </p:nvSpPr>
          <p:spPr bwMode="auto">
            <a:xfrm>
              <a:off x="1985134" y="3824280"/>
              <a:ext cx="504825" cy="304800"/>
            </a:xfrm>
            <a:prstGeom prst="rect">
              <a:avLst/>
            </a:prstGeom>
            <a:noFill/>
            <a:ln w="28575" algn="ctr">
              <a:noFill/>
              <a:miter lim="800000"/>
              <a:headEnd/>
              <a:tailEnd/>
            </a:ln>
          </p:spPr>
          <p:txBody>
            <a:bodyPr>
              <a:spAutoFit/>
            </a:bodyPr>
            <a:lstStyle/>
            <a:p>
              <a:pPr algn="ctr">
                <a:spcBef>
                  <a:spcPct val="50000"/>
                </a:spcBef>
              </a:pPr>
              <a:r>
                <a:rPr lang="zh-CN" altLang="en-US" sz="1400" b="1"/>
                <a:t>是</a:t>
              </a:r>
            </a:p>
          </p:txBody>
        </p:sp>
        <p:sp>
          <p:nvSpPr>
            <p:cNvPr id="19" name="Rectangle 16"/>
            <p:cNvSpPr>
              <a:spLocks noChangeArrowheads="1"/>
            </p:cNvSpPr>
            <p:nvPr/>
          </p:nvSpPr>
          <p:spPr bwMode="auto">
            <a:xfrm>
              <a:off x="1912108" y="5192705"/>
              <a:ext cx="1295400" cy="360362"/>
            </a:xfrm>
            <a:prstGeom prst="rect">
              <a:avLst/>
            </a:prstGeom>
            <a:solidFill>
              <a:srgbClr val="FFCC66"/>
            </a:solidFill>
            <a:ln w="28575" algn="ctr">
              <a:solidFill>
                <a:schemeClr val="tx1"/>
              </a:solidFill>
              <a:miter lim="800000"/>
              <a:headEnd/>
              <a:tailEnd/>
            </a:ln>
          </p:spPr>
          <p:txBody>
            <a:bodyPr wrap="none" anchor="ctr"/>
            <a:lstStyle/>
            <a:p>
              <a:pPr algn="ctr"/>
              <a:r>
                <a:rPr lang="zh-CN" altLang="en-US" sz="1400" b="1"/>
                <a:t>锁闭道岔</a:t>
              </a:r>
            </a:p>
          </p:txBody>
        </p:sp>
        <p:sp>
          <p:nvSpPr>
            <p:cNvPr id="20" name="Line 17"/>
            <p:cNvSpPr>
              <a:spLocks noChangeShapeType="1"/>
            </p:cNvSpPr>
            <p:nvPr/>
          </p:nvSpPr>
          <p:spPr bwMode="auto">
            <a:xfrm>
              <a:off x="2559808" y="4760905"/>
              <a:ext cx="0" cy="431800"/>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21" name="AutoShape 18"/>
            <p:cNvSpPr>
              <a:spLocks noChangeArrowheads="1"/>
            </p:cNvSpPr>
            <p:nvPr/>
          </p:nvSpPr>
          <p:spPr bwMode="auto">
            <a:xfrm>
              <a:off x="1480308" y="4184644"/>
              <a:ext cx="2160588" cy="576263"/>
            </a:xfrm>
            <a:prstGeom prst="diamond">
              <a:avLst/>
            </a:prstGeom>
            <a:solidFill>
              <a:schemeClr val="bg1"/>
            </a:solidFill>
            <a:ln w="28575" algn="ctr">
              <a:solidFill>
                <a:schemeClr val="tx1"/>
              </a:solidFill>
              <a:miter lim="800000"/>
              <a:headEnd/>
              <a:tailEnd/>
            </a:ln>
          </p:spPr>
          <p:txBody>
            <a:bodyPr wrap="none" anchor="ctr"/>
            <a:lstStyle/>
            <a:p>
              <a:pPr algn="ctr"/>
              <a:r>
                <a:rPr lang="zh-CN" altLang="en-US" sz="1400" b="1" dirty="0"/>
                <a:t>敌对信号未开放</a:t>
              </a:r>
            </a:p>
          </p:txBody>
        </p:sp>
        <p:sp>
          <p:nvSpPr>
            <p:cNvPr id="22" name="Text Box 19"/>
            <p:cNvSpPr txBox="1">
              <a:spLocks noChangeArrowheads="1"/>
            </p:cNvSpPr>
            <p:nvPr/>
          </p:nvSpPr>
          <p:spPr bwMode="auto">
            <a:xfrm>
              <a:off x="1985134" y="4832342"/>
              <a:ext cx="504825" cy="304800"/>
            </a:xfrm>
            <a:prstGeom prst="rect">
              <a:avLst/>
            </a:prstGeom>
            <a:noFill/>
            <a:ln w="28575" algn="ctr">
              <a:noFill/>
              <a:miter lim="800000"/>
              <a:headEnd/>
              <a:tailEnd/>
            </a:ln>
          </p:spPr>
          <p:txBody>
            <a:bodyPr>
              <a:spAutoFit/>
            </a:bodyPr>
            <a:lstStyle/>
            <a:p>
              <a:pPr algn="ctr">
                <a:spcBef>
                  <a:spcPct val="50000"/>
                </a:spcBef>
              </a:pPr>
              <a:r>
                <a:rPr lang="zh-CN" altLang="en-US" sz="1400" b="1"/>
                <a:t>是</a:t>
              </a:r>
            </a:p>
          </p:txBody>
        </p:sp>
        <p:sp>
          <p:nvSpPr>
            <p:cNvPr id="23" name="Line 20"/>
            <p:cNvSpPr>
              <a:spLocks noChangeShapeType="1"/>
            </p:cNvSpPr>
            <p:nvPr/>
          </p:nvSpPr>
          <p:spPr bwMode="auto">
            <a:xfrm>
              <a:off x="3640896" y="4473567"/>
              <a:ext cx="360362" cy="0"/>
            </a:xfrm>
            <a:prstGeom prst="line">
              <a:avLst/>
            </a:prstGeom>
            <a:noFill/>
            <a:ln w="28575">
              <a:solidFill>
                <a:schemeClr val="tx1"/>
              </a:solidFill>
              <a:round/>
              <a:headEnd/>
              <a:tailEnd/>
            </a:ln>
          </p:spPr>
          <p:txBody>
            <a:bodyPr wrap="none" anchor="ctr"/>
            <a:lstStyle/>
            <a:p>
              <a:pPr algn="ctr"/>
              <a:endParaRPr lang="zh-CN" altLang="en-US" b="1"/>
            </a:p>
          </p:txBody>
        </p:sp>
        <p:sp>
          <p:nvSpPr>
            <p:cNvPr id="24" name="Line 21"/>
            <p:cNvSpPr>
              <a:spLocks noChangeShapeType="1"/>
            </p:cNvSpPr>
            <p:nvPr/>
          </p:nvSpPr>
          <p:spPr bwMode="auto">
            <a:xfrm flipV="1">
              <a:off x="4001258" y="2384417"/>
              <a:ext cx="0" cy="2089150"/>
            </a:xfrm>
            <a:prstGeom prst="line">
              <a:avLst/>
            </a:prstGeom>
            <a:noFill/>
            <a:ln w="28575">
              <a:solidFill>
                <a:schemeClr val="tx1"/>
              </a:solidFill>
              <a:round/>
              <a:headEnd/>
              <a:tailEnd/>
            </a:ln>
          </p:spPr>
          <p:txBody>
            <a:bodyPr wrap="none" anchor="ctr"/>
            <a:lstStyle/>
            <a:p>
              <a:pPr algn="ctr"/>
              <a:endParaRPr lang="zh-CN" altLang="en-US" b="1"/>
            </a:p>
          </p:txBody>
        </p:sp>
        <p:sp>
          <p:nvSpPr>
            <p:cNvPr id="25" name="Line 22"/>
            <p:cNvSpPr>
              <a:spLocks noChangeShapeType="1"/>
            </p:cNvSpPr>
            <p:nvPr/>
          </p:nvSpPr>
          <p:spPr bwMode="auto">
            <a:xfrm flipH="1">
              <a:off x="2559808" y="2384417"/>
              <a:ext cx="1441450" cy="0"/>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26" name="Text Box 23"/>
            <p:cNvSpPr txBox="1">
              <a:spLocks noChangeArrowheads="1"/>
            </p:cNvSpPr>
            <p:nvPr/>
          </p:nvSpPr>
          <p:spPr bwMode="auto">
            <a:xfrm>
              <a:off x="4001259" y="3176580"/>
              <a:ext cx="504825" cy="304800"/>
            </a:xfrm>
            <a:prstGeom prst="rect">
              <a:avLst/>
            </a:prstGeom>
            <a:noFill/>
            <a:ln w="28575" algn="ctr">
              <a:noFill/>
              <a:miter lim="800000"/>
              <a:headEnd/>
              <a:tailEnd/>
            </a:ln>
          </p:spPr>
          <p:txBody>
            <a:bodyPr>
              <a:spAutoFit/>
            </a:bodyPr>
            <a:lstStyle/>
            <a:p>
              <a:pPr algn="ctr">
                <a:spcBef>
                  <a:spcPct val="50000"/>
                </a:spcBef>
              </a:pPr>
              <a:r>
                <a:rPr lang="zh-CN" altLang="en-US" sz="1400" b="1" dirty="0"/>
                <a:t>否</a:t>
              </a:r>
            </a:p>
          </p:txBody>
        </p:sp>
        <p:sp>
          <p:nvSpPr>
            <p:cNvPr id="27" name="Line 24"/>
            <p:cNvSpPr>
              <a:spLocks noChangeShapeType="1"/>
            </p:cNvSpPr>
            <p:nvPr/>
          </p:nvSpPr>
          <p:spPr bwMode="auto">
            <a:xfrm>
              <a:off x="2559808" y="5553069"/>
              <a:ext cx="0" cy="288925"/>
            </a:xfrm>
            <a:prstGeom prst="line">
              <a:avLst/>
            </a:prstGeom>
            <a:noFill/>
            <a:ln w="28575">
              <a:solidFill>
                <a:schemeClr val="tx1"/>
              </a:solidFill>
              <a:round/>
              <a:headEnd/>
              <a:tailEnd type="triangle" w="med" len="med"/>
            </a:ln>
          </p:spPr>
          <p:txBody>
            <a:bodyPr wrap="none" anchor="ctr"/>
            <a:lstStyle/>
            <a:p>
              <a:pPr algn="ctr"/>
              <a:endParaRPr lang="zh-CN" altLang="en-US" b="1"/>
            </a:p>
          </p:txBody>
        </p:sp>
        <p:sp>
          <p:nvSpPr>
            <p:cNvPr id="28" name="AutoShape 25"/>
            <p:cNvSpPr>
              <a:spLocks noChangeArrowheads="1"/>
            </p:cNvSpPr>
            <p:nvPr/>
          </p:nvSpPr>
          <p:spPr bwMode="auto">
            <a:xfrm>
              <a:off x="2128008" y="6561130"/>
              <a:ext cx="936625" cy="360362"/>
            </a:xfrm>
            <a:prstGeom prst="roundRect">
              <a:avLst>
                <a:gd name="adj" fmla="val 16667"/>
              </a:avLst>
            </a:prstGeom>
            <a:solidFill>
              <a:srgbClr val="FFFF00"/>
            </a:solidFill>
            <a:ln w="28575" algn="ctr">
              <a:solidFill>
                <a:schemeClr val="tx1"/>
              </a:solidFill>
              <a:round/>
              <a:headEnd/>
              <a:tailEnd/>
            </a:ln>
          </p:spPr>
          <p:txBody>
            <a:bodyPr wrap="none" anchor="ctr"/>
            <a:lstStyle/>
            <a:p>
              <a:pPr algn="ctr"/>
              <a:r>
                <a:rPr lang="zh-CN" altLang="en-US" sz="1400" b="1"/>
                <a:t>结束</a:t>
              </a:r>
            </a:p>
          </p:txBody>
        </p:sp>
        <p:sp>
          <p:nvSpPr>
            <p:cNvPr id="29" name="Rectangle 26"/>
            <p:cNvSpPr>
              <a:spLocks noChangeArrowheads="1"/>
            </p:cNvSpPr>
            <p:nvPr/>
          </p:nvSpPr>
          <p:spPr bwMode="auto">
            <a:xfrm>
              <a:off x="1912108" y="5840405"/>
              <a:ext cx="1295400" cy="360362"/>
            </a:xfrm>
            <a:prstGeom prst="rect">
              <a:avLst/>
            </a:prstGeom>
            <a:solidFill>
              <a:srgbClr val="01AEEE"/>
            </a:solidFill>
            <a:ln w="28575" algn="ctr">
              <a:solidFill>
                <a:schemeClr val="tx1"/>
              </a:solidFill>
              <a:miter lim="800000"/>
              <a:headEnd/>
              <a:tailEnd/>
            </a:ln>
          </p:spPr>
          <p:txBody>
            <a:bodyPr wrap="none" anchor="ctr"/>
            <a:lstStyle/>
            <a:p>
              <a:pPr algn="ctr"/>
              <a:r>
                <a:rPr lang="zh-CN" altLang="en-US" sz="1400" b="1">
                  <a:solidFill>
                    <a:schemeClr val="bg1"/>
                  </a:solidFill>
                </a:rPr>
                <a:t>信号开放</a:t>
              </a:r>
            </a:p>
          </p:txBody>
        </p:sp>
        <p:sp>
          <p:nvSpPr>
            <p:cNvPr id="30" name="Line 27"/>
            <p:cNvSpPr>
              <a:spLocks noChangeShapeType="1"/>
            </p:cNvSpPr>
            <p:nvPr/>
          </p:nvSpPr>
          <p:spPr bwMode="auto">
            <a:xfrm>
              <a:off x="2559808" y="6200769"/>
              <a:ext cx="0" cy="358775"/>
            </a:xfrm>
            <a:prstGeom prst="line">
              <a:avLst/>
            </a:prstGeom>
            <a:noFill/>
            <a:ln w="28575">
              <a:solidFill>
                <a:schemeClr val="tx1"/>
              </a:solidFill>
              <a:round/>
              <a:headEnd/>
              <a:tailEnd type="triangle" w="med" len="med"/>
            </a:ln>
          </p:spPr>
          <p:txBody>
            <a:bodyPr wrap="none" anchor="ctr"/>
            <a:lstStyle/>
            <a:p>
              <a:pPr algn="ctr"/>
              <a:endParaRPr lang="zh-CN" altLang="en-US" b="1"/>
            </a:p>
          </p:txBody>
        </p:sp>
      </p:grpSp>
      <p:sp>
        <p:nvSpPr>
          <p:cNvPr id="34" name="下箭头 33"/>
          <p:cNvSpPr/>
          <p:nvPr/>
        </p:nvSpPr>
        <p:spPr>
          <a:xfrm>
            <a:off x="4191780" y="2528880"/>
            <a:ext cx="2143140" cy="4000528"/>
          </a:xfrm>
          <a:prstGeom prst="downArrow">
            <a:avLst/>
          </a:prstGeom>
          <a:gradFill flip="none" rotWithShape="1">
            <a:gsLst>
              <a:gs pos="49000">
                <a:schemeClr val="accent1">
                  <a:tint val="66000"/>
                  <a:satMod val="160000"/>
                  <a:alpha val="36000"/>
                </a:schemeClr>
              </a:gs>
              <a:gs pos="14000">
                <a:srgbClr val="FFFF00"/>
              </a:gs>
              <a:gs pos="74000">
                <a:srgbClr val="00B050">
                  <a:alpha val="51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5263350" y="2528880"/>
            <a:ext cx="2214578" cy="785596"/>
            <a:chOff x="285720" y="2163128"/>
            <a:chExt cx="2214578" cy="785596"/>
          </a:xfrm>
        </p:grpSpPr>
        <p:sp>
          <p:nvSpPr>
            <p:cNvPr id="36" name="燕尾形 5"/>
            <p:cNvSpPr/>
            <p:nvPr/>
          </p:nvSpPr>
          <p:spPr>
            <a:xfrm>
              <a:off x="285720" y="2163128"/>
              <a:ext cx="2214578" cy="785596"/>
            </a:xfrm>
            <a:prstGeom prst="chevron">
              <a:avLst/>
            </a:prstGeom>
            <a:solidFill>
              <a:srgbClr val="00B0F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37" name="燕尾形 4"/>
            <p:cNvSpPr/>
            <p:nvPr/>
          </p:nvSpPr>
          <p:spPr>
            <a:xfrm>
              <a:off x="728636" y="2163128"/>
              <a:ext cx="1485910"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mj-ea"/>
                  <a:ea typeface="+mj-ea"/>
                  <a:cs typeface="+mn-cs"/>
                </a:rPr>
                <a:t>进路选择</a:t>
              </a:r>
              <a:endParaRPr kumimoji="0" lang="zh-CN" altLang="en-US" sz="2400" b="1" i="0" u="none" strike="noStrike" kern="1200" cap="none" spc="0" normalizeH="0" baseline="0" noProof="0" dirty="0">
                <a:ln>
                  <a:noFill/>
                </a:ln>
                <a:solidFill>
                  <a:sysClr val="window" lastClr="FFFFFF"/>
                </a:solidFill>
                <a:effectLst/>
                <a:uLnTx/>
                <a:uFillTx/>
                <a:latin typeface="+mj-ea"/>
                <a:ea typeface="+mj-ea"/>
                <a:cs typeface="+mn-cs"/>
              </a:endParaRPr>
            </a:p>
          </p:txBody>
        </p:sp>
      </p:grpSp>
      <p:grpSp>
        <p:nvGrpSpPr>
          <p:cNvPr id="38" name="组合 37"/>
          <p:cNvGrpSpPr/>
          <p:nvPr/>
        </p:nvGrpSpPr>
        <p:grpSpPr>
          <a:xfrm>
            <a:off x="5263350" y="3600450"/>
            <a:ext cx="2214578" cy="785596"/>
            <a:chOff x="2428860" y="2163350"/>
            <a:chExt cx="2214578" cy="785596"/>
          </a:xfrm>
        </p:grpSpPr>
        <p:sp>
          <p:nvSpPr>
            <p:cNvPr id="39" name="燕尾形 38"/>
            <p:cNvSpPr/>
            <p:nvPr/>
          </p:nvSpPr>
          <p:spPr>
            <a:xfrm>
              <a:off x="2428860" y="2163350"/>
              <a:ext cx="2214578" cy="785596"/>
            </a:xfrm>
            <a:prstGeom prst="chevron">
              <a:avLst/>
            </a:prstGeom>
            <a:solidFill>
              <a:srgbClr val="00B05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40" name="燕尾形 6"/>
            <p:cNvSpPr/>
            <p:nvPr/>
          </p:nvSpPr>
          <p:spPr>
            <a:xfrm>
              <a:off x="2819289" y="2163350"/>
              <a:ext cx="1660933"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mj-ea"/>
                  <a:ea typeface="+mj-ea"/>
                  <a:cs typeface="+mn-cs"/>
                </a:rPr>
                <a:t>道岔控制</a:t>
              </a:r>
              <a:endParaRPr kumimoji="0" lang="en-US" altLang="zh-CN" sz="2400" b="1" i="0" u="none" strike="noStrike" kern="1200" cap="none" spc="0" normalizeH="0" baseline="0" noProof="0" dirty="0" smtClean="0">
                <a:ln>
                  <a:noFill/>
                </a:ln>
                <a:solidFill>
                  <a:sysClr val="window" lastClr="FFFFFF"/>
                </a:solidFill>
                <a:effectLst/>
                <a:uLnTx/>
                <a:uFillTx/>
                <a:latin typeface="+mj-ea"/>
                <a:ea typeface="+mj-ea"/>
                <a:cs typeface="+mn-cs"/>
              </a:endParaRPr>
            </a:p>
          </p:txBody>
        </p:sp>
      </p:grpSp>
      <p:grpSp>
        <p:nvGrpSpPr>
          <p:cNvPr id="41" name="组合 40"/>
          <p:cNvGrpSpPr/>
          <p:nvPr/>
        </p:nvGrpSpPr>
        <p:grpSpPr>
          <a:xfrm>
            <a:off x="5263350" y="4600582"/>
            <a:ext cx="2214578" cy="785596"/>
            <a:chOff x="4572000" y="2143116"/>
            <a:chExt cx="2214578" cy="785596"/>
          </a:xfrm>
        </p:grpSpPr>
        <p:sp>
          <p:nvSpPr>
            <p:cNvPr id="42" name="燕尾形 41"/>
            <p:cNvSpPr/>
            <p:nvPr/>
          </p:nvSpPr>
          <p:spPr>
            <a:xfrm>
              <a:off x="4572000" y="2143116"/>
              <a:ext cx="2214578" cy="785596"/>
            </a:xfrm>
            <a:prstGeom prst="chevron">
              <a:avLst/>
            </a:prstGeom>
            <a:solidFill>
              <a:srgbClr val="4BACC6">
                <a:hueOff val="-9933876"/>
                <a:satOff val="39811"/>
                <a:lumOff val="8628"/>
                <a:alphaOff val="0"/>
              </a:srgbClr>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43" name="燕尾形 10"/>
            <p:cNvSpPr/>
            <p:nvPr/>
          </p:nvSpPr>
          <p:spPr>
            <a:xfrm>
              <a:off x="5014916" y="2143116"/>
              <a:ext cx="1414472"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mj-ea"/>
                  <a:ea typeface="+mj-ea"/>
                  <a:cs typeface="+mn-cs"/>
                </a:rPr>
                <a:t>进路锁闭</a:t>
              </a:r>
              <a:endParaRPr kumimoji="0" lang="zh-CN" altLang="en-US" sz="2400" b="1" i="0" u="none" strike="noStrike" kern="1200" cap="none" spc="0" normalizeH="0" baseline="0" noProof="0" dirty="0">
                <a:ln>
                  <a:noFill/>
                </a:ln>
                <a:solidFill>
                  <a:sysClr val="window" lastClr="FFFFFF"/>
                </a:solidFill>
                <a:effectLst/>
                <a:uLnTx/>
                <a:uFillTx/>
                <a:latin typeface="+mj-ea"/>
                <a:ea typeface="+mj-ea"/>
                <a:cs typeface="+mn-cs"/>
              </a:endParaRPr>
            </a:p>
          </p:txBody>
        </p:sp>
      </p:grpSp>
      <p:grpSp>
        <p:nvGrpSpPr>
          <p:cNvPr id="44" name="组合 43"/>
          <p:cNvGrpSpPr/>
          <p:nvPr/>
        </p:nvGrpSpPr>
        <p:grpSpPr>
          <a:xfrm>
            <a:off x="5263350" y="5672152"/>
            <a:ext cx="2214578" cy="785596"/>
            <a:chOff x="6715140" y="2163128"/>
            <a:chExt cx="2214578" cy="785596"/>
          </a:xfrm>
        </p:grpSpPr>
        <p:sp>
          <p:nvSpPr>
            <p:cNvPr id="45" name="燕尾形 44"/>
            <p:cNvSpPr/>
            <p:nvPr/>
          </p:nvSpPr>
          <p:spPr>
            <a:xfrm>
              <a:off x="6715140" y="2163128"/>
              <a:ext cx="2214578" cy="785596"/>
            </a:xfrm>
            <a:prstGeom prst="chevron">
              <a:avLst/>
            </a:prstGeom>
            <a:solidFill>
              <a:srgbClr val="0070C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46" name="燕尾形 10"/>
            <p:cNvSpPr/>
            <p:nvPr/>
          </p:nvSpPr>
          <p:spPr>
            <a:xfrm>
              <a:off x="7158056" y="2163128"/>
              <a:ext cx="1485910"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mj-ea"/>
                  <a:ea typeface="+mj-ea"/>
                  <a:cs typeface="+mn-cs"/>
                </a:rPr>
                <a:t>信号控制</a:t>
              </a:r>
              <a:endParaRPr kumimoji="0" lang="zh-CN" altLang="en-US" sz="2400" b="1" i="0" u="none" strike="noStrike" kern="1200" cap="none" spc="0" normalizeH="0" baseline="0" noProof="0" dirty="0">
                <a:ln>
                  <a:noFill/>
                </a:ln>
                <a:solidFill>
                  <a:sysClr val="window" lastClr="FFFFFF"/>
                </a:solidFill>
                <a:effectLst/>
                <a:uLnTx/>
                <a:uFillTx/>
                <a:latin typeface="+mj-ea"/>
                <a:ea typeface="+mj-ea"/>
                <a:cs typeface="+mn-cs"/>
              </a:endParaRPr>
            </a:p>
          </p:txBody>
        </p:sp>
      </p:grpSp>
      <p:sp>
        <p:nvSpPr>
          <p:cNvPr id="47" name="矩形 46"/>
          <p:cNvSpPr/>
          <p:nvPr/>
        </p:nvSpPr>
        <p:spPr>
          <a:xfrm>
            <a:off x="4763284" y="3386136"/>
            <a:ext cx="714380" cy="1815882"/>
          </a:xfrm>
          <a:prstGeom prst="rect">
            <a:avLst/>
          </a:prstGeom>
        </p:spPr>
        <p:txBody>
          <a:bodyPr wrap="square">
            <a:spAutoFit/>
          </a:bodyPr>
          <a:lstStyle/>
          <a:p>
            <a:r>
              <a:rPr lang="zh-CN" altLang="en-US" sz="2800" b="1" dirty="0" smtClean="0">
                <a:solidFill>
                  <a:schemeClr val="tx2">
                    <a:lumMod val="60000"/>
                    <a:lumOff val="40000"/>
                  </a:schemeClr>
                </a:solidFill>
                <a:latin typeface="Times New Roman" pitchFamily="18" charset="0"/>
                <a:cs typeface="Times New Roman" pitchFamily="18" charset="0"/>
              </a:rPr>
              <a:t>四个阶段</a:t>
            </a:r>
          </a:p>
        </p:txBody>
      </p:sp>
      <p:sp>
        <p:nvSpPr>
          <p:cNvPr id="48" name="Rectangle 1"/>
          <p:cNvSpPr>
            <a:spLocks noChangeArrowheads="1"/>
          </p:cNvSpPr>
          <p:nvPr/>
        </p:nvSpPr>
        <p:spPr bwMode="auto">
          <a:xfrm>
            <a:off x="7906556" y="4386268"/>
            <a:ext cx="4071966" cy="2308324"/>
          </a:xfrm>
          <a:prstGeom prst="rect">
            <a:avLst/>
          </a:prstGeom>
          <a:noFill/>
          <a:ln w="28575">
            <a:solidFill>
              <a:srgbClr val="FFCC66"/>
            </a:solidFill>
            <a:miter lim="800000"/>
            <a:headEnd/>
            <a:tailEnd/>
          </a:ln>
          <a:effectLst/>
        </p:spPr>
        <p:txBody>
          <a:bodyPr vert="horz" wrap="square" lIns="91440" tIns="45720" rIns="91440" bIns="45720" numCol="1" anchor="ctr" anchorCtr="0" compatLnSpc="1">
            <a:prstTxWarp prst="textNoShape">
              <a:avLst/>
            </a:prstTxWarp>
            <a:spAutoFit/>
          </a:bodyPr>
          <a:lstStyle/>
          <a:p>
            <a:pPr marL="457200" lvl="0" indent="-457200" algn="just" fontAlgn="base">
              <a:lnSpc>
                <a:spcPct val="150000"/>
              </a:lnSpc>
              <a:spcBef>
                <a:spcPct val="0"/>
              </a:spcBef>
              <a:spcAft>
                <a:spcPct val="0"/>
              </a:spcAft>
              <a:buFont typeface="+mj-ea"/>
              <a:buAutoNum type="circleNumDbPlain"/>
              <a:defRPr/>
            </a:pPr>
            <a:r>
              <a:rPr lang="zh-CN" altLang="en-US" sz="2400" b="1" kern="0" dirty="0" smtClean="0">
                <a:latin typeface="Times New Roman" pitchFamily="18" charset="0"/>
                <a:ea typeface="宋体" pitchFamily="2" charset="-122"/>
                <a:cs typeface="fangsong_gb2312"/>
              </a:rPr>
              <a:t>进路内有关道岔的位置符合进路要求</a:t>
            </a:r>
            <a:endParaRPr lang="en-US" altLang="zh-CN" sz="2400" b="1" kern="0" dirty="0" smtClean="0">
              <a:latin typeface="Times New Roman" pitchFamily="18" charset="0"/>
              <a:ea typeface="宋体" pitchFamily="2" charset="-122"/>
              <a:cs typeface="fangsong_gb2312"/>
            </a:endParaRPr>
          </a:p>
          <a:p>
            <a:pPr marL="457200" lvl="0" indent="-457200" algn="just" fontAlgn="base">
              <a:lnSpc>
                <a:spcPct val="150000"/>
              </a:lnSpc>
              <a:spcBef>
                <a:spcPct val="0"/>
              </a:spcBef>
              <a:spcAft>
                <a:spcPct val="0"/>
              </a:spcAft>
              <a:buFont typeface="+mj-ea"/>
              <a:buAutoNum type="circleNumDbPlain"/>
              <a:defRPr/>
            </a:pPr>
            <a:r>
              <a:rPr lang="zh-CN" altLang="en-US" sz="2400" b="1" kern="0" dirty="0" smtClean="0">
                <a:latin typeface="Times New Roman" pitchFamily="18" charset="0"/>
                <a:ea typeface="宋体" pitchFamily="2" charset="-122"/>
                <a:cs typeface="fangsong_gb2312"/>
              </a:rPr>
              <a:t>进路在空闲状态</a:t>
            </a:r>
            <a:endParaRPr lang="en-US" altLang="zh-CN" sz="2400" b="1" kern="0" dirty="0" smtClean="0">
              <a:latin typeface="Times New Roman" pitchFamily="18" charset="0"/>
              <a:ea typeface="宋体" pitchFamily="2" charset="-122"/>
              <a:cs typeface="fangsong_gb2312"/>
            </a:endParaRPr>
          </a:p>
          <a:p>
            <a:pPr marL="457200" lvl="0" indent="-457200" algn="just" fontAlgn="base">
              <a:lnSpc>
                <a:spcPct val="150000"/>
              </a:lnSpc>
              <a:spcBef>
                <a:spcPct val="0"/>
              </a:spcBef>
              <a:spcAft>
                <a:spcPct val="0"/>
              </a:spcAft>
              <a:buFont typeface="+mj-ea"/>
              <a:buAutoNum type="circleNumDbPlain"/>
              <a:defRPr/>
            </a:pPr>
            <a:r>
              <a:rPr lang="zh-CN" altLang="en-US" sz="2400" b="1" kern="0" dirty="0" smtClean="0">
                <a:latin typeface="Times New Roman" pitchFamily="18" charset="0"/>
                <a:ea typeface="宋体" pitchFamily="2" charset="-122"/>
                <a:cs typeface="fangsong_gb2312"/>
              </a:rPr>
              <a:t>没有建立敌对进路</a:t>
            </a:r>
            <a:endParaRPr lang="zh-CN" altLang="en-US" sz="2400" b="1" kern="0" dirty="0" smtClean="0">
              <a:solidFill>
                <a:srgbClr val="333399"/>
              </a:solidFill>
              <a:latin typeface="Times New Roman" pitchFamily="18" charset="0"/>
              <a:ea typeface="宋体" pitchFamily="2" charset="-122"/>
              <a:cs typeface="fangsong_gb2312"/>
            </a:endParaRPr>
          </a:p>
        </p:txBody>
      </p:sp>
      <p:sp>
        <p:nvSpPr>
          <p:cNvPr id="49" name="矩形 48"/>
          <p:cNvSpPr/>
          <p:nvPr/>
        </p:nvSpPr>
        <p:spPr>
          <a:xfrm>
            <a:off x="7906556" y="3814764"/>
            <a:ext cx="3929090" cy="477054"/>
          </a:xfrm>
          <a:prstGeom prst="rect">
            <a:avLst/>
          </a:prstGeom>
        </p:spPr>
        <p:txBody>
          <a:bodyPr wrap="square">
            <a:spAutoFit/>
          </a:bodyPr>
          <a:lstStyle/>
          <a:p>
            <a:r>
              <a:rPr lang="zh-CN" altLang="en-US" b="1" dirty="0" smtClean="0">
                <a:solidFill>
                  <a:prstClr val="black"/>
                </a:solidFill>
              </a:rPr>
              <a:t>进路锁闭的要求</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par>
                                <p:cTn id="8" presetID="9" presetClass="emph" presetSubtype="0" nodeType="withEffect">
                                  <p:stCondLst>
                                    <p:cond delay="0"/>
                                  </p:stCondLst>
                                  <p:childTnLst>
                                    <p:set>
                                      <p:cBhvr rctx="PPT">
                                        <p:cTn id="9" dur="indefinite"/>
                                        <p:tgtEl>
                                          <p:spTgt spid="44"/>
                                        </p:tgtEl>
                                        <p:attrNameLst>
                                          <p:attrName>style.opacity</p:attrName>
                                        </p:attrNameLst>
                                      </p:cBhvr>
                                      <p:to>
                                        <p:strVal val="0.25"/>
                                      </p:to>
                                    </p:set>
                                    <p:animEffect filter="image" prLst="opacity: 0.25">
                                      <p:cBhvr rctx="IE">
                                        <p:cTn id="10" dur="indefinite"/>
                                        <p:tgtEl>
                                          <p:spTgt spid="44"/>
                                        </p:tgtEl>
                                      </p:cBhvr>
                                    </p:animEffect>
                                  </p:childTnLst>
                                </p:cTn>
                              </p:par>
                              <p:par>
                                <p:cTn id="11" presetID="9" presetClass="emph" presetSubtype="0" grpId="0" nodeType="withEffect">
                                  <p:stCondLst>
                                    <p:cond delay="0"/>
                                  </p:stCondLst>
                                  <p:childTnLst>
                                    <p:set>
                                      <p:cBhvr rctx="PPT">
                                        <p:cTn id="12" dur="indefinite"/>
                                        <p:tgtEl>
                                          <p:spTgt spid="34"/>
                                        </p:tgtEl>
                                        <p:attrNameLst>
                                          <p:attrName>style.opacity</p:attrName>
                                        </p:attrNameLst>
                                      </p:cBhvr>
                                      <p:to>
                                        <p:strVal val="0.25"/>
                                      </p:to>
                                    </p:set>
                                    <p:animEffect filter="image" prLst="opacity: 0.25">
                                      <p:cBhvr rctx="IE">
                                        <p:cTn id="13" dur="indefinite"/>
                                        <p:tgtEl>
                                          <p:spTgt spid="34"/>
                                        </p:tgtEl>
                                      </p:cBhvr>
                                    </p:animEffect>
                                  </p:childTnLst>
                                </p:cTn>
                              </p:par>
                              <p:par>
                                <p:cTn id="14" presetID="9" presetClass="emph" presetSubtype="0" nodeType="withEffect">
                                  <p:stCondLst>
                                    <p:cond delay="0"/>
                                  </p:stCondLst>
                                  <p:childTnLst>
                                    <p:set>
                                      <p:cBhvr rctx="PPT">
                                        <p:cTn id="15" dur="indefinite"/>
                                        <p:tgtEl>
                                          <p:spTgt spid="38"/>
                                        </p:tgtEl>
                                        <p:attrNameLst>
                                          <p:attrName>style.opacity</p:attrName>
                                        </p:attrNameLst>
                                      </p:cBhvr>
                                      <p:to>
                                        <p:strVal val="0.25"/>
                                      </p:to>
                                    </p:set>
                                    <p:animEffect filter="image" prLst="opacity: 0.25">
                                      <p:cBhvr rctx="IE">
                                        <p:cTn id="16" dur="indefinite"/>
                                        <p:tgtEl>
                                          <p:spTgt spid="38"/>
                                        </p:tgtEl>
                                      </p:cBhvr>
                                    </p:animEffect>
                                  </p:childTnLst>
                                </p:cTn>
                              </p:par>
                              <p:par>
                                <p:cTn id="17" presetID="9" presetClass="emph" presetSubtype="0" nodeType="withEffect">
                                  <p:stCondLst>
                                    <p:cond delay="0"/>
                                  </p:stCondLst>
                                  <p:childTnLst>
                                    <p:set>
                                      <p:cBhvr rctx="PPT">
                                        <p:cTn id="18" dur="indefinite"/>
                                        <p:tgtEl>
                                          <p:spTgt spid="35"/>
                                        </p:tgtEl>
                                        <p:attrNameLst>
                                          <p:attrName>style.opacity</p:attrName>
                                        </p:attrNameLst>
                                      </p:cBhvr>
                                      <p:to>
                                        <p:strVal val="0.25"/>
                                      </p:to>
                                    </p:set>
                                    <p:animEffect filter="image" prLst="opacity: 0.25">
                                      <p:cBhvr rctx="IE">
                                        <p:cTn id="19" dur="indefinite"/>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48" grpId="0" animBg="1"/>
      <p:bldP spid="4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1620957" cy="523220"/>
          </a:xfrm>
          <a:prstGeom prst="rect">
            <a:avLst/>
          </a:prstGeom>
        </p:spPr>
        <p:txBody>
          <a:bodyPr wrap="none">
            <a:spAutoFit/>
          </a:bodyPr>
          <a:lstStyle/>
          <a:p>
            <a:pPr>
              <a:lnSpc>
                <a:spcPct val="100000"/>
              </a:lnSpc>
              <a:spcBef>
                <a:spcPct val="0"/>
              </a:spcBef>
              <a:buClrTx/>
              <a:buFontTx/>
              <a:buNone/>
            </a:pPr>
            <a:r>
              <a:rPr lang="zh-CN" altLang="en-US" sz="2800" b="1" smtClean="0">
                <a:solidFill>
                  <a:srgbClr val="000000"/>
                </a:solidFill>
                <a:latin typeface="微软雅黑" pitchFamily="34" charset="-122"/>
                <a:ea typeface="微软雅黑" pitchFamily="34" charset="-122"/>
              </a:rPr>
              <a:t>学习要点</a:t>
            </a:r>
            <a:endParaRPr lang="zh-CN" altLang="en-US" sz="2800" b="1" dirty="0">
              <a:solidFill>
                <a:srgbClr val="000000"/>
              </a:solidFill>
              <a:latin typeface="微软雅黑" pitchFamily="34" charset="-122"/>
              <a:ea typeface="微软雅黑" pitchFamily="34" charset="-122"/>
            </a:endParaRPr>
          </a:p>
        </p:txBody>
      </p:sp>
      <p:sp>
        <p:nvSpPr>
          <p:cNvPr id="3" name="Rectangle 1"/>
          <p:cNvSpPr>
            <a:spLocks noChangeArrowheads="1"/>
          </p:cNvSpPr>
          <p:nvPr/>
        </p:nvSpPr>
        <p:spPr bwMode="auto">
          <a:xfrm>
            <a:off x="548442" y="1242996"/>
            <a:ext cx="1114432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sz="2000" b="1" i="0" u="none" strike="noStrike" cap="none" normalizeH="0" baseline="0" dirty="0" smtClean="0">
                <a:ln>
                  <a:noFill/>
                </a:ln>
                <a:solidFill>
                  <a:srgbClr val="C00000"/>
                </a:solidFill>
                <a:effectLst/>
                <a:latin typeface="微软雅黑" pitchFamily="34" charset="-122"/>
                <a:ea typeface="微软雅黑" pitchFamily="34" charset="-122"/>
                <a:cs typeface="Times New Roman" pitchFamily="18" charset="0"/>
              </a:rPr>
              <a:t>知识目标</a:t>
            </a:r>
            <a:r>
              <a:rPr kumimoji="0" lang="zh-CN" altLang="en-US" sz="2000" b="1" i="0" u="none" strike="noStrike" cap="none" normalizeH="0" baseline="0" dirty="0" smtClean="0">
                <a:ln>
                  <a:noFill/>
                </a:ln>
                <a:solidFill>
                  <a:srgbClr val="C00000"/>
                </a:solidFill>
                <a:effectLst/>
                <a:latin typeface="微软雅黑" pitchFamily="34" charset="-122"/>
                <a:ea typeface="微软雅黑" pitchFamily="34" charset="-122"/>
                <a:cs typeface="Times New Roman" pitchFamily="18" charset="0"/>
              </a:rPr>
              <a:t>：</a:t>
            </a:r>
            <a:endParaRPr kumimoji="0" lang="zh-CN" sz="2000" b="1" i="0" u="none" strike="noStrike" cap="none" normalizeH="0" baseline="0" dirty="0" smtClean="0">
              <a:ln>
                <a:noFill/>
              </a:ln>
              <a:solidFill>
                <a:srgbClr val="C00000"/>
              </a:solidFill>
              <a:effectLst/>
              <a:latin typeface="微软雅黑" pitchFamily="34" charset="-122"/>
              <a:ea typeface="微软雅黑" pitchFamily="34" charset="-122"/>
              <a:cs typeface="宋体" pitchFamily="2" charset="-122"/>
            </a:endParaRP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1. </a:t>
            </a:r>
            <a:r>
              <a:rPr lang="zh-CN" altLang="en-US" sz="2000" b="1" dirty="0" smtClean="0">
                <a:latin typeface="微软雅黑" pitchFamily="34" charset="-122"/>
                <a:ea typeface="微软雅黑" pitchFamily="34" charset="-122"/>
                <a:cs typeface="Times New Roman" pitchFamily="18" charset="0"/>
              </a:rPr>
              <a:t>了解联锁的概念与基本内容；</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2. </a:t>
            </a:r>
            <a:r>
              <a:rPr lang="zh-CN" altLang="en-US" sz="2000" b="1" dirty="0" smtClean="0">
                <a:latin typeface="微软雅黑" pitchFamily="34" charset="-122"/>
                <a:ea typeface="微软雅黑" pitchFamily="34" charset="-122"/>
                <a:cs typeface="Times New Roman" pitchFamily="18" charset="0"/>
              </a:rPr>
              <a:t>掌握联锁设备的结构层次；</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3. </a:t>
            </a:r>
            <a:r>
              <a:rPr lang="zh-CN" altLang="en-US" sz="2000" b="1" dirty="0" smtClean="0">
                <a:latin typeface="微软雅黑" pitchFamily="34" charset="-122"/>
                <a:ea typeface="微软雅黑" pitchFamily="34" charset="-122"/>
                <a:cs typeface="Times New Roman" pitchFamily="18" charset="0"/>
              </a:rPr>
              <a:t>掌握联锁设备的功能；</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4. </a:t>
            </a:r>
            <a:r>
              <a:rPr lang="zh-CN" altLang="en-US" sz="2000" b="1" dirty="0" smtClean="0">
                <a:latin typeface="微软雅黑" pitchFamily="34" charset="-122"/>
                <a:ea typeface="微软雅黑" pitchFamily="34" charset="-122"/>
                <a:cs typeface="Times New Roman" pitchFamily="18" charset="0"/>
              </a:rPr>
              <a:t>掌握进路的概念、组成、分类；</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5. </a:t>
            </a:r>
            <a:r>
              <a:rPr lang="zh-CN" altLang="en-US" sz="2000" b="1" dirty="0" smtClean="0">
                <a:latin typeface="微软雅黑" pitchFamily="34" charset="-122"/>
                <a:ea typeface="微软雅黑" pitchFamily="34" charset="-122"/>
                <a:cs typeface="Times New Roman" pitchFamily="18" charset="0"/>
              </a:rPr>
              <a:t>掌握多列车进路、追踪进路、侧面防护、保护区段的意义；</a:t>
            </a:r>
          </a:p>
          <a:p>
            <a:pPr marL="0" marR="0" lvl="0" indent="266700" algn="l" defTabSz="914400" rtl="0" eaLnBrk="0" fontAlgn="base" latinLnBrk="0" hangingPunct="0">
              <a:lnSpc>
                <a:spcPct val="150000"/>
              </a:lnSpc>
              <a:spcBef>
                <a:spcPct val="0"/>
              </a:spcBef>
              <a:spcAft>
                <a:spcPct val="0"/>
              </a:spcAft>
              <a:buClrTx/>
              <a:buSzTx/>
              <a:buFontTx/>
              <a:buNone/>
              <a:tabLst/>
            </a:pPr>
            <a:endParaRPr kumimoji="0" lang="en-US" altLang="zh-CN" sz="2000" b="1" i="0" u="none" strike="noStrike" cap="none" normalizeH="0" baseline="0" dirty="0" smtClean="0">
              <a:ln>
                <a:noFill/>
              </a:ln>
              <a:solidFill>
                <a:srgbClr val="0303EB"/>
              </a:solidFill>
              <a:effectLst/>
              <a:latin typeface="微软雅黑" pitchFamily="34" charset="-122"/>
              <a:ea typeface="微软雅黑" pitchFamily="34" charset="-122"/>
              <a:cs typeface="Times New Roman" pitchFamily="18" charset="0"/>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微软雅黑" pitchFamily="34" charset="-122"/>
                <a:ea typeface="微软雅黑" pitchFamily="34" charset="-122"/>
                <a:cs typeface="Times New Roman" pitchFamily="18" charset="0"/>
              </a:rPr>
              <a:t>技能目标：</a:t>
            </a:r>
            <a:endParaRPr kumimoji="0" lang="zh-CN" altLang="en-US" sz="2000" b="1" i="0" u="none" strike="noStrike" cap="none" normalizeH="0" baseline="0" dirty="0" smtClean="0">
              <a:ln>
                <a:noFill/>
              </a:ln>
              <a:solidFill>
                <a:srgbClr val="0303EB"/>
              </a:solidFill>
              <a:effectLst/>
              <a:latin typeface="微软雅黑" pitchFamily="34" charset="-122"/>
              <a:ea typeface="微软雅黑" pitchFamily="34" charset="-122"/>
              <a:cs typeface="宋体" pitchFamily="2" charset="-122"/>
            </a:endParaRP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1 </a:t>
            </a:r>
            <a:r>
              <a:rPr lang="zh-CN" altLang="en-US" sz="2000" b="1" dirty="0" smtClean="0">
                <a:latin typeface="微软雅黑" pitchFamily="34" charset="-122"/>
                <a:ea typeface="微软雅黑" pitchFamily="34" charset="-122"/>
                <a:cs typeface="Times New Roman" pitchFamily="18" charset="0"/>
              </a:rPr>
              <a:t>熟悉防护进路信号的开放应满足以下联锁条件；</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2. </a:t>
            </a:r>
            <a:r>
              <a:rPr lang="zh-CN" altLang="en-US" sz="2000" b="1" dirty="0" smtClean="0">
                <a:latin typeface="微软雅黑" pitchFamily="34" charset="-122"/>
                <a:ea typeface="微软雅黑" pitchFamily="34" charset="-122"/>
                <a:cs typeface="Times New Roman" pitchFamily="18" charset="0"/>
              </a:rPr>
              <a:t>熟悉进路的建立过程；</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3. </a:t>
            </a:r>
            <a:r>
              <a:rPr lang="zh-CN" altLang="en-US" sz="2000" b="1" dirty="0" smtClean="0">
                <a:latin typeface="微软雅黑" pitchFamily="34" charset="-122"/>
                <a:ea typeface="微软雅黑" pitchFamily="34" charset="-122"/>
                <a:cs typeface="Times New Roman" pitchFamily="18" charset="0"/>
              </a:rPr>
              <a:t>熟悉进路的解锁过程。</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4. </a:t>
            </a:r>
            <a:r>
              <a:rPr lang="zh-CN" altLang="en-US" sz="2000" b="1" dirty="0" smtClean="0">
                <a:latin typeface="微软雅黑" pitchFamily="34" charset="-122"/>
                <a:ea typeface="微软雅黑" pitchFamily="34" charset="-122"/>
                <a:cs typeface="Times New Roman" pitchFamily="18" charset="0"/>
              </a:rPr>
              <a:t>熟悉联锁对象之间的关系</a:t>
            </a:r>
            <a:r>
              <a:rPr lang="zh-CN" altLang="en-US" sz="2000" dirty="0" smtClean="0"/>
              <a:t>。</a:t>
            </a:r>
            <a:endParaRPr lang="zh-CN" altLang="en-US" sz="2000" b="1" dirty="0" smtClean="0">
              <a:latin typeface="微软雅黑" pitchFamily="34" charset="-122"/>
              <a:ea typeface="微软雅黑" pitchFamily="34" charset="-122"/>
              <a:cs typeface="Times New Roman" pitchFamily="18" charset="0"/>
            </a:endParaRPr>
          </a:p>
        </p:txBody>
      </p:sp>
      <p:pic>
        <p:nvPicPr>
          <p:cNvPr id="4" name="Picture 4" descr="d:\360浏览器\360\360se\360se6\User Data\temp\200912210104249.JPG"/>
          <p:cNvPicPr>
            <a:picLocks noChangeAspect="1" noChangeArrowheads="1"/>
          </p:cNvPicPr>
          <p:nvPr/>
        </p:nvPicPr>
        <p:blipFill>
          <a:blip r:embed="rId2"/>
          <a:srcRect l="9062" t="72980" r="19687" b="2426"/>
          <a:stretch>
            <a:fillRect/>
          </a:stretch>
        </p:blipFill>
        <p:spPr bwMode="auto">
          <a:xfrm flipH="1">
            <a:off x="7406490" y="5600714"/>
            <a:ext cx="4357660" cy="1357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7409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3.1.2 </a:t>
            </a:r>
            <a:r>
              <a:rPr lang="zh-CN" altLang="en-US" sz="2800" b="1" dirty="0" smtClean="0">
                <a:solidFill>
                  <a:srgbClr val="0070C0"/>
                </a:solidFill>
                <a:latin typeface="微软雅黑" pitchFamily="34" charset="-122"/>
                <a:ea typeface="微软雅黑" pitchFamily="34" charset="-122"/>
              </a:rPr>
              <a:t>联锁系统的功能</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4450882" cy="461665"/>
            <a:chOff x="548443" y="1281397"/>
            <a:chExt cx="4450882"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022255" cy="461665"/>
            </a:xfrm>
            <a:prstGeom prst="rect">
              <a:avLst/>
            </a:prstGeom>
          </p:spPr>
          <p:txBody>
            <a:bodyPr wrap="none">
              <a:spAutoFit/>
            </a:bodyPr>
            <a:lstStyle/>
            <a:p>
              <a:r>
                <a:rPr lang="en-US" altLang="zh-CN" sz="2400" b="1" dirty="0" smtClean="0"/>
                <a:t>2</a:t>
              </a:r>
              <a:r>
                <a:rPr lang="zh-CN" altLang="en-US" sz="2400" b="1" dirty="0" smtClean="0"/>
                <a:t>、进路控制功能</a:t>
              </a:r>
              <a:r>
                <a:rPr lang="en-US" altLang="zh-CN" sz="2400" b="1" dirty="0" smtClean="0"/>
                <a:t>—</a:t>
              </a:r>
              <a:r>
                <a:rPr lang="zh-CN" altLang="en-US" sz="2400" b="1" dirty="0" smtClean="0">
                  <a:solidFill>
                    <a:srgbClr val="0303EB"/>
                  </a:solidFill>
                </a:rPr>
                <a:t>解锁进路</a:t>
              </a:r>
              <a:endParaRPr lang="zh-CN" altLang="en-US" sz="2400" b="1" dirty="0" smtClean="0">
                <a:solidFill>
                  <a:srgbClr val="0303EB"/>
                </a:solidFill>
                <a:latin typeface="Times New Roman" pitchFamily="18" charset="0"/>
                <a:cs typeface="Times New Roman" pitchFamily="18" charset="0"/>
              </a:endParaRPr>
            </a:p>
          </p:txBody>
        </p:sp>
      </p:grpSp>
      <p:grpSp>
        <p:nvGrpSpPr>
          <p:cNvPr id="59" name="组合 58"/>
          <p:cNvGrpSpPr/>
          <p:nvPr/>
        </p:nvGrpSpPr>
        <p:grpSpPr>
          <a:xfrm>
            <a:off x="1233710" y="1814500"/>
            <a:ext cx="9244614" cy="5176573"/>
            <a:chOff x="549770" y="1969169"/>
            <a:chExt cx="9244614" cy="5176573"/>
          </a:xfrm>
        </p:grpSpPr>
        <p:sp>
          <p:nvSpPr>
            <p:cNvPr id="8" name="AutoShape 4"/>
            <p:cNvSpPr>
              <a:spLocks noChangeArrowheads="1"/>
            </p:cNvSpPr>
            <p:nvPr/>
          </p:nvSpPr>
          <p:spPr bwMode="auto">
            <a:xfrm>
              <a:off x="5662786" y="1969169"/>
              <a:ext cx="792162" cy="360362"/>
            </a:xfrm>
            <a:prstGeom prst="roundRect">
              <a:avLst>
                <a:gd name="adj" fmla="val 16667"/>
              </a:avLst>
            </a:prstGeom>
            <a:noFill/>
            <a:ln w="9525" algn="ctr">
              <a:solidFill>
                <a:schemeClr val="tx1"/>
              </a:solidFill>
              <a:round/>
              <a:headEnd/>
              <a:tailEnd/>
            </a:ln>
          </p:spPr>
          <p:txBody>
            <a:bodyPr wrap="none" anchor="ctr"/>
            <a:lstStyle/>
            <a:p>
              <a:pPr algn="ctr"/>
              <a:r>
                <a:rPr lang="zh-CN" altLang="en-US" sz="1400" b="1" dirty="0"/>
                <a:t>开始</a:t>
              </a:r>
            </a:p>
          </p:txBody>
        </p:sp>
        <p:sp>
          <p:nvSpPr>
            <p:cNvPr id="9" name="AutoShape 5"/>
            <p:cNvSpPr>
              <a:spLocks noChangeArrowheads="1"/>
            </p:cNvSpPr>
            <p:nvPr/>
          </p:nvSpPr>
          <p:spPr bwMode="auto">
            <a:xfrm>
              <a:off x="4942061" y="2761333"/>
              <a:ext cx="2160587" cy="576263"/>
            </a:xfrm>
            <a:prstGeom prst="diamond">
              <a:avLst/>
            </a:prstGeom>
            <a:noFill/>
            <a:ln w="9525" algn="ctr">
              <a:solidFill>
                <a:schemeClr val="tx1"/>
              </a:solidFill>
              <a:miter lim="800000"/>
              <a:headEnd/>
              <a:tailEnd/>
            </a:ln>
          </p:spPr>
          <p:txBody>
            <a:bodyPr wrap="none" anchor="ctr"/>
            <a:lstStyle/>
            <a:p>
              <a:r>
                <a:rPr lang="zh-CN" altLang="en-US" sz="1400" b="1"/>
                <a:t>列车驶入进路？</a:t>
              </a:r>
            </a:p>
          </p:txBody>
        </p:sp>
        <p:sp>
          <p:nvSpPr>
            <p:cNvPr id="10" name="Line 6"/>
            <p:cNvSpPr>
              <a:spLocks noChangeShapeType="1"/>
            </p:cNvSpPr>
            <p:nvPr/>
          </p:nvSpPr>
          <p:spPr bwMode="auto">
            <a:xfrm>
              <a:off x="6023147" y="2327946"/>
              <a:ext cx="0" cy="433387"/>
            </a:xfrm>
            <a:prstGeom prst="line">
              <a:avLst/>
            </a:prstGeom>
            <a:noFill/>
            <a:ln w="9525">
              <a:solidFill>
                <a:schemeClr val="tx1"/>
              </a:solidFill>
              <a:round/>
              <a:headEnd/>
              <a:tailEnd type="triangle" w="med" len="med"/>
            </a:ln>
          </p:spPr>
          <p:txBody>
            <a:bodyPr wrap="none" anchor="ctr"/>
            <a:lstStyle/>
            <a:p>
              <a:endParaRPr lang="zh-CN" altLang="en-US" b="1"/>
            </a:p>
          </p:txBody>
        </p:sp>
        <p:sp>
          <p:nvSpPr>
            <p:cNvPr id="11" name="Line 7"/>
            <p:cNvSpPr>
              <a:spLocks noChangeShapeType="1"/>
            </p:cNvSpPr>
            <p:nvPr/>
          </p:nvSpPr>
          <p:spPr bwMode="auto">
            <a:xfrm>
              <a:off x="7102648" y="3048669"/>
              <a:ext cx="1152525" cy="0"/>
            </a:xfrm>
            <a:prstGeom prst="line">
              <a:avLst/>
            </a:prstGeom>
            <a:noFill/>
            <a:ln w="9525">
              <a:solidFill>
                <a:schemeClr val="tx1"/>
              </a:solidFill>
              <a:round/>
              <a:headEnd/>
              <a:tailEnd/>
            </a:ln>
          </p:spPr>
          <p:txBody>
            <a:bodyPr wrap="none" anchor="ctr"/>
            <a:lstStyle/>
            <a:p>
              <a:endParaRPr lang="zh-CN" altLang="en-US" b="1"/>
            </a:p>
          </p:txBody>
        </p:sp>
        <p:sp>
          <p:nvSpPr>
            <p:cNvPr id="12" name="Line 8"/>
            <p:cNvSpPr>
              <a:spLocks noChangeShapeType="1"/>
            </p:cNvSpPr>
            <p:nvPr/>
          </p:nvSpPr>
          <p:spPr bwMode="auto">
            <a:xfrm>
              <a:off x="8255172" y="3048669"/>
              <a:ext cx="0" cy="431800"/>
            </a:xfrm>
            <a:prstGeom prst="line">
              <a:avLst/>
            </a:prstGeom>
            <a:noFill/>
            <a:ln w="9525">
              <a:solidFill>
                <a:schemeClr val="tx1"/>
              </a:solidFill>
              <a:round/>
              <a:headEnd/>
              <a:tailEnd/>
            </a:ln>
          </p:spPr>
          <p:txBody>
            <a:bodyPr wrap="none" anchor="ctr"/>
            <a:lstStyle/>
            <a:p>
              <a:endParaRPr lang="zh-CN" altLang="en-US" b="1"/>
            </a:p>
          </p:txBody>
        </p:sp>
        <p:sp>
          <p:nvSpPr>
            <p:cNvPr id="13" name="Line 10"/>
            <p:cNvSpPr>
              <a:spLocks noChangeShapeType="1"/>
            </p:cNvSpPr>
            <p:nvPr/>
          </p:nvSpPr>
          <p:spPr bwMode="auto">
            <a:xfrm flipH="1">
              <a:off x="4149898" y="3048669"/>
              <a:ext cx="792163" cy="0"/>
            </a:xfrm>
            <a:prstGeom prst="line">
              <a:avLst/>
            </a:prstGeom>
            <a:noFill/>
            <a:ln w="9525">
              <a:solidFill>
                <a:schemeClr val="tx1"/>
              </a:solidFill>
              <a:round/>
              <a:headEnd/>
              <a:tailEnd/>
            </a:ln>
          </p:spPr>
          <p:txBody>
            <a:bodyPr wrap="none" anchor="ctr"/>
            <a:lstStyle/>
            <a:p>
              <a:endParaRPr lang="zh-CN" altLang="en-US" b="1"/>
            </a:p>
          </p:txBody>
        </p:sp>
        <p:sp>
          <p:nvSpPr>
            <p:cNvPr id="14" name="Line 11"/>
            <p:cNvSpPr>
              <a:spLocks noChangeShapeType="1"/>
            </p:cNvSpPr>
            <p:nvPr/>
          </p:nvSpPr>
          <p:spPr bwMode="auto">
            <a:xfrm>
              <a:off x="8255172" y="3048669"/>
              <a:ext cx="0" cy="431800"/>
            </a:xfrm>
            <a:prstGeom prst="line">
              <a:avLst/>
            </a:prstGeom>
            <a:noFill/>
            <a:ln w="9525">
              <a:solidFill>
                <a:schemeClr val="tx1"/>
              </a:solidFill>
              <a:round/>
              <a:headEnd/>
              <a:tailEnd type="triangle" w="med" len="med"/>
            </a:ln>
          </p:spPr>
          <p:txBody>
            <a:bodyPr wrap="none" anchor="ctr"/>
            <a:lstStyle/>
            <a:p>
              <a:endParaRPr lang="zh-CN" altLang="en-US" b="1"/>
            </a:p>
          </p:txBody>
        </p:sp>
        <p:sp>
          <p:nvSpPr>
            <p:cNvPr id="15" name="AutoShape 12"/>
            <p:cNvSpPr>
              <a:spLocks noChangeArrowheads="1"/>
            </p:cNvSpPr>
            <p:nvPr/>
          </p:nvSpPr>
          <p:spPr bwMode="auto">
            <a:xfrm>
              <a:off x="7174086" y="3480469"/>
              <a:ext cx="2160587" cy="576262"/>
            </a:xfrm>
            <a:prstGeom prst="diamond">
              <a:avLst/>
            </a:prstGeom>
            <a:noFill/>
            <a:ln w="9525" algn="ctr">
              <a:solidFill>
                <a:schemeClr val="tx1"/>
              </a:solidFill>
              <a:miter lim="800000"/>
              <a:headEnd/>
              <a:tailEnd/>
            </a:ln>
          </p:spPr>
          <p:txBody>
            <a:bodyPr wrap="none" anchor="ctr"/>
            <a:lstStyle/>
            <a:p>
              <a:r>
                <a:rPr lang="zh-CN" altLang="en-US" sz="1400" b="1" dirty="0" smtClean="0"/>
                <a:t>正常解锁？</a:t>
              </a:r>
              <a:endParaRPr lang="zh-CN" altLang="en-US" sz="1400" b="1" dirty="0"/>
            </a:p>
          </p:txBody>
        </p:sp>
        <p:sp>
          <p:nvSpPr>
            <p:cNvPr id="16" name="Line 13"/>
            <p:cNvSpPr>
              <a:spLocks noChangeShapeType="1"/>
            </p:cNvSpPr>
            <p:nvPr/>
          </p:nvSpPr>
          <p:spPr bwMode="auto">
            <a:xfrm flipH="1">
              <a:off x="8254627" y="4056731"/>
              <a:ext cx="546" cy="792088"/>
            </a:xfrm>
            <a:prstGeom prst="line">
              <a:avLst/>
            </a:prstGeom>
            <a:noFill/>
            <a:ln w="9525">
              <a:solidFill>
                <a:schemeClr val="tx1"/>
              </a:solidFill>
              <a:round/>
              <a:headEnd type="none" w="med" len="med"/>
              <a:tailEnd type="none" w="med" len="med"/>
            </a:ln>
          </p:spPr>
          <p:txBody>
            <a:bodyPr wrap="none" anchor="ctr"/>
            <a:lstStyle/>
            <a:p>
              <a:endParaRPr lang="zh-CN" altLang="en-US" b="1"/>
            </a:p>
          </p:txBody>
        </p:sp>
        <p:sp>
          <p:nvSpPr>
            <p:cNvPr id="17" name="Text Box 14"/>
            <p:cNvSpPr txBox="1">
              <a:spLocks noChangeArrowheads="1"/>
            </p:cNvSpPr>
            <p:nvPr/>
          </p:nvSpPr>
          <p:spPr bwMode="auto">
            <a:xfrm>
              <a:off x="8398048" y="4128169"/>
              <a:ext cx="504825" cy="304800"/>
            </a:xfrm>
            <a:prstGeom prst="rect">
              <a:avLst/>
            </a:prstGeom>
            <a:noFill/>
            <a:ln w="9525" algn="ctr">
              <a:noFill/>
              <a:miter lim="800000"/>
              <a:headEnd/>
              <a:tailEnd/>
            </a:ln>
          </p:spPr>
          <p:txBody>
            <a:bodyPr>
              <a:spAutoFit/>
            </a:bodyPr>
            <a:lstStyle/>
            <a:p>
              <a:pPr>
                <a:spcBef>
                  <a:spcPct val="50000"/>
                </a:spcBef>
              </a:pPr>
              <a:r>
                <a:rPr lang="zh-CN" altLang="en-US" sz="1400" b="1"/>
                <a:t>是</a:t>
              </a:r>
            </a:p>
          </p:txBody>
        </p:sp>
        <p:sp>
          <p:nvSpPr>
            <p:cNvPr id="18" name="Line 17"/>
            <p:cNvSpPr>
              <a:spLocks noChangeShapeType="1"/>
            </p:cNvSpPr>
            <p:nvPr/>
          </p:nvSpPr>
          <p:spPr bwMode="auto">
            <a:xfrm flipH="1">
              <a:off x="6454948" y="3769394"/>
              <a:ext cx="719138" cy="0"/>
            </a:xfrm>
            <a:prstGeom prst="line">
              <a:avLst/>
            </a:prstGeom>
            <a:noFill/>
            <a:ln w="9525">
              <a:solidFill>
                <a:schemeClr val="tx1"/>
              </a:solidFill>
              <a:round/>
              <a:headEnd/>
              <a:tailEnd/>
            </a:ln>
          </p:spPr>
          <p:txBody>
            <a:bodyPr wrap="none" anchor="ctr"/>
            <a:lstStyle/>
            <a:p>
              <a:endParaRPr lang="zh-CN" altLang="en-US" b="1"/>
            </a:p>
          </p:txBody>
        </p:sp>
        <p:sp>
          <p:nvSpPr>
            <p:cNvPr id="19" name="Line 18"/>
            <p:cNvSpPr>
              <a:spLocks noChangeShapeType="1"/>
            </p:cNvSpPr>
            <p:nvPr/>
          </p:nvSpPr>
          <p:spPr bwMode="auto">
            <a:xfrm>
              <a:off x="6454947" y="3769394"/>
              <a:ext cx="0" cy="647700"/>
            </a:xfrm>
            <a:prstGeom prst="line">
              <a:avLst/>
            </a:prstGeom>
            <a:noFill/>
            <a:ln w="9525">
              <a:solidFill>
                <a:schemeClr val="tx1"/>
              </a:solidFill>
              <a:round/>
              <a:headEnd/>
              <a:tailEnd type="triangle" w="med" len="med"/>
            </a:ln>
          </p:spPr>
          <p:txBody>
            <a:bodyPr wrap="none" anchor="ctr"/>
            <a:lstStyle/>
            <a:p>
              <a:endParaRPr lang="zh-CN" altLang="en-US" b="1"/>
            </a:p>
          </p:txBody>
        </p:sp>
        <p:sp>
          <p:nvSpPr>
            <p:cNvPr id="20" name="Rectangle 19"/>
            <p:cNvSpPr>
              <a:spLocks noChangeArrowheads="1"/>
            </p:cNvSpPr>
            <p:nvPr/>
          </p:nvSpPr>
          <p:spPr bwMode="auto">
            <a:xfrm>
              <a:off x="5734346" y="4417094"/>
              <a:ext cx="1584176" cy="360362"/>
            </a:xfrm>
            <a:prstGeom prst="rect">
              <a:avLst/>
            </a:prstGeom>
            <a:noFill/>
            <a:ln w="9525" algn="ctr">
              <a:solidFill>
                <a:schemeClr val="tx1"/>
              </a:solidFill>
              <a:miter lim="800000"/>
              <a:headEnd/>
              <a:tailEnd/>
            </a:ln>
          </p:spPr>
          <p:txBody>
            <a:bodyPr wrap="none" anchor="ctr"/>
            <a:lstStyle/>
            <a:p>
              <a:r>
                <a:rPr lang="zh-CN" altLang="en-US" sz="1400" b="1" dirty="0" smtClean="0"/>
                <a:t>调车中途</a:t>
              </a:r>
              <a:r>
                <a:rPr lang="zh-CN" altLang="en-US" sz="1400" b="1" dirty="0"/>
                <a:t>折返解锁</a:t>
              </a:r>
            </a:p>
          </p:txBody>
        </p:sp>
        <p:sp>
          <p:nvSpPr>
            <p:cNvPr id="21" name="Text Box 20"/>
            <p:cNvSpPr txBox="1">
              <a:spLocks noChangeArrowheads="1"/>
            </p:cNvSpPr>
            <p:nvPr/>
          </p:nvSpPr>
          <p:spPr bwMode="auto">
            <a:xfrm>
              <a:off x="7463011" y="2688306"/>
              <a:ext cx="504825" cy="304800"/>
            </a:xfrm>
            <a:prstGeom prst="rect">
              <a:avLst/>
            </a:prstGeom>
            <a:noFill/>
            <a:ln w="9525" algn="ctr">
              <a:noFill/>
              <a:miter lim="800000"/>
              <a:headEnd/>
              <a:tailEnd/>
            </a:ln>
          </p:spPr>
          <p:txBody>
            <a:bodyPr>
              <a:spAutoFit/>
            </a:bodyPr>
            <a:lstStyle/>
            <a:p>
              <a:pPr>
                <a:spcBef>
                  <a:spcPct val="50000"/>
                </a:spcBef>
              </a:pPr>
              <a:r>
                <a:rPr lang="zh-CN" altLang="en-US" sz="1400" b="1"/>
                <a:t>是</a:t>
              </a:r>
            </a:p>
          </p:txBody>
        </p:sp>
        <p:sp>
          <p:nvSpPr>
            <p:cNvPr id="22" name="Text Box 21"/>
            <p:cNvSpPr txBox="1">
              <a:spLocks noChangeArrowheads="1"/>
            </p:cNvSpPr>
            <p:nvPr/>
          </p:nvSpPr>
          <p:spPr bwMode="auto">
            <a:xfrm>
              <a:off x="6239048" y="3480469"/>
              <a:ext cx="504825" cy="304800"/>
            </a:xfrm>
            <a:prstGeom prst="rect">
              <a:avLst/>
            </a:prstGeom>
            <a:noFill/>
            <a:ln w="9525" algn="ctr">
              <a:noFill/>
              <a:miter lim="800000"/>
              <a:headEnd/>
              <a:tailEnd/>
            </a:ln>
          </p:spPr>
          <p:txBody>
            <a:bodyPr>
              <a:spAutoFit/>
            </a:bodyPr>
            <a:lstStyle/>
            <a:p>
              <a:pPr>
                <a:spcBef>
                  <a:spcPct val="50000"/>
                </a:spcBef>
              </a:pPr>
              <a:r>
                <a:rPr lang="zh-CN" altLang="en-US" sz="1400" b="1"/>
                <a:t>否</a:t>
              </a:r>
            </a:p>
          </p:txBody>
        </p:sp>
        <p:sp>
          <p:nvSpPr>
            <p:cNvPr id="23" name="Line 22"/>
            <p:cNvSpPr>
              <a:spLocks noChangeShapeType="1"/>
            </p:cNvSpPr>
            <p:nvPr/>
          </p:nvSpPr>
          <p:spPr bwMode="auto">
            <a:xfrm>
              <a:off x="8254627" y="4776811"/>
              <a:ext cx="546" cy="1007120"/>
            </a:xfrm>
            <a:prstGeom prst="line">
              <a:avLst/>
            </a:prstGeom>
            <a:noFill/>
            <a:ln w="9525">
              <a:solidFill>
                <a:schemeClr val="tx1"/>
              </a:solidFill>
              <a:round/>
              <a:headEnd/>
              <a:tailEnd/>
            </a:ln>
          </p:spPr>
          <p:txBody>
            <a:bodyPr wrap="none" anchor="ctr"/>
            <a:lstStyle/>
            <a:p>
              <a:endParaRPr lang="zh-CN" altLang="en-US" b="1"/>
            </a:p>
          </p:txBody>
        </p:sp>
        <p:sp>
          <p:nvSpPr>
            <p:cNvPr id="24" name="Line 24"/>
            <p:cNvSpPr>
              <a:spLocks noChangeShapeType="1"/>
            </p:cNvSpPr>
            <p:nvPr/>
          </p:nvSpPr>
          <p:spPr bwMode="auto">
            <a:xfrm>
              <a:off x="6454947" y="4777456"/>
              <a:ext cx="0" cy="1727200"/>
            </a:xfrm>
            <a:prstGeom prst="line">
              <a:avLst/>
            </a:prstGeom>
            <a:noFill/>
            <a:ln w="9525">
              <a:solidFill>
                <a:schemeClr val="tx1"/>
              </a:solidFill>
              <a:round/>
              <a:headEnd/>
              <a:tailEnd type="triangle" w="med" len="med"/>
            </a:ln>
          </p:spPr>
          <p:txBody>
            <a:bodyPr wrap="none" anchor="ctr"/>
            <a:lstStyle/>
            <a:p>
              <a:endParaRPr lang="zh-CN" altLang="en-US" b="1"/>
            </a:p>
          </p:txBody>
        </p:sp>
        <p:sp>
          <p:nvSpPr>
            <p:cNvPr id="25" name="Line 25"/>
            <p:cNvSpPr>
              <a:spLocks noChangeShapeType="1"/>
            </p:cNvSpPr>
            <p:nvPr/>
          </p:nvSpPr>
          <p:spPr bwMode="auto">
            <a:xfrm flipH="1">
              <a:off x="6454948" y="5785519"/>
              <a:ext cx="1800225" cy="0"/>
            </a:xfrm>
            <a:prstGeom prst="line">
              <a:avLst/>
            </a:prstGeom>
            <a:noFill/>
            <a:ln w="9525">
              <a:solidFill>
                <a:schemeClr val="tx1"/>
              </a:solidFill>
              <a:round/>
              <a:headEnd/>
              <a:tailEnd type="triangle" w="med" len="med"/>
            </a:ln>
          </p:spPr>
          <p:txBody>
            <a:bodyPr wrap="none" anchor="ctr"/>
            <a:lstStyle/>
            <a:p>
              <a:endParaRPr lang="zh-CN" altLang="en-US" b="1"/>
            </a:p>
          </p:txBody>
        </p:sp>
        <p:sp>
          <p:nvSpPr>
            <p:cNvPr id="26" name="AutoShape 26"/>
            <p:cNvSpPr>
              <a:spLocks noChangeArrowheads="1"/>
            </p:cNvSpPr>
            <p:nvPr/>
          </p:nvSpPr>
          <p:spPr bwMode="auto">
            <a:xfrm>
              <a:off x="5950123" y="6504658"/>
              <a:ext cx="936625" cy="360363"/>
            </a:xfrm>
            <a:prstGeom prst="roundRect">
              <a:avLst>
                <a:gd name="adj" fmla="val 16667"/>
              </a:avLst>
            </a:prstGeom>
            <a:noFill/>
            <a:ln w="9525" algn="ctr">
              <a:solidFill>
                <a:schemeClr val="tx1"/>
              </a:solidFill>
              <a:round/>
              <a:headEnd/>
              <a:tailEnd/>
            </a:ln>
          </p:spPr>
          <p:txBody>
            <a:bodyPr wrap="none" anchor="ctr"/>
            <a:lstStyle/>
            <a:p>
              <a:r>
                <a:rPr lang="zh-CN" altLang="en-US" sz="1400" b="1"/>
                <a:t>结束</a:t>
              </a:r>
            </a:p>
          </p:txBody>
        </p:sp>
        <p:sp>
          <p:nvSpPr>
            <p:cNvPr id="27" name="Line 27"/>
            <p:cNvSpPr>
              <a:spLocks noChangeShapeType="1"/>
            </p:cNvSpPr>
            <p:nvPr/>
          </p:nvSpPr>
          <p:spPr bwMode="auto">
            <a:xfrm>
              <a:off x="4149897" y="3048671"/>
              <a:ext cx="0" cy="503237"/>
            </a:xfrm>
            <a:prstGeom prst="line">
              <a:avLst/>
            </a:prstGeom>
            <a:noFill/>
            <a:ln w="9525">
              <a:solidFill>
                <a:schemeClr val="tx1"/>
              </a:solidFill>
              <a:round/>
              <a:headEnd/>
              <a:tailEnd type="triangle" w="med" len="med"/>
            </a:ln>
          </p:spPr>
          <p:txBody>
            <a:bodyPr wrap="none" anchor="ctr"/>
            <a:lstStyle/>
            <a:p>
              <a:endParaRPr lang="zh-CN" altLang="en-US" b="1"/>
            </a:p>
          </p:txBody>
        </p:sp>
        <p:sp>
          <p:nvSpPr>
            <p:cNvPr id="28" name="Text Box 28"/>
            <p:cNvSpPr txBox="1">
              <a:spLocks noChangeArrowheads="1"/>
            </p:cNvSpPr>
            <p:nvPr/>
          </p:nvSpPr>
          <p:spPr bwMode="auto">
            <a:xfrm>
              <a:off x="4149898" y="2616869"/>
              <a:ext cx="504825" cy="304800"/>
            </a:xfrm>
            <a:prstGeom prst="rect">
              <a:avLst/>
            </a:prstGeom>
            <a:noFill/>
            <a:ln w="9525" algn="ctr">
              <a:noFill/>
              <a:miter lim="800000"/>
              <a:headEnd/>
              <a:tailEnd/>
            </a:ln>
          </p:spPr>
          <p:txBody>
            <a:bodyPr>
              <a:spAutoFit/>
            </a:bodyPr>
            <a:lstStyle/>
            <a:p>
              <a:pPr>
                <a:spcBef>
                  <a:spcPct val="50000"/>
                </a:spcBef>
              </a:pPr>
              <a:r>
                <a:rPr lang="zh-CN" altLang="en-US" sz="1400" b="1"/>
                <a:t>否</a:t>
              </a:r>
            </a:p>
          </p:txBody>
        </p:sp>
        <p:sp>
          <p:nvSpPr>
            <p:cNvPr id="29" name="AutoShape 29"/>
            <p:cNvSpPr>
              <a:spLocks noChangeArrowheads="1"/>
            </p:cNvSpPr>
            <p:nvPr/>
          </p:nvSpPr>
          <p:spPr bwMode="auto">
            <a:xfrm>
              <a:off x="3357735" y="3551908"/>
              <a:ext cx="1584325" cy="576263"/>
            </a:xfrm>
            <a:prstGeom prst="diamond">
              <a:avLst/>
            </a:prstGeom>
            <a:noFill/>
            <a:ln w="9525" algn="ctr">
              <a:solidFill>
                <a:schemeClr val="tx1"/>
              </a:solidFill>
              <a:miter lim="800000"/>
              <a:headEnd/>
              <a:tailEnd/>
            </a:ln>
          </p:spPr>
          <p:txBody>
            <a:bodyPr wrap="none" anchor="ctr"/>
            <a:lstStyle/>
            <a:p>
              <a:r>
                <a:rPr lang="zh-CN" altLang="en-US" sz="1400" b="1" dirty="0"/>
                <a:t>取消进路？</a:t>
              </a:r>
            </a:p>
          </p:txBody>
        </p:sp>
        <p:sp>
          <p:nvSpPr>
            <p:cNvPr id="30" name="Line 30"/>
            <p:cNvSpPr>
              <a:spLocks noChangeShapeType="1"/>
            </p:cNvSpPr>
            <p:nvPr/>
          </p:nvSpPr>
          <p:spPr bwMode="auto">
            <a:xfrm flipH="1">
              <a:off x="2854497" y="3840831"/>
              <a:ext cx="503238" cy="0"/>
            </a:xfrm>
            <a:prstGeom prst="line">
              <a:avLst/>
            </a:prstGeom>
            <a:noFill/>
            <a:ln w="9525">
              <a:solidFill>
                <a:schemeClr val="tx1"/>
              </a:solidFill>
              <a:round/>
              <a:headEnd/>
              <a:tailEnd/>
            </a:ln>
          </p:spPr>
          <p:txBody>
            <a:bodyPr wrap="none" anchor="ctr"/>
            <a:lstStyle/>
            <a:p>
              <a:endParaRPr lang="zh-CN" altLang="en-US" b="1"/>
            </a:p>
          </p:txBody>
        </p:sp>
        <p:sp>
          <p:nvSpPr>
            <p:cNvPr id="31" name="Line 31"/>
            <p:cNvSpPr>
              <a:spLocks noChangeShapeType="1"/>
            </p:cNvSpPr>
            <p:nvPr/>
          </p:nvSpPr>
          <p:spPr bwMode="auto">
            <a:xfrm>
              <a:off x="2854497" y="3840831"/>
              <a:ext cx="0" cy="503238"/>
            </a:xfrm>
            <a:prstGeom prst="line">
              <a:avLst/>
            </a:prstGeom>
            <a:noFill/>
            <a:ln w="9525">
              <a:solidFill>
                <a:schemeClr val="tx1"/>
              </a:solidFill>
              <a:round/>
              <a:headEnd/>
              <a:tailEnd type="triangle" w="med" len="med"/>
            </a:ln>
          </p:spPr>
          <p:txBody>
            <a:bodyPr wrap="none" anchor="ctr"/>
            <a:lstStyle/>
            <a:p>
              <a:endParaRPr lang="zh-CN" altLang="en-US" b="1"/>
            </a:p>
          </p:txBody>
        </p:sp>
        <p:sp>
          <p:nvSpPr>
            <p:cNvPr id="32" name="AutoShape 32"/>
            <p:cNvSpPr>
              <a:spLocks noChangeArrowheads="1"/>
            </p:cNvSpPr>
            <p:nvPr/>
          </p:nvSpPr>
          <p:spPr bwMode="auto">
            <a:xfrm>
              <a:off x="1773411" y="4344069"/>
              <a:ext cx="2160587" cy="576262"/>
            </a:xfrm>
            <a:prstGeom prst="diamond">
              <a:avLst/>
            </a:prstGeom>
            <a:noFill/>
            <a:ln w="9525" algn="ctr">
              <a:solidFill>
                <a:schemeClr val="tx1"/>
              </a:solidFill>
              <a:miter lim="800000"/>
              <a:headEnd/>
              <a:tailEnd/>
            </a:ln>
          </p:spPr>
          <p:txBody>
            <a:bodyPr wrap="none" anchor="ctr"/>
            <a:lstStyle/>
            <a:p>
              <a:r>
                <a:rPr lang="zh-CN" altLang="en-US" sz="1400" b="1" dirty="0" smtClean="0"/>
                <a:t>延时解锁？</a:t>
              </a:r>
              <a:endParaRPr lang="zh-CN" altLang="en-US" sz="1400" b="1" dirty="0"/>
            </a:p>
          </p:txBody>
        </p:sp>
        <p:sp>
          <p:nvSpPr>
            <p:cNvPr id="33" name="Text Box 33"/>
            <p:cNvSpPr txBox="1">
              <a:spLocks noChangeArrowheads="1"/>
            </p:cNvSpPr>
            <p:nvPr/>
          </p:nvSpPr>
          <p:spPr bwMode="auto">
            <a:xfrm>
              <a:off x="2781473" y="3480469"/>
              <a:ext cx="504825" cy="304800"/>
            </a:xfrm>
            <a:prstGeom prst="rect">
              <a:avLst/>
            </a:prstGeom>
            <a:noFill/>
            <a:ln w="9525" algn="ctr">
              <a:noFill/>
              <a:miter lim="800000"/>
              <a:headEnd/>
              <a:tailEnd/>
            </a:ln>
          </p:spPr>
          <p:txBody>
            <a:bodyPr>
              <a:spAutoFit/>
            </a:bodyPr>
            <a:lstStyle/>
            <a:p>
              <a:pPr>
                <a:spcBef>
                  <a:spcPct val="50000"/>
                </a:spcBef>
              </a:pPr>
              <a:r>
                <a:rPr lang="zh-CN" altLang="en-US" sz="1400" b="1" dirty="0" smtClean="0"/>
                <a:t>是</a:t>
              </a:r>
              <a:endParaRPr lang="zh-CN" altLang="en-US" sz="1400" b="1" dirty="0"/>
            </a:p>
          </p:txBody>
        </p:sp>
        <p:sp>
          <p:nvSpPr>
            <p:cNvPr id="34" name="Line 34"/>
            <p:cNvSpPr>
              <a:spLocks noChangeShapeType="1"/>
            </p:cNvSpPr>
            <p:nvPr/>
          </p:nvSpPr>
          <p:spPr bwMode="auto">
            <a:xfrm flipH="1">
              <a:off x="1630535" y="4632994"/>
              <a:ext cx="215900" cy="0"/>
            </a:xfrm>
            <a:prstGeom prst="line">
              <a:avLst/>
            </a:prstGeom>
            <a:noFill/>
            <a:ln w="9525">
              <a:solidFill>
                <a:schemeClr val="tx1"/>
              </a:solidFill>
              <a:round/>
              <a:headEnd/>
              <a:tailEnd/>
            </a:ln>
          </p:spPr>
          <p:txBody>
            <a:bodyPr wrap="none" anchor="ctr"/>
            <a:lstStyle/>
            <a:p>
              <a:endParaRPr lang="zh-CN" altLang="en-US" b="1"/>
            </a:p>
          </p:txBody>
        </p:sp>
        <p:sp>
          <p:nvSpPr>
            <p:cNvPr id="35" name="Line 35"/>
            <p:cNvSpPr>
              <a:spLocks noChangeShapeType="1"/>
            </p:cNvSpPr>
            <p:nvPr/>
          </p:nvSpPr>
          <p:spPr bwMode="auto">
            <a:xfrm>
              <a:off x="1630535" y="4632995"/>
              <a:ext cx="0" cy="503237"/>
            </a:xfrm>
            <a:prstGeom prst="line">
              <a:avLst/>
            </a:prstGeom>
            <a:noFill/>
            <a:ln w="9525">
              <a:solidFill>
                <a:schemeClr val="tx1"/>
              </a:solidFill>
              <a:round/>
              <a:headEnd/>
              <a:tailEnd type="triangle" w="med" len="med"/>
            </a:ln>
          </p:spPr>
          <p:txBody>
            <a:bodyPr wrap="none" anchor="ctr"/>
            <a:lstStyle/>
            <a:p>
              <a:endParaRPr lang="zh-CN" altLang="en-US" b="1"/>
            </a:p>
          </p:txBody>
        </p:sp>
        <p:sp>
          <p:nvSpPr>
            <p:cNvPr id="36" name="Text Box 36"/>
            <p:cNvSpPr txBox="1">
              <a:spLocks noChangeArrowheads="1"/>
            </p:cNvSpPr>
            <p:nvPr/>
          </p:nvSpPr>
          <p:spPr bwMode="auto">
            <a:xfrm>
              <a:off x="1270173" y="4488531"/>
              <a:ext cx="504825" cy="304800"/>
            </a:xfrm>
            <a:prstGeom prst="rect">
              <a:avLst/>
            </a:prstGeom>
            <a:noFill/>
            <a:ln w="9525" algn="ctr">
              <a:noFill/>
              <a:miter lim="800000"/>
              <a:headEnd/>
              <a:tailEnd/>
            </a:ln>
          </p:spPr>
          <p:txBody>
            <a:bodyPr>
              <a:spAutoFit/>
            </a:bodyPr>
            <a:lstStyle/>
            <a:p>
              <a:pPr>
                <a:spcBef>
                  <a:spcPct val="50000"/>
                </a:spcBef>
              </a:pPr>
              <a:r>
                <a:rPr lang="zh-CN" altLang="en-US" sz="1400" b="1" dirty="0" smtClean="0"/>
                <a:t>是</a:t>
              </a:r>
              <a:endParaRPr lang="zh-CN" altLang="en-US" sz="1400" b="1" dirty="0"/>
            </a:p>
          </p:txBody>
        </p:sp>
        <p:sp>
          <p:nvSpPr>
            <p:cNvPr id="37" name="Line 39"/>
            <p:cNvSpPr>
              <a:spLocks noChangeShapeType="1"/>
            </p:cNvSpPr>
            <p:nvPr/>
          </p:nvSpPr>
          <p:spPr bwMode="auto">
            <a:xfrm>
              <a:off x="3933998" y="4632994"/>
              <a:ext cx="360363" cy="0"/>
            </a:xfrm>
            <a:prstGeom prst="line">
              <a:avLst/>
            </a:prstGeom>
            <a:noFill/>
            <a:ln w="9525">
              <a:solidFill>
                <a:schemeClr val="tx1"/>
              </a:solidFill>
              <a:round/>
              <a:headEnd/>
              <a:tailEnd/>
            </a:ln>
          </p:spPr>
          <p:txBody>
            <a:bodyPr wrap="none" anchor="ctr"/>
            <a:lstStyle/>
            <a:p>
              <a:endParaRPr lang="zh-CN" altLang="en-US" b="1"/>
            </a:p>
          </p:txBody>
        </p:sp>
        <p:sp>
          <p:nvSpPr>
            <p:cNvPr id="38" name="Line 40"/>
            <p:cNvSpPr>
              <a:spLocks noChangeShapeType="1"/>
            </p:cNvSpPr>
            <p:nvPr/>
          </p:nvSpPr>
          <p:spPr bwMode="auto">
            <a:xfrm>
              <a:off x="4294360" y="4632995"/>
              <a:ext cx="0" cy="503237"/>
            </a:xfrm>
            <a:prstGeom prst="line">
              <a:avLst/>
            </a:prstGeom>
            <a:noFill/>
            <a:ln w="9525">
              <a:solidFill>
                <a:schemeClr val="tx1"/>
              </a:solidFill>
              <a:round/>
              <a:headEnd/>
              <a:tailEnd type="triangle" w="med" len="med"/>
            </a:ln>
          </p:spPr>
          <p:txBody>
            <a:bodyPr wrap="none" anchor="ctr"/>
            <a:lstStyle/>
            <a:p>
              <a:endParaRPr lang="zh-CN" altLang="en-US" b="1"/>
            </a:p>
          </p:txBody>
        </p:sp>
        <p:sp>
          <p:nvSpPr>
            <p:cNvPr id="39" name="Rectangle 41"/>
            <p:cNvSpPr>
              <a:spLocks noChangeArrowheads="1"/>
            </p:cNvSpPr>
            <p:nvPr/>
          </p:nvSpPr>
          <p:spPr bwMode="auto">
            <a:xfrm>
              <a:off x="3789536" y="5136233"/>
              <a:ext cx="936625" cy="360363"/>
            </a:xfrm>
            <a:prstGeom prst="rect">
              <a:avLst/>
            </a:prstGeom>
            <a:noFill/>
            <a:ln w="9525" algn="ctr">
              <a:solidFill>
                <a:schemeClr val="tx1"/>
              </a:solidFill>
              <a:miter lim="800000"/>
              <a:headEnd/>
              <a:tailEnd/>
            </a:ln>
          </p:spPr>
          <p:txBody>
            <a:bodyPr wrap="none" anchor="ctr"/>
            <a:lstStyle/>
            <a:p>
              <a:endParaRPr lang="zh-CN" altLang="en-US" sz="1400" b="1" dirty="0"/>
            </a:p>
          </p:txBody>
        </p:sp>
        <p:sp>
          <p:nvSpPr>
            <p:cNvPr id="40" name="Line 42"/>
            <p:cNvSpPr>
              <a:spLocks noChangeShapeType="1"/>
            </p:cNvSpPr>
            <p:nvPr/>
          </p:nvSpPr>
          <p:spPr bwMode="auto">
            <a:xfrm>
              <a:off x="4942061" y="3840831"/>
              <a:ext cx="288925" cy="0"/>
            </a:xfrm>
            <a:prstGeom prst="line">
              <a:avLst/>
            </a:prstGeom>
            <a:noFill/>
            <a:ln w="9525">
              <a:solidFill>
                <a:schemeClr val="tx1"/>
              </a:solidFill>
              <a:round/>
              <a:headEnd/>
              <a:tailEnd/>
            </a:ln>
          </p:spPr>
          <p:txBody>
            <a:bodyPr wrap="none" anchor="ctr"/>
            <a:lstStyle/>
            <a:p>
              <a:endParaRPr lang="zh-CN" altLang="en-US" b="1"/>
            </a:p>
          </p:txBody>
        </p:sp>
        <p:sp>
          <p:nvSpPr>
            <p:cNvPr id="41" name="Line 44"/>
            <p:cNvSpPr>
              <a:spLocks noChangeShapeType="1"/>
            </p:cNvSpPr>
            <p:nvPr/>
          </p:nvSpPr>
          <p:spPr bwMode="auto">
            <a:xfrm>
              <a:off x="5230985" y="3840832"/>
              <a:ext cx="0" cy="2087563"/>
            </a:xfrm>
            <a:prstGeom prst="line">
              <a:avLst/>
            </a:prstGeom>
            <a:noFill/>
            <a:ln w="9525">
              <a:solidFill>
                <a:schemeClr val="tx1"/>
              </a:solidFill>
              <a:round/>
              <a:headEnd/>
              <a:tailEnd/>
            </a:ln>
          </p:spPr>
          <p:txBody>
            <a:bodyPr wrap="none" anchor="ctr"/>
            <a:lstStyle/>
            <a:p>
              <a:endParaRPr lang="zh-CN" altLang="en-US" b="1"/>
            </a:p>
          </p:txBody>
        </p:sp>
        <p:sp>
          <p:nvSpPr>
            <p:cNvPr id="42" name="Line 45"/>
            <p:cNvSpPr>
              <a:spLocks noChangeShapeType="1"/>
            </p:cNvSpPr>
            <p:nvPr/>
          </p:nvSpPr>
          <p:spPr bwMode="auto">
            <a:xfrm>
              <a:off x="5230985" y="5928394"/>
              <a:ext cx="1223962" cy="0"/>
            </a:xfrm>
            <a:prstGeom prst="line">
              <a:avLst/>
            </a:prstGeom>
            <a:noFill/>
            <a:ln w="9525">
              <a:solidFill>
                <a:schemeClr val="tx1"/>
              </a:solidFill>
              <a:round/>
              <a:headEnd/>
              <a:tailEnd type="triangle" w="med" len="med"/>
            </a:ln>
          </p:spPr>
          <p:txBody>
            <a:bodyPr wrap="none" anchor="ctr"/>
            <a:lstStyle/>
            <a:p>
              <a:endParaRPr lang="zh-CN" altLang="en-US" b="1"/>
            </a:p>
          </p:txBody>
        </p:sp>
        <p:sp>
          <p:nvSpPr>
            <p:cNvPr id="43" name="Line 46"/>
            <p:cNvSpPr>
              <a:spLocks noChangeShapeType="1"/>
            </p:cNvSpPr>
            <p:nvPr/>
          </p:nvSpPr>
          <p:spPr bwMode="auto">
            <a:xfrm>
              <a:off x="1629890" y="5569568"/>
              <a:ext cx="645" cy="719187"/>
            </a:xfrm>
            <a:prstGeom prst="line">
              <a:avLst/>
            </a:prstGeom>
            <a:noFill/>
            <a:ln w="9525">
              <a:solidFill>
                <a:schemeClr val="tx1"/>
              </a:solidFill>
              <a:round/>
              <a:headEnd type="none" w="med" len="med"/>
              <a:tailEnd type="triangle" w="med" len="med"/>
            </a:ln>
          </p:spPr>
          <p:txBody>
            <a:bodyPr wrap="none" anchor="ctr"/>
            <a:lstStyle/>
            <a:p>
              <a:endParaRPr lang="zh-CN" altLang="en-US" b="1"/>
            </a:p>
          </p:txBody>
        </p:sp>
        <p:sp>
          <p:nvSpPr>
            <p:cNvPr id="44" name="Line 47"/>
            <p:cNvSpPr>
              <a:spLocks noChangeShapeType="1"/>
            </p:cNvSpPr>
            <p:nvPr/>
          </p:nvSpPr>
          <p:spPr bwMode="auto">
            <a:xfrm flipV="1">
              <a:off x="693786" y="6288755"/>
              <a:ext cx="5761161" cy="893"/>
            </a:xfrm>
            <a:prstGeom prst="line">
              <a:avLst/>
            </a:prstGeom>
            <a:noFill/>
            <a:ln w="9525">
              <a:solidFill>
                <a:schemeClr val="tx1"/>
              </a:solidFill>
              <a:round/>
              <a:headEnd/>
              <a:tailEnd type="triangle" w="med" len="med"/>
            </a:ln>
          </p:spPr>
          <p:txBody>
            <a:bodyPr wrap="none" anchor="ctr"/>
            <a:lstStyle/>
            <a:p>
              <a:endParaRPr lang="zh-CN" altLang="en-US" b="1"/>
            </a:p>
          </p:txBody>
        </p:sp>
        <p:sp>
          <p:nvSpPr>
            <p:cNvPr id="45" name="Line 48"/>
            <p:cNvSpPr>
              <a:spLocks noChangeShapeType="1"/>
            </p:cNvSpPr>
            <p:nvPr/>
          </p:nvSpPr>
          <p:spPr bwMode="auto">
            <a:xfrm>
              <a:off x="4294360" y="5496594"/>
              <a:ext cx="0" cy="576262"/>
            </a:xfrm>
            <a:prstGeom prst="line">
              <a:avLst/>
            </a:prstGeom>
            <a:noFill/>
            <a:ln w="9525">
              <a:solidFill>
                <a:schemeClr val="tx1"/>
              </a:solidFill>
              <a:round/>
              <a:headEnd/>
              <a:tailEnd/>
            </a:ln>
          </p:spPr>
          <p:txBody>
            <a:bodyPr wrap="none" anchor="ctr"/>
            <a:lstStyle/>
            <a:p>
              <a:endParaRPr lang="zh-CN" altLang="en-US" b="1"/>
            </a:p>
          </p:txBody>
        </p:sp>
        <p:sp>
          <p:nvSpPr>
            <p:cNvPr id="46" name="Line 49"/>
            <p:cNvSpPr>
              <a:spLocks noChangeShapeType="1"/>
            </p:cNvSpPr>
            <p:nvPr/>
          </p:nvSpPr>
          <p:spPr bwMode="auto">
            <a:xfrm>
              <a:off x="4294361" y="6072856"/>
              <a:ext cx="2160587" cy="0"/>
            </a:xfrm>
            <a:prstGeom prst="line">
              <a:avLst/>
            </a:prstGeom>
            <a:noFill/>
            <a:ln w="9525">
              <a:solidFill>
                <a:schemeClr val="tx1"/>
              </a:solidFill>
              <a:round/>
              <a:headEnd/>
              <a:tailEnd type="triangle" w="med" len="med"/>
            </a:ln>
          </p:spPr>
          <p:txBody>
            <a:bodyPr wrap="none" anchor="ctr"/>
            <a:lstStyle/>
            <a:p>
              <a:endParaRPr lang="zh-CN" altLang="en-US" b="1"/>
            </a:p>
          </p:txBody>
        </p:sp>
        <p:sp>
          <p:nvSpPr>
            <p:cNvPr id="47" name="Text Box 28"/>
            <p:cNvSpPr txBox="1">
              <a:spLocks noChangeArrowheads="1"/>
            </p:cNvSpPr>
            <p:nvPr/>
          </p:nvSpPr>
          <p:spPr bwMode="auto">
            <a:xfrm>
              <a:off x="4798243" y="3480667"/>
              <a:ext cx="504825" cy="304800"/>
            </a:xfrm>
            <a:prstGeom prst="rect">
              <a:avLst/>
            </a:prstGeom>
            <a:noFill/>
            <a:ln w="9525" algn="ctr">
              <a:noFill/>
              <a:miter lim="800000"/>
              <a:headEnd/>
              <a:tailEnd/>
            </a:ln>
          </p:spPr>
          <p:txBody>
            <a:bodyPr>
              <a:spAutoFit/>
            </a:bodyPr>
            <a:lstStyle/>
            <a:p>
              <a:pPr>
                <a:spcBef>
                  <a:spcPct val="50000"/>
                </a:spcBef>
              </a:pPr>
              <a:r>
                <a:rPr lang="zh-CN" altLang="en-US" sz="1400" b="1" dirty="0" smtClean="0"/>
                <a:t>否</a:t>
              </a:r>
              <a:endParaRPr lang="zh-CN" altLang="en-US" sz="1400" b="1" dirty="0"/>
            </a:p>
          </p:txBody>
        </p:sp>
        <p:sp>
          <p:nvSpPr>
            <p:cNvPr id="48" name="Text Box 28"/>
            <p:cNvSpPr txBox="1">
              <a:spLocks noChangeArrowheads="1"/>
            </p:cNvSpPr>
            <p:nvPr/>
          </p:nvSpPr>
          <p:spPr bwMode="auto">
            <a:xfrm>
              <a:off x="3862139" y="4344763"/>
              <a:ext cx="504825" cy="304800"/>
            </a:xfrm>
            <a:prstGeom prst="rect">
              <a:avLst/>
            </a:prstGeom>
            <a:noFill/>
            <a:ln w="9525" algn="ctr">
              <a:noFill/>
              <a:miter lim="800000"/>
              <a:headEnd/>
              <a:tailEnd/>
            </a:ln>
          </p:spPr>
          <p:txBody>
            <a:bodyPr>
              <a:spAutoFit/>
            </a:bodyPr>
            <a:lstStyle/>
            <a:p>
              <a:pPr>
                <a:spcBef>
                  <a:spcPct val="50000"/>
                </a:spcBef>
              </a:pPr>
              <a:r>
                <a:rPr lang="zh-CN" altLang="en-US" sz="1400" b="1" dirty="0" smtClean="0"/>
                <a:t>否</a:t>
              </a:r>
              <a:endParaRPr lang="zh-CN" altLang="en-US" sz="1400" b="1" dirty="0"/>
            </a:p>
          </p:txBody>
        </p:sp>
        <p:sp>
          <p:nvSpPr>
            <p:cNvPr id="49" name="矩形 48"/>
            <p:cNvSpPr/>
            <p:nvPr/>
          </p:nvSpPr>
          <p:spPr>
            <a:xfrm>
              <a:off x="3790130" y="5136853"/>
              <a:ext cx="902812" cy="307777"/>
            </a:xfrm>
            <a:prstGeom prst="rect">
              <a:avLst/>
            </a:prstGeom>
          </p:spPr>
          <p:txBody>
            <a:bodyPr wrap="none">
              <a:spAutoFit/>
            </a:bodyPr>
            <a:lstStyle/>
            <a:p>
              <a:r>
                <a:rPr lang="zh-CN" altLang="en-US" sz="1400" b="1" dirty="0" smtClean="0"/>
                <a:t>取消解锁</a:t>
              </a:r>
              <a:endParaRPr lang="zh-CN" altLang="en-US" sz="1400" b="1" dirty="0"/>
            </a:p>
          </p:txBody>
        </p:sp>
        <p:sp>
          <p:nvSpPr>
            <p:cNvPr id="50" name="矩形 49"/>
            <p:cNvSpPr/>
            <p:nvPr/>
          </p:nvSpPr>
          <p:spPr bwMode="auto">
            <a:xfrm>
              <a:off x="549770" y="4183747"/>
              <a:ext cx="4458268" cy="2465272"/>
            </a:xfrm>
            <a:prstGeom prst="rect">
              <a:avLst/>
            </a:prstGeom>
            <a:noFill/>
            <a:ln w="12700" cap="sq" algn="ctr">
              <a:solidFill>
                <a:srgbClr val="FF0000"/>
              </a:solidFill>
              <a:prstDash val="dash"/>
              <a:miter lim="800000"/>
              <a:headEnd/>
              <a:tailEnd/>
            </a:ln>
          </p:spPr>
          <p:txBody>
            <a:bodyPr rtlCol="0" anchor="ctr"/>
            <a:lstStyle/>
            <a:p>
              <a:pPr algn="ctr"/>
              <a:endParaRPr lang="zh-CN" altLang="en-US" sz="1000" b="1" dirty="0"/>
            </a:p>
          </p:txBody>
        </p:sp>
        <p:sp>
          <p:nvSpPr>
            <p:cNvPr id="51" name="矩形 50"/>
            <p:cNvSpPr/>
            <p:nvPr/>
          </p:nvSpPr>
          <p:spPr>
            <a:xfrm>
              <a:off x="1121274" y="6684077"/>
              <a:ext cx="343395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2</a:t>
              </a:r>
              <a:r>
                <a:rPr lang="zh-CN" altLang="en-US" sz="2400" b="1" dirty="0" smtClean="0">
                  <a:solidFill>
                    <a:srgbClr val="0303EB"/>
                  </a:solidFill>
                </a:rPr>
                <a:t>）人工办理解锁进路</a:t>
              </a:r>
              <a:endParaRPr lang="zh-CN" altLang="en-US" sz="2400" b="1" dirty="0">
                <a:solidFill>
                  <a:srgbClr val="0303EB"/>
                </a:solidFill>
              </a:endParaRPr>
            </a:p>
          </p:txBody>
        </p:sp>
        <p:sp>
          <p:nvSpPr>
            <p:cNvPr id="52" name="矩形 51"/>
            <p:cNvSpPr/>
            <p:nvPr/>
          </p:nvSpPr>
          <p:spPr bwMode="auto">
            <a:xfrm>
              <a:off x="5590330" y="3408659"/>
              <a:ext cx="3816424" cy="1944216"/>
            </a:xfrm>
            <a:prstGeom prst="rect">
              <a:avLst/>
            </a:prstGeom>
            <a:noFill/>
            <a:ln w="12700" cap="sq" algn="ctr">
              <a:solidFill>
                <a:srgbClr val="FF0000"/>
              </a:solidFill>
              <a:prstDash val="dash"/>
              <a:miter lim="800000"/>
              <a:headEnd/>
              <a:tailEnd/>
            </a:ln>
          </p:spPr>
          <p:txBody>
            <a:bodyPr rtlCol="0" anchor="ctr"/>
            <a:lstStyle/>
            <a:p>
              <a:pPr algn="ctr"/>
              <a:endParaRPr lang="zh-CN" altLang="en-US" sz="1000" b="1" dirty="0"/>
            </a:p>
          </p:txBody>
        </p:sp>
        <p:sp>
          <p:nvSpPr>
            <p:cNvPr id="53" name="矩形 52"/>
            <p:cNvSpPr/>
            <p:nvPr/>
          </p:nvSpPr>
          <p:spPr>
            <a:xfrm>
              <a:off x="6979190" y="5826821"/>
              <a:ext cx="2815194"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1</a:t>
              </a:r>
              <a:r>
                <a:rPr lang="zh-CN" altLang="en-US" sz="2400" b="1" dirty="0" smtClean="0">
                  <a:solidFill>
                    <a:srgbClr val="0303EB"/>
                  </a:solidFill>
                </a:rPr>
                <a:t>）自动解锁进路</a:t>
              </a:r>
              <a:endParaRPr lang="zh-CN" altLang="en-US" sz="2400" b="1" dirty="0">
                <a:solidFill>
                  <a:srgbClr val="0303EB"/>
                </a:solidFill>
              </a:endParaRPr>
            </a:p>
          </p:txBody>
        </p:sp>
        <p:sp>
          <p:nvSpPr>
            <p:cNvPr id="54" name="AutoShape 32"/>
            <p:cNvSpPr>
              <a:spLocks noChangeArrowheads="1"/>
            </p:cNvSpPr>
            <p:nvPr/>
          </p:nvSpPr>
          <p:spPr bwMode="auto">
            <a:xfrm>
              <a:off x="837802" y="5137521"/>
              <a:ext cx="1584523" cy="432048"/>
            </a:xfrm>
            <a:prstGeom prst="diamond">
              <a:avLst/>
            </a:prstGeom>
            <a:noFill/>
            <a:ln w="9525" algn="ctr">
              <a:solidFill>
                <a:schemeClr val="tx1"/>
              </a:solidFill>
              <a:miter lim="800000"/>
              <a:headEnd/>
              <a:tailEnd/>
            </a:ln>
          </p:spPr>
          <p:txBody>
            <a:bodyPr wrap="none" anchor="ctr"/>
            <a:lstStyle/>
            <a:p>
              <a:r>
                <a:rPr lang="zh-CN" altLang="en-US" sz="1400" b="1" dirty="0" smtClean="0"/>
                <a:t>故障解锁？</a:t>
              </a:r>
              <a:endParaRPr lang="zh-CN" altLang="en-US" sz="1400" b="1" dirty="0"/>
            </a:p>
          </p:txBody>
        </p:sp>
        <p:sp>
          <p:nvSpPr>
            <p:cNvPr id="55" name="Text Box 36"/>
            <p:cNvSpPr txBox="1">
              <a:spLocks noChangeArrowheads="1"/>
            </p:cNvSpPr>
            <p:nvPr/>
          </p:nvSpPr>
          <p:spPr bwMode="auto">
            <a:xfrm>
              <a:off x="1629890" y="5641577"/>
              <a:ext cx="504825" cy="304800"/>
            </a:xfrm>
            <a:prstGeom prst="rect">
              <a:avLst/>
            </a:prstGeom>
            <a:noFill/>
            <a:ln w="9525" algn="ctr">
              <a:noFill/>
              <a:miter lim="800000"/>
              <a:headEnd/>
              <a:tailEnd/>
            </a:ln>
          </p:spPr>
          <p:txBody>
            <a:bodyPr>
              <a:spAutoFit/>
            </a:bodyPr>
            <a:lstStyle/>
            <a:p>
              <a:pPr>
                <a:spcBef>
                  <a:spcPct val="50000"/>
                </a:spcBef>
              </a:pPr>
              <a:r>
                <a:rPr lang="zh-CN" altLang="en-US" sz="1400" b="1" dirty="0"/>
                <a:t>是</a:t>
              </a:r>
            </a:p>
          </p:txBody>
        </p:sp>
        <p:sp>
          <p:nvSpPr>
            <p:cNvPr id="56" name="Line 34"/>
            <p:cNvSpPr>
              <a:spLocks noChangeShapeType="1"/>
            </p:cNvSpPr>
            <p:nvPr/>
          </p:nvSpPr>
          <p:spPr bwMode="auto">
            <a:xfrm flipH="1">
              <a:off x="693786" y="5353544"/>
              <a:ext cx="215900" cy="0"/>
            </a:xfrm>
            <a:prstGeom prst="line">
              <a:avLst/>
            </a:prstGeom>
            <a:noFill/>
            <a:ln w="9525">
              <a:solidFill>
                <a:schemeClr val="tx1"/>
              </a:solidFill>
              <a:round/>
              <a:headEnd/>
              <a:tailEnd/>
            </a:ln>
          </p:spPr>
          <p:txBody>
            <a:bodyPr wrap="none" anchor="ctr"/>
            <a:lstStyle/>
            <a:p>
              <a:endParaRPr lang="zh-CN" altLang="en-US" b="1"/>
            </a:p>
          </p:txBody>
        </p:sp>
        <p:sp>
          <p:nvSpPr>
            <p:cNvPr id="57" name="Line 35"/>
            <p:cNvSpPr>
              <a:spLocks noChangeShapeType="1"/>
            </p:cNvSpPr>
            <p:nvPr/>
          </p:nvSpPr>
          <p:spPr bwMode="auto">
            <a:xfrm>
              <a:off x="693786" y="5353545"/>
              <a:ext cx="0" cy="936104"/>
            </a:xfrm>
            <a:prstGeom prst="line">
              <a:avLst/>
            </a:prstGeom>
            <a:noFill/>
            <a:ln w="9525">
              <a:solidFill>
                <a:schemeClr val="tx1"/>
              </a:solidFill>
              <a:round/>
              <a:headEnd/>
              <a:tailEnd type="triangle" w="med" len="med"/>
            </a:ln>
          </p:spPr>
          <p:txBody>
            <a:bodyPr wrap="none" anchor="ctr"/>
            <a:lstStyle/>
            <a:p>
              <a:endParaRPr lang="zh-CN" altLang="en-US" b="1"/>
            </a:p>
          </p:txBody>
        </p:sp>
        <p:sp>
          <p:nvSpPr>
            <p:cNvPr id="58" name="Text Box 28"/>
            <p:cNvSpPr txBox="1">
              <a:spLocks noChangeArrowheads="1"/>
            </p:cNvSpPr>
            <p:nvPr/>
          </p:nvSpPr>
          <p:spPr bwMode="auto">
            <a:xfrm>
              <a:off x="549770" y="4993505"/>
              <a:ext cx="504825" cy="304800"/>
            </a:xfrm>
            <a:prstGeom prst="rect">
              <a:avLst/>
            </a:prstGeom>
            <a:noFill/>
            <a:ln w="9525" algn="ctr">
              <a:noFill/>
              <a:miter lim="800000"/>
              <a:headEnd/>
              <a:tailEnd/>
            </a:ln>
          </p:spPr>
          <p:txBody>
            <a:bodyPr>
              <a:spAutoFit/>
            </a:bodyPr>
            <a:lstStyle/>
            <a:p>
              <a:pPr>
                <a:spcBef>
                  <a:spcPct val="50000"/>
                </a:spcBef>
              </a:pPr>
              <a:r>
                <a:rPr lang="zh-CN" altLang="en-US" sz="1400" b="1"/>
                <a:t>否</a:t>
              </a:r>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p:cNvPicPr>
            <a:picLocks noChangeAspect="1" noChangeArrowheads="1"/>
          </p:cNvPicPr>
          <p:nvPr/>
        </p:nvPicPr>
        <p:blipFill>
          <a:blip r:embed="rId2"/>
          <a:srcRect/>
          <a:stretch>
            <a:fillRect/>
          </a:stretch>
        </p:blipFill>
        <p:spPr bwMode="auto">
          <a:xfrm>
            <a:off x="548442" y="2814632"/>
            <a:ext cx="5953125" cy="3390900"/>
          </a:xfrm>
          <a:prstGeom prst="rect">
            <a:avLst/>
          </a:prstGeom>
          <a:noFill/>
          <a:ln w="9525">
            <a:noFill/>
            <a:miter lim="800000"/>
            <a:headEnd/>
            <a:tailEnd/>
          </a:ln>
          <a:effectLst/>
        </p:spPr>
      </p:pic>
      <p:sp>
        <p:nvSpPr>
          <p:cNvPr id="2" name="矩形 1"/>
          <p:cNvSpPr/>
          <p:nvPr/>
        </p:nvSpPr>
        <p:spPr>
          <a:xfrm>
            <a:off x="977070" y="314302"/>
            <a:ext cx="37409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3.1.2 </a:t>
            </a:r>
            <a:r>
              <a:rPr lang="zh-CN" altLang="en-US" sz="2800" b="1" dirty="0" smtClean="0">
                <a:solidFill>
                  <a:srgbClr val="0070C0"/>
                </a:solidFill>
                <a:latin typeface="微软雅黑" pitchFamily="34" charset="-122"/>
                <a:ea typeface="微软雅黑" pitchFamily="34" charset="-122"/>
              </a:rPr>
              <a:t>联锁系统的功能</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4450882" cy="461665"/>
            <a:chOff x="548443" y="1281397"/>
            <a:chExt cx="4450882"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022255" cy="461665"/>
            </a:xfrm>
            <a:prstGeom prst="rect">
              <a:avLst/>
            </a:prstGeom>
          </p:spPr>
          <p:txBody>
            <a:bodyPr wrap="none">
              <a:spAutoFit/>
            </a:bodyPr>
            <a:lstStyle/>
            <a:p>
              <a:r>
                <a:rPr lang="en-US" altLang="zh-CN" sz="2400" b="1" dirty="0" smtClean="0"/>
                <a:t>2</a:t>
              </a:r>
              <a:r>
                <a:rPr lang="zh-CN" altLang="en-US" sz="2400" b="1" dirty="0" smtClean="0"/>
                <a:t>、进路控制功能</a:t>
              </a:r>
              <a:r>
                <a:rPr lang="en-US" altLang="zh-CN" sz="2400" b="1" dirty="0" smtClean="0"/>
                <a:t>—</a:t>
              </a:r>
              <a:r>
                <a:rPr lang="zh-CN" altLang="en-US" sz="2400" b="1" dirty="0" smtClean="0">
                  <a:solidFill>
                    <a:srgbClr val="0303EB"/>
                  </a:solidFill>
                </a:rPr>
                <a:t>解锁进路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548442" y="2100252"/>
            <a:ext cx="2815194" cy="461665"/>
          </a:xfrm>
          <a:prstGeom prst="rect">
            <a:avLst/>
          </a:prstGeom>
        </p:spPr>
        <p:txBody>
          <a:bodyPr wrap="none">
            <a:spAutoFit/>
          </a:bodyPr>
          <a:lstStyle/>
          <a:p>
            <a:r>
              <a:rPr lang="zh-CN" altLang="en-US" sz="2400" b="1" dirty="0" smtClean="0">
                <a:solidFill>
                  <a:schemeClr val="accent1">
                    <a:lumMod val="50000"/>
                  </a:schemeClr>
                </a:solidFill>
              </a:rPr>
              <a:t>（</a:t>
            </a:r>
            <a:r>
              <a:rPr lang="en-US" altLang="zh-CN" sz="2400" b="1" dirty="0" smtClean="0">
                <a:solidFill>
                  <a:schemeClr val="accent1">
                    <a:lumMod val="50000"/>
                  </a:schemeClr>
                </a:solidFill>
              </a:rPr>
              <a:t>1</a:t>
            </a:r>
            <a:r>
              <a:rPr lang="zh-CN" altLang="en-US" sz="2400" b="1" dirty="0" smtClean="0">
                <a:solidFill>
                  <a:schemeClr val="accent1">
                    <a:lumMod val="50000"/>
                  </a:schemeClr>
                </a:solidFill>
              </a:rPr>
              <a:t>）自动解锁进路</a:t>
            </a:r>
            <a:endParaRPr lang="zh-CN" altLang="en-US" sz="2400" b="1" dirty="0">
              <a:solidFill>
                <a:schemeClr val="accent1">
                  <a:lumMod val="50000"/>
                </a:schemeClr>
              </a:solidFill>
            </a:endParaRPr>
          </a:p>
        </p:txBody>
      </p:sp>
      <p:sp>
        <p:nvSpPr>
          <p:cNvPr id="6147" name="Rectangle 3"/>
          <p:cNvSpPr>
            <a:spLocks noChangeArrowheads="1"/>
          </p:cNvSpPr>
          <p:nvPr/>
        </p:nvSpPr>
        <p:spPr bwMode="auto">
          <a:xfrm>
            <a:off x="6120606" y="1028682"/>
            <a:ext cx="633492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8288" algn="l" defTabSz="914400" rtl="0" eaLnBrk="1" fontAlgn="base" latinLnBrk="0" hangingPunct="1">
              <a:lnSpc>
                <a:spcPct val="100000"/>
              </a:lnSpc>
              <a:spcBef>
                <a:spcPct val="0"/>
              </a:spcBef>
              <a:spcAft>
                <a:spcPct val="0"/>
              </a:spcAft>
              <a:buClrTx/>
              <a:buSzTx/>
              <a:buFontTx/>
              <a:buNone/>
              <a:tabLst/>
            </a:pPr>
            <a:r>
              <a:rPr kumimoji="0" lang="zh-CN"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endParaRPr kumimoji="0" lang="zh-CN"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4" name="矩形 13"/>
          <p:cNvSpPr/>
          <p:nvPr/>
        </p:nvSpPr>
        <p:spPr>
          <a:xfrm>
            <a:off x="7335052" y="2814632"/>
            <a:ext cx="3929090" cy="461665"/>
          </a:xfrm>
          <a:prstGeom prst="rect">
            <a:avLst/>
          </a:prstGeom>
        </p:spPr>
        <p:txBody>
          <a:bodyPr wrap="square">
            <a:spAutoFit/>
          </a:bodyPr>
          <a:lstStyle/>
          <a:p>
            <a:r>
              <a:rPr lang="zh-CN" altLang="en-US" sz="2400" b="1" dirty="0" smtClean="0">
                <a:latin typeface="Calibri" pitchFamily="34" charset="0"/>
                <a:ea typeface="宋体" pitchFamily="2" charset="-122"/>
                <a:cs typeface="Times New Roman" pitchFamily="18" charset="0"/>
              </a:rPr>
              <a:t>正常解锁</a:t>
            </a:r>
            <a:endParaRPr lang="zh-CN" altLang="en-US" sz="2400" b="1" dirty="0"/>
          </a:p>
        </p:txBody>
      </p:sp>
      <p:grpSp>
        <p:nvGrpSpPr>
          <p:cNvPr id="15" name="组合 14"/>
          <p:cNvGrpSpPr/>
          <p:nvPr/>
        </p:nvGrpSpPr>
        <p:grpSpPr>
          <a:xfrm>
            <a:off x="7406490" y="3314698"/>
            <a:ext cx="4071966" cy="2308324"/>
            <a:chOff x="7906556" y="3187464"/>
            <a:chExt cx="3714776" cy="1894011"/>
          </a:xfrm>
        </p:grpSpPr>
        <p:sp>
          <p:nvSpPr>
            <p:cNvPr id="16" name="矩形 15"/>
            <p:cNvSpPr/>
            <p:nvPr/>
          </p:nvSpPr>
          <p:spPr>
            <a:xfrm>
              <a:off x="7977994" y="3187464"/>
              <a:ext cx="3643338" cy="1894011"/>
            </a:xfrm>
            <a:prstGeom prst="rect">
              <a:avLst/>
            </a:prstGeom>
          </p:spPr>
          <p:txBody>
            <a:bodyPr wrap="square">
              <a:spAutoFit/>
            </a:bodyPr>
            <a:lstStyle/>
            <a:p>
              <a:pPr marL="457200" indent="-457200">
                <a:lnSpc>
                  <a:spcPct val="200000"/>
                </a:lnSpc>
                <a:buFont typeface="+mj-ea"/>
                <a:buAutoNum type="circleNumDbPlain"/>
              </a:pPr>
              <a:r>
                <a:rPr lang="zh-CN" altLang="en-US" sz="1800" b="1" dirty="0" smtClean="0">
                  <a:latin typeface="Calibri" pitchFamily="34" charset="0"/>
                  <a:ea typeface="宋体" pitchFamily="2" charset="-122"/>
                  <a:cs typeface="Times New Roman" pitchFamily="18" charset="0"/>
                </a:rPr>
                <a:t>也称为“逐段解锁”；</a:t>
              </a:r>
              <a:endParaRPr lang="en-US" altLang="zh-CN" sz="1800" b="1" dirty="0" smtClean="0">
                <a:latin typeface="Calibri" pitchFamily="34" charset="0"/>
                <a:ea typeface="宋体" pitchFamily="2" charset="-122"/>
                <a:cs typeface="Times New Roman" pitchFamily="18" charset="0"/>
              </a:endParaRPr>
            </a:p>
            <a:p>
              <a:pPr marL="457200" indent="-457200">
                <a:lnSpc>
                  <a:spcPct val="200000"/>
                </a:lnSpc>
                <a:buFont typeface="+mj-ea"/>
                <a:buAutoNum type="circleNumDbPlain"/>
              </a:pPr>
              <a:r>
                <a:rPr lang="zh-CN" altLang="en-US" sz="1800" b="1" dirty="0" smtClean="0">
                  <a:latin typeface="Calibri" pitchFamily="34" charset="0"/>
                  <a:ea typeface="宋体" pitchFamily="2" charset="-122"/>
                  <a:cs typeface="Times New Roman" pitchFamily="18" charset="0"/>
                </a:rPr>
                <a:t>即列车或调车机车车辆顺序占用和出清进路的各轨道区段后，进路上的轨道区段自动顺序解锁。</a:t>
              </a:r>
              <a:endParaRPr lang="zh-CN" altLang="en-US" sz="1800" b="1" dirty="0"/>
            </a:p>
          </p:txBody>
        </p:sp>
        <p:sp>
          <p:nvSpPr>
            <p:cNvPr id="17" name="矩形 16"/>
            <p:cNvSpPr/>
            <p:nvPr/>
          </p:nvSpPr>
          <p:spPr>
            <a:xfrm>
              <a:off x="7906556" y="3187466"/>
              <a:ext cx="3714776" cy="1875706"/>
            </a:xfrm>
            <a:prstGeom prst="rect">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任意多边形 23"/>
          <p:cNvSpPr/>
          <p:nvPr/>
        </p:nvSpPr>
        <p:spPr>
          <a:xfrm>
            <a:off x="4185634" y="3116687"/>
            <a:ext cx="0" cy="270457"/>
          </a:xfrm>
          <a:custGeom>
            <a:avLst/>
            <a:gdLst>
              <a:gd name="connsiteX0" fmla="*/ 0 w 0"/>
              <a:gd name="connsiteY0" fmla="*/ 0 h 270457"/>
              <a:gd name="connsiteX1" fmla="*/ 0 w 0"/>
              <a:gd name="connsiteY1" fmla="*/ 270457 h 270457"/>
            </a:gdLst>
            <a:ahLst/>
            <a:cxnLst>
              <a:cxn ang="0">
                <a:pos x="connsiteX0" y="connsiteY0"/>
              </a:cxn>
              <a:cxn ang="0">
                <a:pos x="connsiteX1" y="connsiteY1"/>
              </a:cxn>
            </a:cxnLst>
            <a:rect l="l" t="t" r="r" b="b"/>
            <a:pathLst>
              <a:path h="270457">
                <a:moveTo>
                  <a:pt x="0" y="0"/>
                </a:moveTo>
                <a:lnTo>
                  <a:pt x="0" y="270457"/>
                </a:lnTo>
              </a:path>
            </a:pathLst>
          </a:custGeom>
          <a:ln w="38100">
            <a:solidFill>
              <a:srgbClr val="00AEEE"/>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任意多边形 24"/>
          <p:cNvSpPr/>
          <p:nvPr/>
        </p:nvSpPr>
        <p:spPr>
          <a:xfrm>
            <a:off x="4900613" y="3571875"/>
            <a:ext cx="771525" cy="280988"/>
          </a:xfrm>
          <a:custGeom>
            <a:avLst/>
            <a:gdLst>
              <a:gd name="connsiteX0" fmla="*/ 0 w 771525"/>
              <a:gd name="connsiteY0" fmla="*/ 0 h 280988"/>
              <a:gd name="connsiteX1" fmla="*/ 766762 w 771525"/>
              <a:gd name="connsiteY1" fmla="*/ 0 h 280988"/>
              <a:gd name="connsiteX2" fmla="*/ 771525 w 771525"/>
              <a:gd name="connsiteY2" fmla="*/ 280988 h 280988"/>
            </a:gdLst>
            <a:ahLst/>
            <a:cxnLst>
              <a:cxn ang="0">
                <a:pos x="connsiteX0" y="connsiteY0"/>
              </a:cxn>
              <a:cxn ang="0">
                <a:pos x="connsiteX1" y="connsiteY1"/>
              </a:cxn>
              <a:cxn ang="0">
                <a:pos x="connsiteX2" y="connsiteY2"/>
              </a:cxn>
            </a:cxnLst>
            <a:rect l="l" t="t" r="r" b="b"/>
            <a:pathLst>
              <a:path w="771525" h="280988">
                <a:moveTo>
                  <a:pt x="0" y="0"/>
                </a:moveTo>
                <a:lnTo>
                  <a:pt x="766762" y="0"/>
                </a:lnTo>
                <a:cubicBezTo>
                  <a:pt x="768350" y="93663"/>
                  <a:pt x="769937" y="187325"/>
                  <a:pt x="771525" y="280988"/>
                </a:cubicBezTo>
              </a:path>
            </a:pathLst>
          </a:custGeom>
          <a:ln w="38100">
            <a:solidFill>
              <a:srgbClr val="00AEEE"/>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任意多边形 27"/>
          <p:cNvSpPr/>
          <p:nvPr/>
        </p:nvSpPr>
        <p:spPr>
          <a:xfrm>
            <a:off x="4481848" y="4250028"/>
            <a:ext cx="1197735" cy="1584102"/>
          </a:xfrm>
          <a:custGeom>
            <a:avLst/>
            <a:gdLst>
              <a:gd name="connsiteX0" fmla="*/ 1184856 w 1197735"/>
              <a:gd name="connsiteY0" fmla="*/ 0 h 1584102"/>
              <a:gd name="connsiteX1" fmla="*/ 1197735 w 1197735"/>
              <a:gd name="connsiteY1" fmla="*/ 1133341 h 1584102"/>
              <a:gd name="connsiteX2" fmla="*/ 0 w 1197735"/>
              <a:gd name="connsiteY2" fmla="*/ 1133341 h 1584102"/>
              <a:gd name="connsiteX3" fmla="*/ 0 w 1197735"/>
              <a:gd name="connsiteY3" fmla="*/ 1584102 h 1584102"/>
            </a:gdLst>
            <a:ahLst/>
            <a:cxnLst>
              <a:cxn ang="0">
                <a:pos x="connsiteX0" y="connsiteY0"/>
              </a:cxn>
              <a:cxn ang="0">
                <a:pos x="connsiteX1" y="connsiteY1"/>
              </a:cxn>
              <a:cxn ang="0">
                <a:pos x="connsiteX2" y="connsiteY2"/>
              </a:cxn>
              <a:cxn ang="0">
                <a:pos x="connsiteX3" y="connsiteY3"/>
              </a:cxn>
            </a:cxnLst>
            <a:rect l="l" t="t" r="r" b="b"/>
            <a:pathLst>
              <a:path w="1197735" h="1584102">
                <a:moveTo>
                  <a:pt x="1184856" y="0"/>
                </a:moveTo>
                <a:lnTo>
                  <a:pt x="1197735" y="1133341"/>
                </a:lnTo>
                <a:lnTo>
                  <a:pt x="0" y="1133341"/>
                </a:lnTo>
                <a:lnTo>
                  <a:pt x="0" y="1584102"/>
                </a:lnTo>
              </a:path>
            </a:pathLst>
          </a:custGeom>
          <a:ln w="38100">
            <a:solidFill>
              <a:srgbClr val="00AEEE"/>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up)">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4" grpId="0" animBg="1"/>
      <p:bldP spid="25" grpId="0" animBg="1"/>
      <p:bldP spid="2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a:srcRect/>
          <a:stretch>
            <a:fillRect/>
          </a:stretch>
        </p:blipFill>
        <p:spPr bwMode="auto">
          <a:xfrm>
            <a:off x="548442" y="2814632"/>
            <a:ext cx="5953125" cy="3390900"/>
          </a:xfrm>
          <a:prstGeom prst="rect">
            <a:avLst/>
          </a:prstGeom>
          <a:noFill/>
          <a:ln w="9525">
            <a:noFill/>
            <a:miter lim="800000"/>
            <a:headEnd/>
            <a:tailEnd/>
          </a:ln>
          <a:effectLst/>
        </p:spPr>
      </p:pic>
      <p:sp>
        <p:nvSpPr>
          <p:cNvPr id="2" name="矩形 1"/>
          <p:cNvSpPr/>
          <p:nvPr/>
        </p:nvSpPr>
        <p:spPr>
          <a:xfrm>
            <a:off x="977070" y="314302"/>
            <a:ext cx="37409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3.1.2 </a:t>
            </a:r>
            <a:r>
              <a:rPr lang="zh-CN" altLang="en-US" sz="2800" b="1" dirty="0" smtClean="0">
                <a:solidFill>
                  <a:srgbClr val="0070C0"/>
                </a:solidFill>
                <a:latin typeface="微软雅黑" pitchFamily="34" charset="-122"/>
                <a:ea typeface="微软雅黑" pitchFamily="34" charset="-122"/>
              </a:rPr>
              <a:t>联锁系统的功能</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4450882" cy="461665"/>
            <a:chOff x="548443" y="1281397"/>
            <a:chExt cx="4450882"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022255" cy="461665"/>
            </a:xfrm>
            <a:prstGeom prst="rect">
              <a:avLst/>
            </a:prstGeom>
          </p:spPr>
          <p:txBody>
            <a:bodyPr wrap="none">
              <a:spAutoFit/>
            </a:bodyPr>
            <a:lstStyle/>
            <a:p>
              <a:r>
                <a:rPr lang="en-US" altLang="zh-CN" sz="2400" b="1" dirty="0" smtClean="0"/>
                <a:t>2</a:t>
              </a:r>
              <a:r>
                <a:rPr lang="zh-CN" altLang="en-US" sz="2400" b="1" dirty="0" smtClean="0"/>
                <a:t>、进路控制功能</a:t>
              </a:r>
              <a:r>
                <a:rPr lang="en-US" altLang="zh-CN" sz="2400" b="1" dirty="0" smtClean="0"/>
                <a:t>—</a:t>
              </a:r>
              <a:r>
                <a:rPr lang="zh-CN" altLang="en-US" sz="2400" b="1" dirty="0" smtClean="0">
                  <a:solidFill>
                    <a:srgbClr val="0303EB"/>
                  </a:solidFill>
                </a:rPr>
                <a:t>解锁进路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548442" y="2100252"/>
            <a:ext cx="2815194" cy="461665"/>
          </a:xfrm>
          <a:prstGeom prst="rect">
            <a:avLst/>
          </a:prstGeom>
        </p:spPr>
        <p:txBody>
          <a:bodyPr wrap="none">
            <a:spAutoFit/>
          </a:bodyPr>
          <a:lstStyle/>
          <a:p>
            <a:r>
              <a:rPr lang="zh-CN" altLang="en-US" sz="2400" b="1" dirty="0" smtClean="0">
                <a:solidFill>
                  <a:schemeClr val="accent1">
                    <a:lumMod val="50000"/>
                  </a:schemeClr>
                </a:solidFill>
              </a:rPr>
              <a:t>（</a:t>
            </a:r>
            <a:r>
              <a:rPr lang="en-US" altLang="zh-CN" sz="2400" b="1" dirty="0" smtClean="0">
                <a:solidFill>
                  <a:schemeClr val="accent1">
                    <a:lumMod val="50000"/>
                  </a:schemeClr>
                </a:solidFill>
              </a:rPr>
              <a:t>1</a:t>
            </a:r>
            <a:r>
              <a:rPr lang="zh-CN" altLang="en-US" sz="2400" b="1" dirty="0" smtClean="0">
                <a:solidFill>
                  <a:schemeClr val="accent1">
                    <a:lumMod val="50000"/>
                  </a:schemeClr>
                </a:solidFill>
              </a:rPr>
              <a:t>）自动解锁进路</a:t>
            </a:r>
            <a:endParaRPr lang="zh-CN" altLang="en-US" sz="2400" b="1" dirty="0">
              <a:solidFill>
                <a:schemeClr val="accent1">
                  <a:lumMod val="50000"/>
                </a:schemeClr>
              </a:solidFill>
            </a:endParaRPr>
          </a:p>
        </p:txBody>
      </p:sp>
      <p:sp>
        <p:nvSpPr>
          <p:cNvPr id="6147" name="Rectangle 3"/>
          <p:cNvSpPr>
            <a:spLocks noChangeArrowheads="1"/>
          </p:cNvSpPr>
          <p:nvPr/>
        </p:nvSpPr>
        <p:spPr bwMode="auto">
          <a:xfrm>
            <a:off x="6120606" y="1028682"/>
            <a:ext cx="633492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8288" algn="l" defTabSz="914400" rtl="0" eaLnBrk="1" fontAlgn="base" latinLnBrk="0" hangingPunct="1">
              <a:lnSpc>
                <a:spcPct val="100000"/>
              </a:lnSpc>
              <a:spcBef>
                <a:spcPct val="0"/>
              </a:spcBef>
              <a:spcAft>
                <a:spcPct val="0"/>
              </a:spcAft>
              <a:buClrTx/>
              <a:buSzTx/>
              <a:buFontTx/>
              <a:buNone/>
              <a:tabLst/>
            </a:pPr>
            <a:r>
              <a:rPr kumimoji="0" lang="zh-CN"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endParaRPr kumimoji="0" lang="zh-CN"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4" name="矩形 13"/>
          <p:cNvSpPr/>
          <p:nvPr/>
        </p:nvSpPr>
        <p:spPr>
          <a:xfrm>
            <a:off x="7335052" y="2814632"/>
            <a:ext cx="3929090" cy="461665"/>
          </a:xfrm>
          <a:prstGeom prst="rect">
            <a:avLst/>
          </a:prstGeom>
        </p:spPr>
        <p:txBody>
          <a:bodyPr wrap="square">
            <a:spAutoFit/>
          </a:bodyPr>
          <a:lstStyle/>
          <a:p>
            <a:r>
              <a:rPr lang="zh-CN" altLang="en-US" sz="2400" b="1" dirty="0" smtClean="0"/>
              <a:t>调车中途折返解锁</a:t>
            </a:r>
            <a:endParaRPr lang="zh-CN" altLang="en-US" sz="2400" b="1" dirty="0"/>
          </a:p>
        </p:txBody>
      </p:sp>
      <p:grpSp>
        <p:nvGrpSpPr>
          <p:cNvPr id="8" name="组合 14"/>
          <p:cNvGrpSpPr/>
          <p:nvPr/>
        </p:nvGrpSpPr>
        <p:grpSpPr>
          <a:xfrm>
            <a:off x="7406490" y="3314699"/>
            <a:ext cx="4071966" cy="2571769"/>
            <a:chOff x="7906556" y="3187464"/>
            <a:chExt cx="3714776" cy="2110171"/>
          </a:xfrm>
        </p:grpSpPr>
        <p:sp>
          <p:nvSpPr>
            <p:cNvPr id="16" name="矩形 15"/>
            <p:cNvSpPr/>
            <p:nvPr/>
          </p:nvSpPr>
          <p:spPr>
            <a:xfrm>
              <a:off x="7977994" y="3187464"/>
              <a:ext cx="3643338" cy="2021226"/>
            </a:xfrm>
            <a:prstGeom prst="rect">
              <a:avLst/>
            </a:prstGeom>
            <a:ln>
              <a:noFill/>
            </a:ln>
          </p:spPr>
          <p:txBody>
            <a:bodyPr wrap="square">
              <a:spAutoFit/>
            </a:bodyPr>
            <a:lstStyle/>
            <a:p>
              <a:pPr marL="36000">
                <a:lnSpc>
                  <a:spcPct val="200000"/>
                </a:lnSpc>
              </a:pPr>
              <a:r>
                <a:rPr lang="zh-CN" altLang="en-US" sz="2000" b="1" dirty="0" smtClean="0"/>
                <a:t>在调车过程中，调车机车车辆未压上或部分压上的轨道区段，能够随着调车机车车辆的折返而自动解锁。</a:t>
              </a:r>
              <a:endParaRPr lang="zh-CN" altLang="en-US" sz="2000" b="1" dirty="0"/>
            </a:p>
          </p:txBody>
        </p:sp>
        <p:sp>
          <p:nvSpPr>
            <p:cNvPr id="17" name="矩形 16"/>
            <p:cNvSpPr/>
            <p:nvPr/>
          </p:nvSpPr>
          <p:spPr>
            <a:xfrm>
              <a:off x="7906556" y="3187466"/>
              <a:ext cx="3714776" cy="211016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任意多边形 18"/>
          <p:cNvSpPr/>
          <p:nvPr/>
        </p:nvSpPr>
        <p:spPr>
          <a:xfrm>
            <a:off x="4185634" y="3116687"/>
            <a:ext cx="0" cy="270457"/>
          </a:xfrm>
          <a:custGeom>
            <a:avLst/>
            <a:gdLst>
              <a:gd name="connsiteX0" fmla="*/ 0 w 0"/>
              <a:gd name="connsiteY0" fmla="*/ 0 h 270457"/>
              <a:gd name="connsiteX1" fmla="*/ 0 w 0"/>
              <a:gd name="connsiteY1" fmla="*/ 270457 h 270457"/>
            </a:gdLst>
            <a:ahLst/>
            <a:cxnLst>
              <a:cxn ang="0">
                <a:pos x="connsiteX0" y="connsiteY0"/>
              </a:cxn>
              <a:cxn ang="0">
                <a:pos x="connsiteX1" y="connsiteY1"/>
              </a:cxn>
            </a:cxnLst>
            <a:rect l="l" t="t" r="r" b="b"/>
            <a:pathLst>
              <a:path h="270457">
                <a:moveTo>
                  <a:pt x="0" y="0"/>
                </a:moveTo>
                <a:lnTo>
                  <a:pt x="0" y="270457"/>
                </a:lnTo>
              </a:path>
            </a:pathLst>
          </a:cu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任意多边形 23"/>
          <p:cNvSpPr/>
          <p:nvPr/>
        </p:nvSpPr>
        <p:spPr>
          <a:xfrm>
            <a:off x="4900613" y="3571875"/>
            <a:ext cx="771525" cy="280988"/>
          </a:xfrm>
          <a:custGeom>
            <a:avLst/>
            <a:gdLst>
              <a:gd name="connsiteX0" fmla="*/ 0 w 771525"/>
              <a:gd name="connsiteY0" fmla="*/ 0 h 280988"/>
              <a:gd name="connsiteX1" fmla="*/ 766762 w 771525"/>
              <a:gd name="connsiteY1" fmla="*/ 0 h 280988"/>
              <a:gd name="connsiteX2" fmla="*/ 771525 w 771525"/>
              <a:gd name="connsiteY2" fmla="*/ 280988 h 280988"/>
            </a:gdLst>
            <a:ahLst/>
            <a:cxnLst>
              <a:cxn ang="0">
                <a:pos x="connsiteX0" y="connsiteY0"/>
              </a:cxn>
              <a:cxn ang="0">
                <a:pos x="connsiteX1" y="connsiteY1"/>
              </a:cxn>
              <a:cxn ang="0">
                <a:pos x="connsiteX2" y="connsiteY2"/>
              </a:cxn>
            </a:cxnLst>
            <a:rect l="l" t="t" r="r" b="b"/>
            <a:pathLst>
              <a:path w="771525" h="280988">
                <a:moveTo>
                  <a:pt x="0" y="0"/>
                </a:moveTo>
                <a:lnTo>
                  <a:pt x="766762" y="0"/>
                </a:lnTo>
                <a:cubicBezTo>
                  <a:pt x="768350" y="93663"/>
                  <a:pt x="769937" y="187325"/>
                  <a:pt x="771525" y="280988"/>
                </a:cubicBezTo>
              </a:path>
            </a:pathLst>
          </a:cu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任意多边形 24"/>
          <p:cNvSpPr/>
          <p:nvPr/>
        </p:nvSpPr>
        <p:spPr>
          <a:xfrm>
            <a:off x="4481513" y="4048125"/>
            <a:ext cx="495300" cy="423863"/>
          </a:xfrm>
          <a:custGeom>
            <a:avLst/>
            <a:gdLst>
              <a:gd name="connsiteX0" fmla="*/ 495300 w 495300"/>
              <a:gd name="connsiteY0" fmla="*/ 0 h 423863"/>
              <a:gd name="connsiteX1" fmla="*/ 0 w 495300"/>
              <a:gd name="connsiteY1" fmla="*/ 9525 h 423863"/>
              <a:gd name="connsiteX2" fmla="*/ 0 w 495300"/>
              <a:gd name="connsiteY2" fmla="*/ 423863 h 423863"/>
            </a:gdLst>
            <a:ahLst/>
            <a:cxnLst>
              <a:cxn ang="0">
                <a:pos x="connsiteX0" y="connsiteY0"/>
              </a:cxn>
              <a:cxn ang="0">
                <a:pos x="connsiteX1" y="connsiteY1"/>
              </a:cxn>
              <a:cxn ang="0">
                <a:pos x="connsiteX2" y="connsiteY2"/>
              </a:cxn>
            </a:cxnLst>
            <a:rect l="l" t="t" r="r" b="b"/>
            <a:pathLst>
              <a:path w="495300" h="423863">
                <a:moveTo>
                  <a:pt x="495300" y="0"/>
                </a:moveTo>
                <a:lnTo>
                  <a:pt x="0" y="9525"/>
                </a:lnTo>
                <a:lnTo>
                  <a:pt x="0" y="423863"/>
                </a:lnTo>
              </a:path>
            </a:pathLst>
          </a:cu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任意多边形 25"/>
          <p:cNvSpPr/>
          <p:nvPr/>
        </p:nvSpPr>
        <p:spPr>
          <a:xfrm>
            <a:off x="4481513" y="4705350"/>
            <a:ext cx="0" cy="1133475"/>
          </a:xfrm>
          <a:custGeom>
            <a:avLst/>
            <a:gdLst>
              <a:gd name="connsiteX0" fmla="*/ 0 w 0"/>
              <a:gd name="connsiteY0" fmla="*/ 0 h 1133475"/>
              <a:gd name="connsiteX1" fmla="*/ 0 w 0"/>
              <a:gd name="connsiteY1" fmla="*/ 1133475 h 1133475"/>
            </a:gdLst>
            <a:ahLst/>
            <a:cxnLst>
              <a:cxn ang="0">
                <a:pos x="connsiteX0" y="connsiteY0"/>
              </a:cxn>
              <a:cxn ang="0">
                <a:pos x="connsiteX1" y="connsiteY1"/>
              </a:cxn>
            </a:cxnLst>
            <a:rect l="l" t="t" r="r" b="b"/>
            <a:pathLst>
              <a:path h="1133475">
                <a:moveTo>
                  <a:pt x="0" y="0"/>
                </a:moveTo>
                <a:lnTo>
                  <a:pt x="0" y="1133475"/>
                </a:lnTo>
              </a:path>
            </a:pathLst>
          </a:cu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up)">
                                      <p:cBhvr>
                                        <p:cTn id="19" dur="500"/>
                                        <p:tgtEl>
                                          <p:spTgt spid="2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up)">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up)">
                                      <p:cBhvr>
                                        <p:cTn id="2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animBg="1"/>
      <p:bldP spid="24" grpId="0" animBg="1"/>
      <p:bldP spid="25" grpId="0" animBg="1"/>
      <p:bldP spid="2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7409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3.1.2 </a:t>
            </a:r>
            <a:r>
              <a:rPr lang="zh-CN" altLang="en-US" sz="2800" b="1" dirty="0" smtClean="0">
                <a:solidFill>
                  <a:srgbClr val="0070C0"/>
                </a:solidFill>
                <a:latin typeface="微软雅黑" pitchFamily="34" charset="-122"/>
                <a:ea typeface="微软雅黑" pitchFamily="34" charset="-122"/>
              </a:rPr>
              <a:t>联锁系统的功能</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4450882" cy="461665"/>
            <a:chOff x="548443" y="1281397"/>
            <a:chExt cx="4450882"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022255" cy="461665"/>
            </a:xfrm>
            <a:prstGeom prst="rect">
              <a:avLst/>
            </a:prstGeom>
          </p:spPr>
          <p:txBody>
            <a:bodyPr wrap="none">
              <a:spAutoFit/>
            </a:bodyPr>
            <a:lstStyle/>
            <a:p>
              <a:r>
                <a:rPr lang="en-US" altLang="zh-CN" sz="2400" b="1" dirty="0" smtClean="0"/>
                <a:t>2</a:t>
              </a:r>
              <a:r>
                <a:rPr lang="zh-CN" altLang="en-US" sz="2400" b="1" dirty="0" smtClean="0"/>
                <a:t>、进路控制功能</a:t>
              </a:r>
              <a:r>
                <a:rPr lang="en-US" altLang="zh-CN" sz="2400" b="1" dirty="0" smtClean="0"/>
                <a:t>—</a:t>
              </a:r>
              <a:r>
                <a:rPr lang="zh-CN" altLang="en-US" sz="2400" b="1" dirty="0" smtClean="0">
                  <a:solidFill>
                    <a:srgbClr val="0303EB"/>
                  </a:solidFill>
                </a:rPr>
                <a:t>解锁进路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548442" y="2100252"/>
            <a:ext cx="2815194" cy="461665"/>
          </a:xfrm>
          <a:prstGeom prst="rect">
            <a:avLst/>
          </a:prstGeom>
        </p:spPr>
        <p:txBody>
          <a:bodyPr wrap="none">
            <a:spAutoFit/>
          </a:bodyPr>
          <a:lstStyle/>
          <a:p>
            <a:r>
              <a:rPr lang="zh-CN" altLang="en-US" sz="2400" b="1" dirty="0" smtClean="0">
                <a:solidFill>
                  <a:schemeClr val="accent1">
                    <a:lumMod val="50000"/>
                  </a:schemeClr>
                </a:solidFill>
              </a:rPr>
              <a:t>（</a:t>
            </a:r>
            <a:r>
              <a:rPr lang="en-US" altLang="zh-CN" sz="2400" b="1" dirty="0" smtClean="0">
                <a:solidFill>
                  <a:schemeClr val="accent1">
                    <a:lumMod val="50000"/>
                  </a:schemeClr>
                </a:solidFill>
              </a:rPr>
              <a:t>1</a:t>
            </a:r>
            <a:r>
              <a:rPr lang="zh-CN" altLang="en-US" sz="2400" b="1" dirty="0" smtClean="0">
                <a:solidFill>
                  <a:schemeClr val="accent1">
                    <a:lumMod val="50000"/>
                  </a:schemeClr>
                </a:solidFill>
              </a:rPr>
              <a:t>）自动解锁进路</a:t>
            </a:r>
            <a:endParaRPr lang="zh-CN" altLang="en-US" sz="2400" b="1" dirty="0">
              <a:solidFill>
                <a:schemeClr val="accent1">
                  <a:lumMod val="50000"/>
                </a:schemeClr>
              </a:solidFill>
            </a:endParaRPr>
          </a:p>
        </p:txBody>
      </p:sp>
      <p:grpSp>
        <p:nvGrpSpPr>
          <p:cNvPr id="8" name="组合 7"/>
          <p:cNvGrpSpPr/>
          <p:nvPr/>
        </p:nvGrpSpPr>
        <p:grpSpPr>
          <a:xfrm>
            <a:off x="5763416" y="2100252"/>
            <a:ext cx="5214974" cy="4429156"/>
            <a:chOff x="1115889" y="404664"/>
            <a:chExt cx="7847756" cy="5976664"/>
          </a:xfrm>
        </p:grpSpPr>
        <p:sp>
          <p:nvSpPr>
            <p:cNvPr id="9" name="Text Box 13"/>
            <p:cNvSpPr txBox="1">
              <a:spLocks noChangeArrowheads="1"/>
            </p:cNvSpPr>
            <p:nvPr/>
          </p:nvSpPr>
          <p:spPr bwMode="auto">
            <a:xfrm>
              <a:off x="5220345" y="2276871"/>
              <a:ext cx="3205783" cy="415312"/>
            </a:xfrm>
            <a:prstGeom prst="rect">
              <a:avLst/>
            </a:prstGeom>
            <a:solidFill>
              <a:schemeClr val="bg1"/>
            </a:solidFill>
            <a:ln w="9525" algn="ctr">
              <a:noFill/>
              <a:miter lim="800000"/>
              <a:headEnd/>
              <a:tailEnd/>
            </a:ln>
          </p:spPr>
          <p:txBody>
            <a:bodyPr wrap="square">
              <a:spAutoFit/>
            </a:bodyPr>
            <a:lstStyle/>
            <a:p>
              <a:pPr algn="ctr">
                <a:spcBef>
                  <a:spcPct val="50000"/>
                </a:spcBef>
              </a:pPr>
              <a:r>
                <a:rPr lang="zh-CN" altLang="en-US" sz="1400" dirty="0" smtClean="0"/>
                <a:t>折返进路</a:t>
              </a:r>
              <a:endParaRPr lang="zh-CN" altLang="en-US" sz="1400" dirty="0"/>
            </a:p>
          </p:txBody>
        </p:sp>
        <p:cxnSp>
          <p:nvCxnSpPr>
            <p:cNvPr id="10" name="直接连接符 9"/>
            <p:cNvCxnSpPr/>
            <p:nvPr/>
          </p:nvCxnSpPr>
          <p:spPr>
            <a:xfrm>
              <a:off x="1259905" y="1380905"/>
              <a:ext cx="7632848"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11" name="任意多边形 10"/>
            <p:cNvSpPr/>
            <p:nvPr/>
          </p:nvSpPr>
          <p:spPr>
            <a:xfrm>
              <a:off x="4229100" y="479453"/>
              <a:ext cx="4305300" cy="857250"/>
            </a:xfrm>
            <a:custGeom>
              <a:avLst/>
              <a:gdLst>
                <a:gd name="connsiteX0" fmla="*/ 0 w 4305300"/>
                <a:gd name="connsiteY0" fmla="*/ 857250 h 857250"/>
                <a:gd name="connsiteX1" fmla="*/ 857250 w 4305300"/>
                <a:gd name="connsiteY1" fmla="*/ 0 h 857250"/>
                <a:gd name="connsiteX2" fmla="*/ 4305300 w 4305300"/>
                <a:gd name="connsiteY2" fmla="*/ 0 h 857250"/>
              </a:gdLst>
              <a:ahLst/>
              <a:cxnLst>
                <a:cxn ang="0">
                  <a:pos x="connsiteX0" y="connsiteY0"/>
                </a:cxn>
                <a:cxn ang="0">
                  <a:pos x="connsiteX1" y="connsiteY1"/>
                </a:cxn>
                <a:cxn ang="0">
                  <a:pos x="connsiteX2" y="connsiteY2"/>
                </a:cxn>
              </a:cxnLst>
              <a:rect l="l" t="t" r="r" b="b"/>
              <a:pathLst>
                <a:path w="4305300" h="857250">
                  <a:moveTo>
                    <a:pt x="0" y="857250"/>
                  </a:moveTo>
                  <a:lnTo>
                    <a:pt x="857250" y="0"/>
                  </a:lnTo>
                  <a:lnTo>
                    <a:pt x="43053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2" name="组合 63"/>
            <p:cNvGrpSpPr/>
            <p:nvPr/>
          </p:nvGrpSpPr>
          <p:grpSpPr>
            <a:xfrm flipH="1">
              <a:off x="3708177" y="1020865"/>
              <a:ext cx="504899" cy="214314"/>
              <a:chOff x="1691953" y="2636912"/>
              <a:chExt cx="504899" cy="214314"/>
            </a:xfrm>
          </p:grpSpPr>
          <p:sp>
            <p:nvSpPr>
              <p:cNvPr id="151" name="椭圆 14"/>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2" name="组合 8"/>
              <p:cNvGrpSpPr/>
              <p:nvPr/>
            </p:nvGrpSpPr>
            <p:grpSpPr>
              <a:xfrm>
                <a:off x="1910306" y="2636912"/>
                <a:ext cx="286546" cy="214314"/>
                <a:chOff x="1081062" y="3152772"/>
                <a:chExt cx="286546" cy="214314"/>
              </a:xfrm>
            </p:grpSpPr>
            <p:cxnSp>
              <p:nvCxnSpPr>
                <p:cNvPr id="153"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5"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3" name="组合 63"/>
            <p:cNvGrpSpPr/>
            <p:nvPr/>
          </p:nvGrpSpPr>
          <p:grpSpPr>
            <a:xfrm>
              <a:off x="4787454" y="1524921"/>
              <a:ext cx="504899" cy="214314"/>
              <a:chOff x="1691953" y="2636912"/>
              <a:chExt cx="504899" cy="214314"/>
            </a:xfrm>
          </p:grpSpPr>
          <p:sp>
            <p:nvSpPr>
              <p:cNvPr id="146" name="椭圆 20"/>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7" name="组合 8"/>
              <p:cNvGrpSpPr/>
              <p:nvPr/>
            </p:nvGrpSpPr>
            <p:grpSpPr>
              <a:xfrm>
                <a:off x="1910306" y="2636912"/>
                <a:ext cx="286546" cy="214314"/>
                <a:chOff x="1081062" y="3152772"/>
                <a:chExt cx="286546" cy="214314"/>
              </a:xfrm>
            </p:grpSpPr>
            <p:cxnSp>
              <p:nvCxnSpPr>
                <p:cNvPr id="14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0"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63"/>
            <p:cNvGrpSpPr/>
            <p:nvPr/>
          </p:nvGrpSpPr>
          <p:grpSpPr>
            <a:xfrm>
              <a:off x="1115889" y="1524921"/>
              <a:ext cx="504899" cy="214314"/>
              <a:chOff x="1691953" y="2636912"/>
              <a:chExt cx="504899" cy="214314"/>
            </a:xfrm>
          </p:grpSpPr>
          <p:sp>
            <p:nvSpPr>
              <p:cNvPr id="141" name="椭圆 38"/>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2" name="组合 8"/>
              <p:cNvGrpSpPr/>
              <p:nvPr/>
            </p:nvGrpSpPr>
            <p:grpSpPr>
              <a:xfrm>
                <a:off x="1910306" y="2636912"/>
                <a:ext cx="286546" cy="214314"/>
                <a:chOff x="1081062" y="3152772"/>
                <a:chExt cx="286546" cy="214314"/>
              </a:xfrm>
            </p:grpSpPr>
            <p:cxnSp>
              <p:nvCxnSpPr>
                <p:cNvPr id="143"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5"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5" name="任意多边形 14"/>
            <p:cNvSpPr/>
            <p:nvPr/>
          </p:nvSpPr>
          <p:spPr>
            <a:xfrm>
              <a:off x="1611086" y="1301324"/>
              <a:ext cx="0" cy="130629"/>
            </a:xfrm>
            <a:custGeom>
              <a:avLst/>
              <a:gdLst>
                <a:gd name="connsiteX0" fmla="*/ 0 w 0"/>
                <a:gd name="connsiteY0" fmla="*/ 0 h 130629"/>
                <a:gd name="connsiteX1" fmla="*/ 0 w 0"/>
                <a:gd name="connsiteY1" fmla="*/ 130629 h 130629"/>
              </a:gdLst>
              <a:ahLst/>
              <a:cxnLst>
                <a:cxn ang="0">
                  <a:pos x="connsiteX0" y="connsiteY0"/>
                </a:cxn>
                <a:cxn ang="0">
                  <a:pos x="connsiteX1" y="connsiteY1"/>
                </a:cxn>
              </a:cxnLst>
              <a:rect l="l" t="t" r="r" b="b"/>
              <a:pathLst>
                <a:path h="130629">
                  <a:moveTo>
                    <a:pt x="0" y="0"/>
                  </a:moveTo>
                  <a:lnTo>
                    <a:pt x="0" y="130629"/>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任意多边形 15"/>
            <p:cNvSpPr/>
            <p:nvPr/>
          </p:nvSpPr>
          <p:spPr>
            <a:xfrm>
              <a:off x="8418286" y="1301324"/>
              <a:ext cx="0" cy="145143"/>
            </a:xfrm>
            <a:custGeom>
              <a:avLst/>
              <a:gdLst>
                <a:gd name="connsiteX0" fmla="*/ 0 w 0"/>
                <a:gd name="connsiteY0" fmla="*/ 0 h 145143"/>
                <a:gd name="connsiteX1" fmla="*/ 0 w 0"/>
                <a:gd name="connsiteY1" fmla="*/ 145143 h 145143"/>
              </a:gdLst>
              <a:ahLst/>
              <a:cxnLst>
                <a:cxn ang="0">
                  <a:pos x="connsiteX0" y="connsiteY0"/>
                </a:cxn>
                <a:cxn ang="0">
                  <a:pos x="connsiteX1" y="connsiteY1"/>
                </a:cxn>
              </a:cxnLst>
              <a:rect l="l" t="t" r="r" b="b"/>
              <a:pathLst>
                <a:path h="145143">
                  <a:moveTo>
                    <a:pt x="0" y="0"/>
                  </a:moveTo>
                  <a:lnTo>
                    <a:pt x="0" y="14514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任意多边形 16"/>
            <p:cNvSpPr/>
            <p:nvPr/>
          </p:nvSpPr>
          <p:spPr>
            <a:xfrm>
              <a:off x="3709988" y="1308128"/>
              <a:ext cx="0" cy="147638"/>
            </a:xfrm>
            <a:custGeom>
              <a:avLst/>
              <a:gdLst>
                <a:gd name="connsiteX0" fmla="*/ 0 w 0"/>
                <a:gd name="connsiteY0" fmla="*/ 0 h 147638"/>
                <a:gd name="connsiteX1" fmla="*/ 0 w 0"/>
                <a:gd name="connsiteY1" fmla="*/ 147638 h 147638"/>
              </a:gdLst>
              <a:ahLst/>
              <a:cxnLst>
                <a:cxn ang="0">
                  <a:pos x="connsiteX0" y="connsiteY0"/>
                </a:cxn>
                <a:cxn ang="0">
                  <a:pos x="connsiteX1" y="connsiteY1"/>
                </a:cxn>
              </a:cxnLst>
              <a:rect l="l" t="t" r="r" b="b"/>
              <a:pathLst>
                <a:path h="147638">
                  <a:moveTo>
                    <a:pt x="0" y="0"/>
                  </a:moveTo>
                  <a:lnTo>
                    <a:pt x="0" y="14763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任意多边形 17"/>
            <p:cNvSpPr/>
            <p:nvPr/>
          </p:nvSpPr>
          <p:spPr>
            <a:xfrm>
              <a:off x="5286375" y="1293841"/>
              <a:ext cx="0" cy="157162"/>
            </a:xfrm>
            <a:custGeom>
              <a:avLst/>
              <a:gdLst>
                <a:gd name="connsiteX0" fmla="*/ 0 w 0"/>
                <a:gd name="connsiteY0" fmla="*/ 0 h 157162"/>
                <a:gd name="connsiteX1" fmla="*/ 0 w 0"/>
                <a:gd name="connsiteY1" fmla="*/ 157162 h 157162"/>
              </a:gdLst>
              <a:ahLst/>
              <a:cxnLst>
                <a:cxn ang="0">
                  <a:pos x="connsiteX0" y="connsiteY0"/>
                </a:cxn>
                <a:cxn ang="0">
                  <a:pos x="connsiteX1" y="connsiteY1"/>
                </a:cxn>
              </a:cxnLst>
              <a:rect l="l" t="t" r="r" b="b"/>
              <a:pathLst>
                <a:path h="157162">
                  <a:moveTo>
                    <a:pt x="0" y="0"/>
                  </a:moveTo>
                  <a:lnTo>
                    <a:pt x="0" y="15716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9" name="组合 63"/>
            <p:cNvGrpSpPr/>
            <p:nvPr/>
          </p:nvGrpSpPr>
          <p:grpSpPr>
            <a:xfrm>
              <a:off x="7884641" y="1524921"/>
              <a:ext cx="504899" cy="214314"/>
              <a:chOff x="1691953" y="2636912"/>
              <a:chExt cx="504899" cy="214314"/>
            </a:xfrm>
          </p:grpSpPr>
          <p:sp>
            <p:nvSpPr>
              <p:cNvPr id="136" name="椭圆 53"/>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7" name="组合 8"/>
              <p:cNvGrpSpPr/>
              <p:nvPr/>
            </p:nvGrpSpPr>
            <p:grpSpPr>
              <a:xfrm>
                <a:off x="1910306" y="2636912"/>
                <a:ext cx="286546" cy="214314"/>
                <a:chOff x="1081062" y="3152772"/>
                <a:chExt cx="286546" cy="214314"/>
              </a:xfrm>
            </p:grpSpPr>
            <p:cxnSp>
              <p:nvCxnSpPr>
                <p:cNvPr id="138" name="直接连接符 137"/>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0"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0" name="任意多边形 19"/>
            <p:cNvSpPr/>
            <p:nvPr/>
          </p:nvSpPr>
          <p:spPr>
            <a:xfrm>
              <a:off x="8105422" y="404664"/>
              <a:ext cx="0" cy="169333"/>
            </a:xfrm>
            <a:custGeom>
              <a:avLst/>
              <a:gdLst>
                <a:gd name="connsiteX0" fmla="*/ 0 w 0"/>
                <a:gd name="connsiteY0" fmla="*/ 0 h 169333"/>
                <a:gd name="connsiteX1" fmla="*/ 0 w 0"/>
                <a:gd name="connsiteY1" fmla="*/ 169333 h 169333"/>
              </a:gdLst>
              <a:ahLst/>
              <a:cxnLst>
                <a:cxn ang="0">
                  <a:pos x="connsiteX0" y="connsiteY0"/>
                </a:cxn>
                <a:cxn ang="0">
                  <a:pos x="connsiteX1" y="connsiteY1"/>
                </a:cxn>
              </a:cxnLst>
              <a:rect l="l" t="t" r="r" b="b"/>
              <a:pathLst>
                <a:path h="169333">
                  <a:moveTo>
                    <a:pt x="0" y="0"/>
                  </a:moveTo>
                  <a:lnTo>
                    <a:pt x="0" y="16933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1609725" y="1370041"/>
              <a:ext cx="3676650" cy="9525"/>
            </a:xfrm>
            <a:custGeom>
              <a:avLst/>
              <a:gdLst>
                <a:gd name="connsiteX0" fmla="*/ 0 w 3676650"/>
                <a:gd name="connsiteY0" fmla="*/ 9525 h 9525"/>
                <a:gd name="connsiteX1" fmla="*/ 3676650 w 3676650"/>
                <a:gd name="connsiteY1" fmla="*/ 0 h 9525"/>
              </a:gdLst>
              <a:ahLst/>
              <a:cxnLst>
                <a:cxn ang="0">
                  <a:pos x="connsiteX0" y="connsiteY0"/>
                </a:cxn>
                <a:cxn ang="0">
                  <a:pos x="connsiteX1" y="connsiteY1"/>
                </a:cxn>
              </a:cxnLst>
              <a:rect l="l" t="t" r="r" b="b"/>
              <a:pathLst>
                <a:path w="3676650" h="9525">
                  <a:moveTo>
                    <a:pt x="0" y="9525"/>
                  </a:moveTo>
                  <a:lnTo>
                    <a:pt x="3676650" y="0"/>
                  </a:lnTo>
                </a:path>
              </a:pathLst>
            </a:custGeom>
            <a:ln w="28575">
              <a:solidFill>
                <a:srgbClr val="29FF8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2" name="直接连接符 21"/>
            <p:cNvCxnSpPr/>
            <p:nvPr/>
          </p:nvCxnSpPr>
          <p:spPr>
            <a:xfrm>
              <a:off x="1270125" y="3790750"/>
              <a:ext cx="7632848"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4239320" y="2889298"/>
              <a:ext cx="4305300" cy="857250"/>
            </a:xfrm>
            <a:custGeom>
              <a:avLst/>
              <a:gdLst>
                <a:gd name="connsiteX0" fmla="*/ 0 w 4305300"/>
                <a:gd name="connsiteY0" fmla="*/ 857250 h 857250"/>
                <a:gd name="connsiteX1" fmla="*/ 857250 w 4305300"/>
                <a:gd name="connsiteY1" fmla="*/ 0 h 857250"/>
                <a:gd name="connsiteX2" fmla="*/ 4305300 w 4305300"/>
                <a:gd name="connsiteY2" fmla="*/ 0 h 857250"/>
              </a:gdLst>
              <a:ahLst/>
              <a:cxnLst>
                <a:cxn ang="0">
                  <a:pos x="connsiteX0" y="connsiteY0"/>
                </a:cxn>
                <a:cxn ang="0">
                  <a:pos x="connsiteX1" y="connsiteY1"/>
                </a:cxn>
                <a:cxn ang="0">
                  <a:pos x="connsiteX2" y="connsiteY2"/>
                </a:cxn>
              </a:cxnLst>
              <a:rect l="l" t="t" r="r" b="b"/>
              <a:pathLst>
                <a:path w="4305300" h="857250">
                  <a:moveTo>
                    <a:pt x="0" y="857250"/>
                  </a:moveTo>
                  <a:lnTo>
                    <a:pt x="857250" y="0"/>
                  </a:lnTo>
                  <a:lnTo>
                    <a:pt x="43053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4" name="组合 63"/>
            <p:cNvGrpSpPr/>
            <p:nvPr/>
          </p:nvGrpSpPr>
          <p:grpSpPr>
            <a:xfrm flipH="1">
              <a:off x="3718397" y="3430710"/>
              <a:ext cx="504899" cy="214314"/>
              <a:chOff x="1691953" y="2636912"/>
              <a:chExt cx="504899" cy="214314"/>
            </a:xfrm>
          </p:grpSpPr>
          <p:sp>
            <p:nvSpPr>
              <p:cNvPr id="131" name="椭圆 130"/>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2" name="组合 8"/>
              <p:cNvGrpSpPr/>
              <p:nvPr/>
            </p:nvGrpSpPr>
            <p:grpSpPr>
              <a:xfrm>
                <a:off x="1910306" y="2636912"/>
                <a:ext cx="286546" cy="214314"/>
                <a:chOff x="1081062" y="3152772"/>
                <a:chExt cx="286546" cy="214314"/>
              </a:xfrm>
            </p:grpSpPr>
            <p:cxnSp>
              <p:nvCxnSpPr>
                <p:cNvPr id="133"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5" name="组合 63"/>
            <p:cNvGrpSpPr/>
            <p:nvPr/>
          </p:nvGrpSpPr>
          <p:grpSpPr>
            <a:xfrm>
              <a:off x="4797674" y="3934766"/>
              <a:ext cx="504899" cy="214314"/>
              <a:chOff x="1691953" y="2636912"/>
              <a:chExt cx="504899" cy="214314"/>
            </a:xfrm>
          </p:grpSpPr>
          <p:sp>
            <p:nvSpPr>
              <p:cNvPr id="126" name="椭圆 125"/>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7" name="组合 8"/>
              <p:cNvGrpSpPr/>
              <p:nvPr/>
            </p:nvGrpSpPr>
            <p:grpSpPr>
              <a:xfrm>
                <a:off x="1910306" y="2636912"/>
                <a:ext cx="286546" cy="214314"/>
                <a:chOff x="1081062" y="3152772"/>
                <a:chExt cx="286546" cy="214314"/>
              </a:xfrm>
            </p:grpSpPr>
            <p:cxnSp>
              <p:nvCxnSpPr>
                <p:cNvPr id="12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0"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6" name="组合 81"/>
            <p:cNvGrpSpPr/>
            <p:nvPr/>
          </p:nvGrpSpPr>
          <p:grpSpPr>
            <a:xfrm>
              <a:off x="2268017" y="3491854"/>
              <a:ext cx="932684" cy="285752"/>
              <a:chOff x="5724401" y="2708920"/>
              <a:chExt cx="932684" cy="285752"/>
            </a:xfrm>
          </p:grpSpPr>
          <p:grpSp>
            <p:nvGrpSpPr>
              <p:cNvPr id="118" name="组合 103"/>
              <p:cNvGrpSpPr/>
              <p:nvPr/>
            </p:nvGrpSpPr>
            <p:grpSpPr>
              <a:xfrm flipH="1">
                <a:off x="5724401" y="2708920"/>
                <a:ext cx="428628" cy="285752"/>
                <a:chOff x="1582707" y="2285992"/>
                <a:chExt cx="682172" cy="285752"/>
              </a:xfrm>
            </p:grpSpPr>
            <p:sp>
              <p:nvSpPr>
                <p:cNvPr id="123" name="椭圆 122"/>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124"/>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00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9" name="组合 30"/>
              <p:cNvGrpSpPr/>
              <p:nvPr/>
            </p:nvGrpSpPr>
            <p:grpSpPr>
              <a:xfrm>
                <a:off x="6228457" y="2708920"/>
                <a:ext cx="428628" cy="285752"/>
                <a:chOff x="1582707" y="2285992"/>
                <a:chExt cx="682172" cy="285752"/>
              </a:xfrm>
            </p:grpSpPr>
            <p:sp>
              <p:nvSpPr>
                <p:cNvPr id="120" name="椭圆 84"/>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FF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7" name="组合 63"/>
            <p:cNvGrpSpPr/>
            <p:nvPr/>
          </p:nvGrpSpPr>
          <p:grpSpPr>
            <a:xfrm>
              <a:off x="1126109" y="3934766"/>
              <a:ext cx="504899" cy="214314"/>
              <a:chOff x="1691953" y="2636912"/>
              <a:chExt cx="504899" cy="214314"/>
            </a:xfrm>
          </p:grpSpPr>
          <p:sp>
            <p:nvSpPr>
              <p:cNvPr id="113" name="椭圆 112"/>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4" name="组合 8"/>
              <p:cNvGrpSpPr/>
              <p:nvPr/>
            </p:nvGrpSpPr>
            <p:grpSpPr>
              <a:xfrm>
                <a:off x="1910306" y="2636912"/>
                <a:ext cx="286546" cy="214314"/>
                <a:chOff x="1081062" y="3152772"/>
                <a:chExt cx="286546" cy="214314"/>
              </a:xfrm>
            </p:grpSpPr>
            <p:cxnSp>
              <p:nvCxnSpPr>
                <p:cNvPr id="115"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7"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8" name="任意多边形 27"/>
            <p:cNvSpPr/>
            <p:nvPr/>
          </p:nvSpPr>
          <p:spPr>
            <a:xfrm>
              <a:off x="1621306" y="3711169"/>
              <a:ext cx="0" cy="130629"/>
            </a:xfrm>
            <a:custGeom>
              <a:avLst/>
              <a:gdLst>
                <a:gd name="connsiteX0" fmla="*/ 0 w 0"/>
                <a:gd name="connsiteY0" fmla="*/ 0 h 130629"/>
                <a:gd name="connsiteX1" fmla="*/ 0 w 0"/>
                <a:gd name="connsiteY1" fmla="*/ 130629 h 130629"/>
              </a:gdLst>
              <a:ahLst/>
              <a:cxnLst>
                <a:cxn ang="0">
                  <a:pos x="connsiteX0" y="connsiteY0"/>
                </a:cxn>
                <a:cxn ang="0">
                  <a:pos x="connsiteX1" y="connsiteY1"/>
                </a:cxn>
              </a:cxnLst>
              <a:rect l="l" t="t" r="r" b="b"/>
              <a:pathLst>
                <a:path h="130629">
                  <a:moveTo>
                    <a:pt x="0" y="0"/>
                  </a:moveTo>
                  <a:lnTo>
                    <a:pt x="0" y="130629"/>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任意多边形 28"/>
            <p:cNvSpPr/>
            <p:nvPr/>
          </p:nvSpPr>
          <p:spPr>
            <a:xfrm>
              <a:off x="8428506" y="3711169"/>
              <a:ext cx="0" cy="145143"/>
            </a:xfrm>
            <a:custGeom>
              <a:avLst/>
              <a:gdLst>
                <a:gd name="connsiteX0" fmla="*/ 0 w 0"/>
                <a:gd name="connsiteY0" fmla="*/ 0 h 145143"/>
                <a:gd name="connsiteX1" fmla="*/ 0 w 0"/>
                <a:gd name="connsiteY1" fmla="*/ 145143 h 145143"/>
              </a:gdLst>
              <a:ahLst/>
              <a:cxnLst>
                <a:cxn ang="0">
                  <a:pos x="connsiteX0" y="connsiteY0"/>
                </a:cxn>
                <a:cxn ang="0">
                  <a:pos x="connsiteX1" y="connsiteY1"/>
                </a:cxn>
              </a:cxnLst>
              <a:rect l="l" t="t" r="r" b="b"/>
              <a:pathLst>
                <a:path h="145143">
                  <a:moveTo>
                    <a:pt x="0" y="0"/>
                  </a:moveTo>
                  <a:lnTo>
                    <a:pt x="0" y="14514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任意多边形 29"/>
            <p:cNvSpPr/>
            <p:nvPr/>
          </p:nvSpPr>
          <p:spPr>
            <a:xfrm>
              <a:off x="3720208" y="3717973"/>
              <a:ext cx="0" cy="147638"/>
            </a:xfrm>
            <a:custGeom>
              <a:avLst/>
              <a:gdLst>
                <a:gd name="connsiteX0" fmla="*/ 0 w 0"/>
                <a:gd name="connsiteY0" fmla="*/ 0 h 147638"/>
                <a:gd name="connsiteX1" fmla="*/ 0 w 0"/>
                <a:gd name="connsiteY1" fmla="*/ 147638 h 147638"/>
              </a:gdLst>
              <a:ahLst/>
              <a:cxnLst>
                <a:cxn ang="0">
                  <a:pos x="connsiteX0" y="connsiteY0"/>
                </a:cxn>
                <a:cxn ang="0">
                  <a:pos x="connsiteX1" y="connsiteY1"/>
                </a:cxn>
              </a:cxnLst>
              <a:rect l="l" t="t" r="r" b="b"/>
              <a:pathLst>
                <a:path h="147638">
                  <a:moveTo>
                    <a:pt x="0" y="0"/>
                  </a:moveTo>
                  <a:lnTo>
                    <a:pt x="0" y="14763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任意多边形 30"/>
            <p:cNvSpPr/>
            <p:nvPr/>
          </p:nvSpPr>
          <p:spPr>
            <a:xfrm>
              <a:off x="5296595" y="3703686"/>
              <a:ext cx="0" cy="157162"/>
            </a:xfrm>
            <a:custGeom>
              <a:avLst/>
              <a:gdLst>
                <a:gd name="connsiteX0" fmla="*/ 0 w 0"/>
                <a:gd name="connsiteY0" fmla="*/ 0 h 157162"/>
                <a:gd name="connsiteX1" fmla="*/ 0 w 0"/>
                <a:gd name="connsiteY1" fmla="*/ 157162 h 157162"/>
              </a:gdLst>
              <a:ahLst/>
              <a:cxnLst>
                <a:cxn ang="0">
                  <a:pos x="connsiteX0" y="connsiteY0"/>
                </a:cxn>
                <a:cxn ang="0">
                  <a:pos x="connsiteX1" y="connsiteY1"/>
                </a:cxn>
              </a:cxnLst>
              <a:rect l="l" t="t" r="r" b="b"/>
              <a:pathLst>
                <a:path h="157162">
                  <a:moveTo>
                    <a:pt x="0" y="0"/>
                  </a:moveTo>
                  <a:lnTo>
                    <a:pt x="0" y="15716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2" name="组合 63"/>
            <p:cNvGrpSpPr/>
            <p:nvPr/>
          </p:nvGrpSpPr>
          <p:grpSpPr>
            <a:xfrm>
              <a:off x="7894861" y="3934766"/>
              <a:ext cx="504899" cy="214314"/>
              <a:chOff x="1691953" y="2636912"/>
              <a:chExt cx="504899" cy="214314"/>
            </a:xfrm>
          </p:grpSpPr>
          <p:sp>
            <p:nvSpPr>
              <p:cNvPr id="108" name="椭圆 107"/>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9" name="组合 8"/>
              <p:cNvGrpSpPr/>
              <p:nvPr/>
            </p:nvGrpSpPr>
            <p:grpSpPr>
              <a:xfrm>
                <a:off x="1910306" y="2636912"/>
                <a:ext cx="286546" cy="214314"/>
                <a:chOff x="1081062" y="3152772"/>
                <a:chExt cx="286546" cy="214314"/>
              </a:xfrm>
            </p:grpSpPr>
            <p:cxnSp>
              <p:nvCxnSpPr>
                <p:cNvPr id="110"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2"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3" name="任意多边形 32"/>
            <p:cNvSpPr/>
            <p:nvPr/>
          </p:nvSpPr>
          <p:spPr>
            <a:xfrm>
              <a:off x="8115642" y="2814509"/>
              <a:ext cx="0" cy="169333"/>
            </a:xfrm>
            <a:custGeom>
              <a:avLst/>
              <a:gdLst>
                <a:gd name="connsiteX0" fmla="*/ 0 w 0"/>
                <a:gd name="connsiteY0" fmla="*/ 0 h 169333"/>
                <a:gd name="connsiteX1" fmla="*/ 0 w 0"/>
                <a:gd name="connsiteY1" fmla="*/ 169333 h 169333"/>
              </a:gdLst>
              <a:ahLst/>
              <a:cxnLst>
                <a:cxn ang="0">
                  <a:pos x="connsiteX0" y="connsiteY0"/>
                </a:cxn>
                <a:cxn ang="0">
                  <a:pos x="connsiteX1" y="connsiteY1"/>
                </a:cxn>
              </a:cxnLst>
              <a:rect l="l" t="t" r="r" b="b"/>
              <a:pathLst>
                <a:path h="169333">
                  <a:moveTo>
                    <a:pt x="0" y="0"/>
                  </a:moveTo>
                  <a:lnTo>
                    <a:pt x="0" y="16933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任意多边形 33"/>
            <p:cNvSpPr/>
            <p:nvPr/>
          </p:nvSpPr>
          <p:spPr>
            <a:xfrm>
              <a:off x="1619945" y="3779886"/>
              <a:ext cx="3676650" cy="9525"/>
            </a:xfrm>
            <a:custGeom>
              <a:avLst/>
              <a:gdLst>
                <a:gd name="connsiteX0" fmla="*/ 0 w 3676650"/>
                <a:gd name="connsiteY0" fmla="*/ 9525 h 9525"/>
                <a:gd name="connsiteX1" fmla="*/ 3676650 w 3676650"/>
                <a:gd name="connsiteY1" fmla="*/ 0 h 9525"/>
              </a:gdLst>
              <a:ahLst/>
              <a:cxnLst>
                <a:cxn ang="0">
                  <a:pos x="connsiteX0" y="connsiteY0"/>
                </a:cxn>
                <a:cxn ang="0">
                  <a:pos x="connsiteX1" y="connsiteY1"/>
                </a:cxn>
              </a:cxnLst>
              <a:rect l="l" t="t" r="r" b="b"/>
              <a:pathLst>
                <a:path w="3676650" h="9525">
                  <a:moveTo>
                    <a:pt x="0" y="9525"/>
                  </a:moveTo>
                  <a:lnTo>
                    <a:pt x="3676650" y="0"/>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任意多边形 34"/>
            <p:cNvSpPr/>
            <p:nvPr/>
          </p:nvSpPr>
          <p:spPr>
            <a:xfrm>
              <a:off x="5283200" y="1375509"/>
              <a:ext cx="3149600" cy="0"/>
            </a:xfrm>
            <a:custGeom>
              <a:avLst/>
              <a:gdLst>
                <a:gd name="connsiteX0" fmla="*/ 0 w 3149600"/>
                <a:gd name="connsiteY0" fmla="*/ 0 h 0"/>
                <a:gd name="connsiteX1" fmla="*/ 3149600 w 3149600"/>
                <a:gd name="connsiteY1" fmla="*/ 0 h 0"/>
              </a:gdLst>
              <a:ahLst/>
              <a:cxnLst>
                <a:cxn ang="0">
                  <a:pos x="connsiteX0" y="connsiteY0"/>
                </a:cxn>
                <a:cxn ang="0">
                  <a:pos x="connsiteX1" y="connsiteY1"/>
                </a:cxn>
              </a:cxnLst>
              <a:rect l="l" t="t" r="r" b="b"/>
              <a:pathLst>
                <a:path w="3149600">
                  <a:moveTo>
                    <a:pt x="0" y="0"/>
                  </a:moveTo>
                  <a:lnTo>
                    <a:pt x="3149600" y="0"/>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任意多边形 35"/>
            <p:cNvSpPr/>
            <p:nvPr/>
          </p:nvSpPr>
          <p:spPr>
            <a:xfrm>
              <a:off x="3719513" y="2884363"/>
              <a:ext cx="4391025" cy="900112"/>
            </a:xfrm>
            <a:custGeom>
              <a:avLst/>
              <a:gdLst>
                <a:gd name="connsiteX0" fmla="*/ 4391025 w 4391025"/>
                <a:gd name="connsiteY0" fmla="*/ 0 h 900112"/>
                <a:gd name="connsiteX1" fmla="*/ 1381125 w 4391025"/>
                <a:gd name="connsiteY1" fmla="*/ 4762 h 900112"/>
                <a:gd name="connsiteX2" fmla="*/ 490537 w 4391025"/>
                <a:gd name="connsiteY2" fmla="*/ 895350 h 900112"/>
                <a:gd name="connsiteX3" fmla="*/ 0 w 4391025"/>
                <a:gd name="connsiteY3" fmla="*/ 900112 h 900112"/>
              </a:gdLst>
              <a:ahLst/>
              <a:cxnLst>
                <a:cxn ang="0">
                  <a:pos x="connsiteX0" y="connsiteY0"/>
                </a:cxn>
                <a:cxn ang="0">
                  <a:pos x="connsiteX1" y="connsiteY1"/>
                </a:cxn>
                <a:cxn ang="0">
                  <a:pos x="connsiteX2" y="connsiteY2"/>
                </a:cxn>
                <a:cxn ang="0">
                  <a:pos x="connsiteX3" y="connsiteY3"/>
                </a:cxn>
              </a:cxnLst>
              <a:rect l="l" t="t" r="r" b="b"/>
              <a:pathLst>
                <a:path w="4391025" h="900112">
                  <a:moveTo>
                    <a:pt x="4391025" y="0"/>
                  </a:moveTo>
                  <a:lnTo>
                    <a:pt x="1381125" y="4762"/>
                  </a:lnTo>
                  <a:lnTo>
                    <a:pt x="490537" y="895350"/>
                  </a:lnTo>
                  <a:lnTo>
                    <a:pt x="0" y="900112"/>
                  </a:lnTo>
                </a:path>
              </a:pathLst>
            </a:custGeom>
            <a:ln w="28575">
              <a:solidFill>
                <a:srgbClr val="29FF8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椭圆 36"/>
            <p:cNvSpPr/>
            <p:nvPr/>
          </p:nvSpPr>
          <p:spPr>
            <a:xfrm>
              <a:off x="4428257" y="1236889"/>
              <a:ext cx="72008" cy="72008"/>
            </a:xfrm>
            <a:prstGeom prst="ellipse">
              <a:avLst/>
            </a:prstGeom>
            <a:solidFill>
              <a:srgbClr val="29FF8A"/>
            </a:solidFill>
            <a:ln>
              <a:solidFill>
                <a:srgbClr val="29F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4428257" y="3635870"/>
              <a:ext cx="72008" cy="7200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flipH="1">
              <a:off x="2772229" y="1649667"/>
              <a:ext cx="1451428" cy="0"/>
            </a:xfrm>
            <a:custGeom>
              <a:avLst/>
              <a:gdLst>
                <a:gd name="connsiteX0" fmla="*/ 1451428 w 1451428"/>
                <a:gd name="connsiteY0" fmla="*/ 0 h 0"/>
                <a:gd name="connsiteX1" fmla="*/ 1451428 w 1451428"/>
                <a:gd name="connsiteY1" fmla="*/ 0 h 0"/>
                <a:gd name="connsiteX2" fmla="*/ 0 w 1451428"/>
                <a:gd name="connsiteY2" fmla="*/ 0 h 0"/>
                <a:gd name="connsiteX3" fmla="*/ 14514 w 1451428"/>
                <a:gd name="connsiteY3" fmla="*/ 0 h 0"/>
              </a:gdLst>
              <a:ahLst/>
              <a:cxnLst>
                <a:cxn ang="0">
                  <a:pos x="connsiteX0" y="connsiteY0"/>
                </a:cxn>
                <a:cxn ang="0">
                  <a:pos x="connsiteX1" y="connsiteY1"/>
                </a:cxn>
                <a:cxn ang="0">
                  <a:pos x="connsiteX2" y="connsiteY2"/>
                </a:cxn>
                <a:cxn ang="0">
                  <a:pos x="connsiteX3" y="connsiteY3"/>
                </a:cxn>
              </a:cxnLst>
              <a:rect l="l" t="t" r="r" b="b"/>
              <a:pathLst>
                <a:path w="1451428">
                  <a:moveTo>
                    <a:pt x="1451428" y="0"/>
                  </a:moveTo>
                  <a:lnTo>
                    <a:pt x="1451428" y="0"/>
                  </a:lnTo>
                  <a:lnTo>
                    <a:pt x="0" y="0"/>
                  </a:lnTo>
                  <a:lnTo>
                    <a:pt x="14514" y="0"/>
                  </a:lnTo>
                </a:path>
              </a:pathLst>
            </a:custGeom>
            <a:ln w="28575">
              <a:solidFill>
                <a:schemeClr val="tx1">
                  <a:lumMod val="95000"/>
                  <a:lumOff val="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Text Box 13"/>
            <p:cNvSpPr txBox="1">
              <a:spLocks noChangeArrowheads="1"/>
            </p:cNvSpPr>
            <p:nvPr/>
          </p:nvSpPr>
          <p:spPr bwMode="auto">
            <a:xfrm>
              <a:off x="1545903" y="1700808"/>
              <a:ext cx="2450306" cy="415312"/>
            </a:xfrm>
            <a:prstGeom prst="rect">
              <a:avLst/>
            </a:prstGeom>
            <a:solidFill>
              <a:schemeClr val="bg1"/>
            </a:solidFill>
            <a:ln w="9525" algn="ctr">
              <a:noFill/>
              <a:miter lim="800000"/>
              <a:headEnd/>
              <a:tailEnd/>
            </a:ln>
          </p:spPr>
          <p:txBody>
            <a:bodyPr wrap="square">
              <a:spAutoFit/>
            </a:bodyPr>
            <a:lstStyle/>
            <a:p>
              <a:pPr algn="ctr">
                <a:spcBef>
                  <a:spcPct val="50000"/>
                </a:spcBef>
              </a:pPr>
              <a:r>
                <a:rPr lang="zh-CN" altLang="en-US" sz="1400" dirty="0" smtClean="0"/>
                <a:t>迁出进路</a:t>
              </a:r>
              <a:endParaRPr lang="zh-CN" altLang="en-US" sz="1400" dirty="0"/>
            </a:p>
          </p:txBody>
        </p:sp>
        <p:sp>
          <p:nvSpPr>
            <p:cNvPr id="41" name="任意多边形 40"/>
            <p:cNvSpPr/>
            <p:nvPr/>
          </p:nvSpPr>
          <p:spPr>
            <a:xfrm>
              <a:off x="4557486" y="2578043"/>
              <a:ext cx="1640114" cy="478972"/>
            </a:xfrm>
            <a:custGeom>
              <a:avLst/>
              <a:gdLst>
                <a:gd name="connsiteX0" fmla="*/ 0 w 1640114"/>
                <a:gd name="connsiteY0" fmla="*/ 478972 h 478972"/>
                <a:gd name="connsiteX1" fmla="*/ 508000 w 1640114"/>
                <a:gd name="connsiteY1" fmla="*/ 0 h 478972"/>
                <a:gd name="connsiteX2" fmla="*/ 1640114 w 1640114"/>
                <a:gd name="connsiteY2" fmla="*/ 0 h 478972"/>
              </a:gdLst>
              <a:ahLst/>
              <a:cxnLst>
                <a:cxn ang="0">
                  <a:pos x="connsiteX0" y="connsiteY0"/>
                </a:cxn>
                <a:cxn ang="0">
                  <a:pos x="connsiteX1" y="connsiteY1"/>
                </a:cxn>
                <a:cxn ang="0">
                  <a:pos x="connsiteX2" y="connsiteY2"/>
                </a:cxn>
              </a:cxnLst>
              <a:rect l="l" t="t" r="r" b="b"/>
              <a:pathLst>
                <a:path w="1640114" h="478972">
                  <a:moveTo>
                    <a:pt x="0" y="478972"/>
                  </a:moveTo>
                  <a:lnTo>
                    <a:pt x="508000" y="0"/>
                  </a:lnTo>
                  <a:lnTo>
                    <a:pt x="1640114" y="0"/>
                  </a:lnTo>
                </a:path>
              </a:pathLst>
            </a:custGeom>
            <a:ln w="28575">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42" name="直接连接符 41"/>
            <p:cNvCxnSpPr/>
            <p:nvPr/>
          </p:nvCxnSpPr>
          <p:spPr>
            <a:xfrm>
              <a:off x="1330797" y="6022998"/>
              <a:ext cx="7632848"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43" name="任意多边形 42"/>
            <p:cNvSpPr/>
            <p:nvPr/>
          </p:nvSpPr>
          <p:spPr>
            <a:xfrm>
              <a:off x="4299992" y="5121546"/>
              <a:ext cx="4305300" cy="857250"/>
            </a:xfrm>
            <a:custGeom>
              <a:avLst/>
              <a:gdLst>
                <a:gd name="connsiteX0" fmla="*/ 0 w 4305300"/>
                <a:gd name="connsiteY0" fmla="*/ 857250 h 857250"/>
                <a:gd name="connsiteX1" fmla="*/ 857250 w 4305300"/>
                <a:gd name="connsiteY1" fmla="*/ 0 h 857250"/>
                <a:gd name="connsiteX2" fmla="*/ 4305300 w 4305300"/>
                <a:gd name="connsiteY2" fmla="*/ 0 h 857250"/>
              </a:gdLst>
              <a:ahLst/>
              <a:cxnLst>
                <a:cxn ang="0">
                  <a:pos x="connsiteX0" y="connsiteY0"/>
                </a:cxn>
                <a:cxn ang="0">
                  <a:pos x="connsiteX1" y="connsiteY1"/>
                </a:cxn>
                <a:cxn ang="0">
                  <a:pos x="connsiteX2" y="connsiteY2"/>
                </a:cxn>
              </a:cxnLst>
              <a:rect l="l" t="t" r="r" b="b"/>
              <a:pathLst>
                <a:path w="4305300" h="857250">
                  <a:moveTo>
                    <a:pt x="0" y="857250"/>
                  </a:moveTo>
                  <a:lnTo>
                    <a:pt x="857250" y="0"/>
                  </a:lnTo>
                  <a:lnTo>
                    <a:pt x="43053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44" name="组合 63"/>
            <p:cNvGrpSpPr/>
            <p:nvPr/>
          </p:nvGrpSpPr>
          <p:grpSpPr>
            <a:xfrm flipH="1">
              <a:off x="3779069" y="5662958"/>
              <a:ext cx="504899" cy="214314"/>
              <a:chOff x="1691953" y="2636912"/>
              <a:chExt cx="504899" cy="214314"/>
            </a:xfrm>
          </p:grpSpPr>
          <p:sp>
            <p:nvSpPr>
              <p:cNvPr id="103" name="椭圆 102"/>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4" name="组合 8"/>
              <p:cNvGrpSpPr/>
              <p:nvPr/>
            </p:nvGrpSpPr>
            <p:grpSpPr>
              <a:xfrm>
                <a:off x="1910306" y="2636912"/>
                <a:ext cx="286546" cy="214314"/>
                <a:chOff x="1081062" y="3152772"/>
                <a:chExt cx="286546" cy="214314"/>
              </a:xfrm>
            </p:grpSpPr>
            <p:cxnSp>
              <p:nvCxnSpPr>
                <p:cNvPr id="105"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5" name="组合 63"/>
            <p:cNvGrpSpPr/>
            <p:nvPr/>
          </p:nvGrpSpPr>
          <p:grpSpPr>
            <a:xfrm>
              <a:off x="4858346" y="6167014"/>
              <a:ext cx="504899" cy="214314"/>
              <a:chOff x="1691953" y="2636912"/>
              <a:chExt cx="504899" cy="214314"/>
            </a:xfrm>
          </p:grpSpPr>
          <p:sp>
            <p:nvSpPr>
              <p:cNvPr id="98" name="椭圆 97"/>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9" name="组合 8"/>
              <p:cNvGrpSpPr/>
              <p:nvPr/>
            </p:nvGrpSpPr>
            <p:grpSpPr>
              <a:xfrm>
                <a:off x="1910306" y="2636912"/>
                <a:ext cx="286546" cy="214314"/>
                <a:chOff x="1081062" y="3152772"/>
                <a:chExt cx="286546" cy="214314"/>
              </a:xfrm>
            </p:grpSpPr>
            <p:cxnSp>
              <p:nvCxnSpPr>
                <p:cNvPr id="100"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6" name="组合 135"/>
            <p:cNvGrpSpPr/>
            <p:nvPr/>
          </p:nvGrpSpPr>
          <p:grpSpPr>
            <a:xfrm>
              <a:off x="6084441" y="4797152"/>
              <a:ext cx="932684" cy="285752"/>
              <a:chOff x="5724401" y="2708920"/>
              <a:chExt cx="932684" cy="285752"/>
            </a:xfrm>
          </p:grpSpPr>
          <p:grpSp>
            <p:nvGrpSpPr>
              <p:cNvPr id="90" name="组合 103"/>
              <p:cNvGrpSpPr/>
              <p:nvPr/>
            </p:nvGrpSpPr>
            <p:grpSpPr>
              <a:xfrm flipH="1">
                <a:off x="5724401" y="2708920"/>
                <a:ext cx="428628" cy="285752"/>
                <a:chOff x="1582707" y="2285992"/>
                <a:chExt cx="682172" cy="285752"/>
              </a:xfrm>
            </p:grpSpPr>
            <p:sp>
              <p:nvSpPr>
                <p:cNvPr id="95" name="椭圆 94"/>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00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30"/>
              <p:cNvGrpSpPr/>
              <p:nvPr/>
            </p:nvGrpSpPr>
            <p:grpSpPr>
              <a:xfrm>
                <a:off x="6228457" y="2708920"/>
                <a:ext cx="428628" cy="285752"/>
                <a:chOff x="1582707" y="2285992"/>
                <a:chExt cx="682172" cy="285752"/>
              </a:xfrm>
            </p:grpSpPr>
            <p:sp>
              <p:nvSpPr>
                <p:cNvPr id="92" name="椭圆 91"/>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FF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7" name="组合 63"/>
            <p:cNvGrpSpPr/>
            <p:nvPr/>
          </p:nvGrpSpPr>
          <p:grpSpPr>
            <a:xfrm>
              <a:off x="1186781" y="6167014"/>
              <a:ext cx="504899" cy="214314"/>
              <a:chOff x="1691953" y="2636912"/>
              <a:chExt cx="504899" cy="214314"/>
            </a:xfrm>
          </p:grpSpPr>
          <p:sp>
            <p:nvSpPr>
              <p:cNvPr id="85" name="椭圆 84"/>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6" name="组合 8"/>
              <p:cNvGrpSpPr/>
              <p:nvPr/>
            </p:nvGrpSpPr>
            <p:grpSpPr>
              <a:xfrm>
                <a:off x="1910306" y="2636912"/>
                <a:ext cx="286546" cy="214314"/>
                <a:chOff x="1081062" y="3152772"/>
                <a:chExt cx="286546" cy="214314"/>
              </a:xfrm>
            </p:grpSpPr>
            <p:cxnSp>
              <p:nvCxnSpPr>
                <p:cNvPr id="87"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8" name="任意多边形 47"/>
            <p:cNvSpPr/>
            <p:nvPr/>
          </p:nvSpPr>
          <p:spPr>
            <a:xfrm>
              <a:off x="1681978" y="5943417"/>
              <a:ext cx="0" cy="130629"/>
            </a:xfrm>
            <a:custGeom>
              <a:avLst/>
              <a:gdLst>
                <a:gd name="connsiteX0" fmla="*/ 0 w 0"/>
                <a:gd name="connsiteY0" fmla="*/ 0 h 130629"/>
                <a:gd name="connsiteX1" fmla="*/ 0 w 0"/>
                <a:gd name="connsiteY1" fmla="*/ 130629 h 130629"/>
              </a:gdLst>
              <a:ahLst/>
              <a:cxnLst>
                <a:cxn ang="0">
                  <a:pos x="connsiteX0" y="connsiteY0"/>
                </a:cxn>
                <a:cxn ang="0">
                  <a:pos x="connsiteX1" y="connsiteY1"/>
                </a:cxn>
              </a:cxnLst>
              <a:rect l="l" t="t" r="r" b="b"/>
              <a:pathLst>
                <a:path h="130629">
                  <a:moveTo>
                    <a:pt x="0" y="0"/>
                  </a:moveTo>
                  <a:lnTo>
                    <a:pt x="0" y="130629"/>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9" name="任意多边形 48"/>
            <p:cNvSpPr/>
            <p:nvPr/>
          </p:nvSpPr>
          <p:spPr>
            <a:xfrm>
              <a:off x="8489178" y="5943417"/>
              <a:ext cx="0" cy="145143"/>
            </a:xfrm>
            <a:custGeom>
              <a:avLst/>
              <a:gdLst>
                <a:gd name="connsiteX0" fmla="*/ 0 w 0"/>
                <a:gd name="connsiteY0" fmla="*/ 0 h 145143"/>
                <a:gd name="connsiteX1" fmla="*/ 0 w 0"/>
                <a:gd name="connsiteY1" fmla="*/ 145143 h 145143"/>
              </a:gdLst>
              <a:ahLst/>
              <a:cxnLst>
                <a:cxn ang="0">
                  <a:pos x="connsiteX0" y="connsiteY0"/>
                </a:cxn>
                <a:cxn ang="0">
                  <a:pos x="connsiteX1" y="connsiteY1"/>
                </a:cxn>
              </a:cxnLst>
              <a:rect l="l" t="t" r="r" b="b"/>
              <a:pathLst>
                <a:path h="145143">
                  <a:moveTo>
                    <a:pt x="0" y="0"/>
                  </a:moveTo>
                  <a:lnTo>
                    <a:pt x="0" y="14514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任意多边形 49"/>
            <p:cNvSpPr/>
            <p:nvPr/>
          </p:nvSpPr>
          <p:spPr>
            <a:xfrm>
              <a:off x="3780880" y="5950221"/>
              <a:ext cx="0" cy="147638"/>
            </a:xfrm>
            <a:custGeom>
              <a:avLst/>
              <a:gdLst>
                <a:gd name="connsiteX0" fmla="*/ 0 w 0"/>
                <a:gd name="connsiteY0" fmla="*/ 0 h 147638"/>
                <a:gd name="connsiteX1" fmla="*/ 0 w 0"/>
                <a:gd name="connsiteY1" fmla="*/ 147638 h 147638"/>
              </a:gdLst>
              <a:ahLst/>
              <a:cxnLst>
                <a:cxn ang="0">
                  <a:pos x="connsiteX0" y="connsiteY0"/>
                </a:cxn>
                <a:cxn ang="0">
                  <a:pos x="connsiteX1" y="connsiteY1"/>
                </a:cxn>
              </a:cxnLst>
              <a:rect l="l" t="t" r="r" b="b"/>
              <a:pathLst>
                <a:path h="147638">
                  <a:moveTo>
                    <a:pt x="0" y="0"/>
                  </a:moveTo>
                  <a:lnTo>
                    <a:pt x="0" y="14763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任意多边形 50"/>
            <p:cNvSpPr/>
            <p:nvPr/>
          </p:nvSpPr>
          <p:spPr>
            <a:xfrm>
              <a:off x="5357267" y="5935934"/>
              <a:ext cx="0" cy="157162"/>
            </a:xfrm>
            <a:custGeom>
              <a:avLst/>
              <a:gdLst>
                <a:gd name="connsiteX0" fmla="*/ 0 w 0"/>
                <a:gd name="connsiteY0" fmla="*/ 0 h 157162"/>
                <a:gd name="connsiteX1" fmla="*/ 0 w 0"/>
                <a:gd name="connsiteY1" fmla="*/ 157162 h 157162"/>
              </a:gdLst>
              <a:ahLst/>
              <a:cxnLst>
                <a:cxn ang="0">
                  <a:pos x="connsiteX0" y="connsiteY0"/>
                </a:cxn>
                <a:cxn ang="0">
                  <a:pos x="connsiteX1" y="connsiteY1"/>
                </a:cxn>
              </a:cxnLst>
              <a:rect l="l" t="t" r="r" b="b"/>
              <a:pathLst>
                <a:path h="157162">
                  <a:moveTo>
                    <a:pt x="0" y="0"/>
                  </a:moveTo>
                  <a:lnTo>
                    <a:pt x="0" y="15716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52" name="组合 63"/>
            <p:cNvGrpSpPr/>
            <p:nvPr/>
          </p:nvGrpSpPr>
          <p:grpSpPr>
            <a:xfrm>
              <a:off x="7955533" y="6167014"/>
              <a:ext cx="504899" cy="214314"/>
              <a:chOff x="1691953" y="2636912"/>
              <a:chExt cx="504899" cy="214314"/>
            </a:xfrm>
          </p:grpSpPr>
          <p:sp>
            <p:nvSpPr>
              <p:cNvPr id="80" name="椭圆 79"/>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1" name="组合 8"/>
              <p:cNvGrpSpPr/>
              <p:nvPr/>
            </p:nvGrpSpPr>
            <p:grpSpPr>
              <a:xfrm>
                <a:off x="1910306" y="2636912"/>
                <a:ext cx="286546" cy="214314"/>
                <a:chOff x="1081062" y="3152772"/>
                <a:chExt cx="286546" cy="214314"/>
              </a:xfrm>
            </p:grpSpPr>
            <p:cxnSp>
              <p:nvCxnSpPr>
                <p:cNvPr id="82"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3" name="任意多边形 52"/>
            <p:cNvSpPr/>
            <p:nvPr/>
          </p:nvSpPr>
          <p:spPr>
            <a:xfrm>
              <a:off x="8176314" y="5046757"/>
              <a:ext cx="0" cy="169333"/>
            </a:xfrm>
            <a:custGeom>
              <a:avLst/>
              <a:gdLst>
                <a:gd name="connsiteX0" fmla="*/ 0 w 0"/>
                <a:gd name="connsiteY0" fmla="*/ 0 h 169333"/>
                <a:gd name="connsiteX1" fmla="*/ 0 w 0"/>
                <a:gd name="connsiteY1" fmla="*/ 169333 h 169333"/>
              </a:gdLst>
              <a:ahLst/>
              <a:cxnLst>
                <a:cxn ang="0">
                  <a:pos x="connsiteX0" y="connsiteY0"/>
                </a:cxn>
                <a:cxn ang="0">
                  <a:pos x="connsiteX1" y="connsiteY1"/>
                </a:cxn>
              </a:cxnLst>
              <a:rect l="l" t="t" r="r" b="b"/>
              <a:pathLst>
                <a:path h="169333">
                  <a:moveTo>
                    <a:pt x="0" y="0"/>
                  </a:moveTo>
                  <a:lnTo>
                    <a:pt x="0" y="16933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任意多边形 53"/>
            <p:cNvSpPr/>
            <p:nvPr/>
          </p:nvSpPr>
          <p:spPr>
            <a:xfrm>
              <a:off x="3780185" y="5116611"/>
              <a:ext cx="4391025" cy="900112"/>
            </a:xfrm>
            <a:custGeom>
              <a:avLst/>
              <a:gdLst>
                <a:gd name="connsiteX0" fmla="*/ 4391025 w 4391025"/>
                <a:gd name="connsiteY0" fmla="*/ 0 h 900112"/>
                <a:gd name="connsiteX1" fmla="*/ 1381125 w 4391025"/>
                <a:gd name="connsiteY1" fmla="*/ 4762 h 900112"/>
                <a:gd name="connsiteX2" fmla="*/ 490537 w 4391025"/>
                <a:gd name="connsiteY2" fmla="*/ 895350 h 900112"/>
                <a:gd name="connsiteX3" fmla="*/ 0 w 4391025"/>
                <a:gd name="connsiteY3" fmla="*/ 900112 h 900112"/>
              </a:gdLst>
              <a:ahLst/>
              <a:cxnLst>
                <a:cxn ang="0">
                  <a:pos x="connsiteX0" y="connsiteY0"/>
                </a:cxn>
                <a:cxn ang="0">
                  <a:pos x="connsiteX1" y="connsiteY1"/>
                </a:cxn>
                <a:cxn ang="0">
                  <a:pos x="connsiteX2" y="connsiteY2"/>
                </a:cxn>
                <a:cxn ang="0">
                  <a:pos x="connsiteX3" y="connsiteY3"/>
                </a:cxn>
              </a:cxnLst>
              <a:rect l="l" t="t" r="r" b="b"/>
              <a:pathLst>
                <a:path w="4391025" h="900112">
                  <a:moveTo>
                    <a:pt x="4391025" y="0"/>
                  </a:moveTo>
                  <a:lnTo>
                    <a:pt x="1381125" y="4762"/>
                  </a:lnTo>
                  <a:lnTo>
                    <a:pt x="490537" y="895350"/>
                  </a:lnTo>
                  <a:lnTo>
                    <a:pt x="0" y="900112"/>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椭圆 54"/>
            <p:cNvSpPr/>
            <p:nvPr/>
          </p:nvSpPr>
          <p:spPr>
            <a:xfrm>
              <a:off x="4488929" y="5868118"/>
              <a:ext cx="72008" cy="72008"/>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Text Box 13"/>
            <p:cNvSpPr txBox="1">
              <a:spLocks noChangeArrowheads="1"/>
            </p:cNvSpPr>
            <p:nvPr/>
          </p:nvSpPr>
          <p:spPr bwMode="auto">
            <a:xfrm>
              <a:off x="4572273" y="1988840"/>
              <a:ext cx="1008112" cy="307777"/>
            </a:xfrm>
            <a:prstGeom prst="rect">
              <a:avLst/>
            </a:prstGeom>
            <a:solidFill>
              <a:schemeClr val="bg1"/>
            </a:solidFill>
            <a:ln w="9525" algn="ctr">
              <a:noFill/>
              <a:miter lim="800000"/>
              <a:headEnd/>
              <a:tailEnd/>
            </a:ln>
          </p:spPr>
          <p:txBody>
            <a:bodyPr wrap="square">
              <a:spAutoFit/>
            </a:bodyPr>
            <a:lstStyle/>
            <a:p>
              <a:pPr algn="ctr">
                <a:spcBef>
                  <a:spcPct val="50000"/>
                </a:spcBef>
              </a:pPr>
              <a:r>
                <a:rPr lang="zh-CN" altLang="en-US" sz="1400" dirty="0" smtClean="0"/>
                <a:t>（</a:t>
              </a:r>
              <a:r>
                <a:rPr lang="en-US" altLang="zh-CN" sz="1400" dirty="0" smtClean="0"/>
                <a:t>a</a:t>
              </a:r>
              <a:r>
                <a:rPr lang="zh-CN" altLang="en-US" sz="1400" dirty="0" smtClean="0"/>
                <a:t>）</a:t>
              </a:r>
              <a:endParaRPr lang="zh-CN" altLang="en-US" sz="1400" dirty="0"/>
            </a:p>
          </p:txBody>
        </p:sp>
        <p:sp>
          <p:nvSpPr>
            <p:cNvPr id="57" name="Text Box 13"/>
            <p:cNvSpPr txBox="1">
              <a:spLocks noChangeArrowheads="1"/>
            </p:cNvSpPr>
            <p:nvPr/>
          </p:nvSpPr>
          <p:spPr bwMode="auto">
            <a:xfrm>
              <a:off x="4644281" y="4273351"/>
              <a:ext cx="1008112" cy="307777"/>
            </a:xfrm>
            <a:prstGeom prst="rect">
              <a:avLst/>
            </a:prstGeom>
            <a:solidFill>
              <a:schemeClr val="bg1"/>
            </a:solidFill>
            <a:ln w="9525" algn="ctr">
              <a:noFill/>
              <a:miter lim="800000"/>
              <a:headEnd/>
              <a:tailEnd/>
            </a:ln>
          </p:spPr>
          <p:txBody>
            <a:bodyPr wrap="square">
              <a:spAutoFit/>
            </a:bodyPr>
            <a:lstStyle/>
            <a:p>
              <a:pPr algn="ctr">
                <a:spcBef>
                  <a:spcPct val="50000"/>
                </a:spcBef>
              </a:pPr>
              <a:r>
                <a:rPr lang="zh-CN" altLang="en-US" sz="1400" dirty="0" smtClean="0"/>
                <a:t>（</a:t>
              </a:r>
              <a:r>
                <a:rPr lang="en-US" altLang="zh-CN" sz="1400" dirty="0" smtClean="0"/>
                <a:t>b</a:t>
              </a:r>
              <a:r>
                <a:rPr lang="zh-CN" altLang="en-US" sz="1400" dirty="0" smtClean="0"/>
                <a:t>）</a:t>
              </a:r>
              <a:endParaRPr lang="zh-CN" altLang="en-US" sz="1400" dirty="0"/>
            </a:p>
          </p:txBody>
        </p:sp>
        <p:grpSp>
          <p:nvGrpSpPr>
            <p:cNvPr id="58" name="组合 170"/>
            <p:cNvGrpSpPr/>
            <p:nvPr/>
          </p:nvGrpSpPr>
          <p:grpSpPr>
            <a:xfrm>
              <a:off x="5724401" y="1092873"/>
              <a:ext cx="932684" cy="285752"/>
              <a:chOff x="5724401" y="1092873"/>
              <a:chExt cx="932684" cy="285752"/>
            </a:xfrm>
          </p:grpSpPr>
          <p:grpSp>
            <p:nvGrpSpPr>
              <p:cNvPr id="70" name="组合 34"/>
              <p:cNvGrpSpPr/>
              <p:nvPr/>
            </p:nvGrpSpPr>
            <p:grpSpPr>
              <a:xfrm>
                <a:off x="5724401" y="1092873"/>
                <a:ext cx="932684" cy="285752"/>
                <a:chOff x="5724401" y="2708920"/>
                <a:chExt cx="932684" cy="285752"/>
              </a:xfrm>
            </p:grpSpPr>
            <p:grpSp>
              <p:nvGrpSpPr>
                <p:cNvPr id="72" name="组合 103"/>
                <p:cNvGrpSpPr/>
                <p:nvPr/>
              </p:nvGrpSpPr>
              <p:grpSpPr>
                <a:xfrm flipH="1">
                  <a:off x="5724401" y="2708920"/>
                  <a:ext cx="428628" cy="285752"/>
                  <a:chOff x="1582707" y="2285992"/>
                  <a:chExt cx="682172" cy="285752"/>
                </a:xfrm>
              </p:grpSpPr>
              <p:sp>
                <p:nvSpPr>
                  <p:cNvPr id="77" name="椭圆 76"/>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任意多边形 78"/>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00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30"/>
                <p:cNvGrpSpPr/>
                <p:nvPr/>
              </p:nvGrpSpPr>
              <p:grpSpPr>
                <a:xfrm>
                  <a:off x="6228457" y="2708920"/>
                  <a:ext cx="428628" cy="285752"/>
                  <a:chOff x="1582707" y="2285992"/>
                  <a:chExt cx="682172" cy="285752"/>
                </a:xfrm>
              </p:grpSpPr>
              <p:sp>
                <p:nvSpPr>
                  <p:cNvPr id="74" name="椭圆 73"/>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FF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1" name="任意多边形 70"/>
              <p:cNvSpPr/>
              <p:nvPr/>
            </p:nvSpPr>
            <p:spPr>
              <a:xfrm>
                <a:off x="6168571" y="1190171"/>
                <a:ext cx="58058" cy="0"/>
              </a:xfrm>
              <a:custGeom>
                <a:avLst/>
                <a:gdLst>
                  <a:gd name="connsiteX0" fmla="*/ 0 w 58058"/>
                  <a:gd name="connsiteY0" fmla="*/ 0 h 0"/>
                  <a:gd name="connsiteX1" fmla="*/ 0 w 58058"/>
                  <a:gd name="connsiteY1" fmla="*/ 0 h 0"/>
                  <a:gd name="connsiteX2" fmla="*/ 58058 w 58058"/>
                  <a:gd name="connsiteY2" fmla="*/ 0 h 0"/>
                  <a:gd name="connsiteX3" fmla="*/ 58058 w 58058"/>
                  <a:gd name="connsiteY3" fmla="*/ 0 h 0"/>
                </a:gdLst>
                <a:ahLst/>
                <a:cxnLst>
                  <a:cxn ang="0">
                    <a:pos x="connsiteX0" y="connsiteY0"/>
                  </a:cxn>
                  <a:cxn ang="0">
                    <a:pos x="connsiteX1" y="connsiteY1"/>
                  </a:cxn>
                  <a:cxn ang="0">
                    <a:pos x="connsiteX2" y="connsiteY2"/>
                  </a:cxn>
                  <a:cxn ang="0">
                    <a:pos x="connsiteX3" y="connsiteY3"/>
                  </a:cxn>
                </a:cxnLst>
                <a:rect l="l" t="t" r="r" b="b"/>
                <a:pathLst>
                  <a:path w="58058">
                    <a:moveTo>
                      <a:pt x="0" y="0"/>
                    </a:moveTo>
                    <a:lnTo>
                      <a:pt x="0" y="0"/>
                    </a:lnTo>
                    <a:lnTo>
                      <a:pt x="58058" y="0"/>
                    </a:lnTo>
                    <a:lnTo>
                      <a:pt x="58058"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59" name="组合 171"/>
            <p:cNvGrpSpPr/>
            <p:nvPr/>
          </p:nvGrpSpPr>
          <p:grpSpPr>
            <a:xfrm>
              <a:off x="2268017" y="3501008"/>
              <a:ext cx="932684" cy="285752"/>
              <a:chOff x="5724401" y="1092873"/>
              <a:chExt cx="932684" cy="285752"/>
            </a:xfrm>
          </p:grpSpPr>
          <p:grpSp>
            <p:nvGrpSpPr>
              <p:cNvPr id="60" name="组合 34"/>
              <p:cNvGrpSpPr/>
              <p:nvPr/>
            </p:nvGrpSpPr>
            <p:grpSpPr>
              <a:xfrm>
                <a:off x="5724401" y="1092873"/>
                <a:ext cx="932684" cy="285752"/>
                <a:chOff x="5724401" y="2708920"/>
                <a:chExt cx="932684" cy="285752"/>
              </a:xfrm>
            </p:grpSpPr>
            <p:grpSp>
              <p:nvGrpSpPr>
                <p:cNvPr id="62" name="组合 103"/>
                <p:cNvGrpSpPr/>
                <p:nvPr/>
              </p:nvGrpSpPr>
              <p:grpSpPr>
                <a:xfrm flipH="1">
                  <a:off x="5724401" y="2708920"/>
                  <a:ext cx="428628" cy="285752"/>
                  <a:chOff x="1582707" y="2285992"/>
                  <a:chExt cx="682172" cy="285752"/>
                </a:xfrm>
              </p:grpSpPr>
              <p:sp>
                <p:nvSpPr>
                  <p:cNvPr id="67" name="椭圆 66"/>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00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组合 30"/>
                <p:cNvGrpSpPr/>
                <p:nvPr/>
              </p:nvGrpSpPr>
              <p:grpSpPr>
                <a:xfrm>
                  <a:off x="6228457" y="2708920"/>
                  <a:ext cx="428628" cy="285752"/>
                  <a:chOff x="1582707" y="2285992"/>
                  <a:chExt cx="682172" cy="285752"/>
                </a:xfrm>
              </p:grpSpPr>
              <p:sp>
                <p:nvSpPr>
                  <p:cNvPr id="64" name="椭圆 63"/>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FF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1" name="任意多边形 60"/>
              <p:cNvSpPr/>
              <p:nvPr/>
            </p:nvSpPr>
            <p:spPr>
              <a:xfrm>
                <a:off x="6168571" y="1190171"/>
                <a:ext cx="58058" cy="0"/>
              </a:xfrm>
              <a:custGeom>
                <a:avLst/>
                <a:gdLst>
                  <a:gd name="connsiteX0" fmla="*/ 0 w 58058"/>
                  <a:gd name="connsiteY0" fmla="*/ 0 h 0"/>
                  <a:gd name="connsiteX1" fmla="*/ 0 w 58058"/>
                  <a:gd name="connsiteY1" fmla="*/ 0 h 0"/>
                  <a:gd name="connsiteX2" fmla="*/ 58058 w 58058"/>
                  <a:gd name="connsiteY2" fmla="*/ 0 h 0"/>
                  <a:gd name="connsiteX3" fmla="*/ 58058 w 58058"/>
                  <a:gd name="connsiteY3" fmla="*/ 0 h 0"/>
                </a:gdLst>
                <a:ahLst/>
                <a:cxnLst>
                  <a:cxn ang="0">
                    <a:pos x="connsiteX0" y="connsiteY0"/>
                  </a:cxn>
                  <a:cxn ang="0">
                    <a:pos x="connsiteX1" y="connsiteY1"/>
                  </a:cxn>
                  <a:cxn ang="0">
                    <a:pos x="connsiteX2" y="connsiteY2"/>
                  </a:cxn>
                  <a:cxn ang="0">
                    <a:pos x="connsiteX3" y="connsiteY3"/>
                  </a:cxn>
                </a:cxnLst>
                <a:rect l="l" t="t" r="r" b="b"/>
                <a:pathLst>
                  <a:path w="58058">
                    <a:moveTo>
                      <a:pt x="0" y="0"/>
                    </a:moveTo>
                    <a:lnTo>
                      <a:pt x="0" y="0"/>
                    </a:lnTo>
                    <a:lnTo>
                      <a:pt x="58058" y="0"/>
                    </a:lnTo>
                    <a:lnTo>
                      <a:pt x="58058"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158" name="矩形 157"/>
          <p:cNvSpPr/>
          <p:nvPr/>
        </p:nvSpPr>
        <p:spPr>
          <a:xfrm>
            <a:off x="691318" y="3100382"/>
            <a:ext cx="4929222" cy="400110"/>
          </a:xfrm>
          <a:prstGeom prst="rect">
            <a:avLst/>
          </a:prstGeom>
        </p:spPr>
        <p:txBody>
          <a:bodyPr wrap="square">
            <a:spAutoFit/>
          </a:bodyPr>
          <a:lstStyle/>
          <a:p>
            <a:r>
              <a:rPr lang="zh-CN" altLang="en-US" sz="2000" b="1" dirty="0" smtClean="0">
                <a:latin typeface="Times New Roman" pitchFamily="18" charset="0"/>
                <a:ea typeface="宋体" pitchFamily="2" charset="-122"/>
                <a:cs typeface="Times New Roman" pitchFamily="18" charset="0"/>
              </a:rPr>
              <a:t>调车中途折返必须符合下列条件</a:t>
            </a:r>
            <a:endParaRPr lang="zh-CN" altLang="en-US" sz="2000" b="1" dirty="0"/>
          </a:p>
        </p:txBody>
      </p:sp>
      <p:grpSp>
        <p:nvGrpSpPr>
          <p:cNvPr id="159" name="组合 14"/>
          <p:cNvGrpSpPr/>
          <p:nvPr/>
        </p:nvGrpSpPr>
        <p:grpSpPr>
          <a:xfrm>
            <a:off x="762756" y="3600449"/>
            <a:ext cx="4071966" cy="2571769"/>
            <a:chOff x="7906556" y="3187464"/>
            <a:chExt cx="3714776" cy="2110171"/>
          </a:xfrm>
        </p:grpSpPr>
        <p:sp>
          <p:nvSpPr>
            <p:cNvPr id="160" name="矩形 159"/>
            <p:cNvSpPr/>
            <p:nvPr/>
          </p:nvSpPr>
          <p:spPr>
            <a:xfrm>
              <a:off x="7977994" y="3187464"/>
              <a:ext cx="3643338" cy="2021226"/>
            </a:xfrm>
            <a:prstGeom prst="rect">
              <a:avLst/>
            </a:prstGeom>
            <a:ln>
              <a:noFill/>
            </a:ln>
          </p:spPr>
          <p:txBody>
            <a:bodyPr wrap="square">
              <a:spAutoFit/>
            </a:bodyPr>
            <a:lstStyle/>
            <a:p>
              <a:pPr marL="36000">
                <a:lnSpc>
                  <a:spcPct val="200000"/>
                </a:lnSpc>
              </a:pPr>
              <a:r>
                <a:rPr lang="zh-CN" altLang="en-US" sz="2000" b="1" dirty="0" smtClean="0">
                  <a:latin typeface="Calibri" pitchFamily="34" charset="0"/>
                  <a:ea typeface="宋体" pitchFamily="2" charset="-122"/>
                  <a:cs typeface="宋体" pitchFamily="2" charset="-122"/>
                </a:rPr>
                <a:t>①</a:t>
              </a:r>
              <a:r>
                <a:rPr lang="zh-CN" altLang="en-US" sz="2000" b="1" dirty="0" smtClean="0">
                  <a:latin typeface="Times New Roman" pitchFamily="18" charset="0"/>
                  <a:ea typeface="宋体" pitchFamily="2" charset="-122"/>
                  <a:cs typeface="Times New Roman" pitchFamily="18" charset="0"/>
                </a:rPr>
                <a:t>原牵出进路的信号机已经关闭；</a:t>
              </a:r>
              <a:r>
                <a:rPr lang="zh-CN" altLang="en-US" sz="2000" b="1" dirty="0" smtClean="0">
                  <a:latin typeface="Calibri" pitchFamily="34" charset="0"/>
                  <a:ea typeface="宋体" pitchFamily="2" charset="-122"/>
                  <a:cs typeface="宋体" pitchFamily="2" charset="-122"/>
                </a:rPr>
                <a:t>②</a:t>
              </a:r>
              <a:r>
                <a:rPr lang="zh-CN" altLang="en-US" sz="2000" b="1" dirty="0" smtClean="0">
                  <a:latin typeface="Times New Roman" pitchFamily="18" charset="0"/>
                  <a:ea typeface="宋体" pitchFamily="2" charset="-122"/>
                  <a:cs typeface="Times New Roman" pitchFamily="18" charset="0"/>
                </a:rPr>
                <a:t>原牵出进路曾经占用过，并已退清；</a:t>
              </a:r>
              <a:endParaRPr lang="en-US" altLang="zh-CN" sz="2000" b="1" dirty="0" smtClean="0">
                <a:latin typeface="Times New Roman" pitchFamily="18" charset="0"/>
                <a:ea typeface="宋体" pitchFamily="2" charset="-122"/>
                <a:cs typeface="Times New Roman" pitchFamily="18" charset="0"/>
              </a:endParaRPr>
            </a:p>
            <a:p>
              <a:pPr marL="36000">
                <a:lnSpc>
                  <a:spcPct val="200000"/>
                </a:lnSpc>
              </a:pPr>
              <a:r>
                <a:rPr lang="zh-CN" altLang="en-US" sz="2000" b="1" dirty="0" smtClean="0">
                  <a:latin typeface="Calibri" pitchFamily="34" charset="0"/>
                  <a:ea typeface="宋体" pitchFamily="2" charset="-122"/>
                  <a:cs typeface="宋体" pitchFamily="2" charset="-122"/>
                </a:rPr>
                <a:t>③</a:t>
              </a:r>
              <a:r>
                <a:rPr lang="zh-CN" altLang="en-US" sz="2000" b="1" dirty="0" smtClean="0">
                  <a:latin typeface="Times New Roman" pitchFamily="18" charset="0"/>
                  <a:ea typeface="宋体" pitchFamily="2" charset="-122"/>
                  <a:cs typeface="Times New Roman" pitchFamily="18" charset="0"/>
                </a:rPr>
                <a:t>调车车列确实折返回去了。</a:t>
              </a:r>
              <a:endParaRPr lang="zh-CN" altLang="en-US" sz="2000" b="1" dirty="0"/>
            </a:p>
          </p:txBody>
        </p:sp>
        <p:sp>
          <p:nvSpPr>
            <p:cNvPr id="161" name="矩形 160"/>
            <p:cNvSpPr/>
            <p:nvPr/>
          </p:nvSpPr>
          <p:spPr>
            <a:xfrm>
              <a:off x="7906556" y="3187466"/>
              <a:ext cx="3714776" cy="211016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2" name="矩形 161"/>
          <p:cNvSpPr/>
          <p:nvPr/>
        </p:nvSpPr>
        <p:spPr>
          <a:xfrm>
            <a:off x="3477400" y="2100252"/>
            <a:ext cx="2786082" cy="461665"/>
          </a:xfrm>
          <a:prstGeom prst="rect">
            <a:avLst/>
          </a:prstGeom>
        </p:spPr>
        <p:txBody>
          <a:bodyPr wrap="square">
            <a:spAutoFit/>
          </a:bodyPr>
          <a:lstStyle/>
          <a:p>
            <a:r>
              <a:rPr lang="zh-CN" altLang="en-US" sz="2400" b="1" dirty="0" smtClean="0">
                <a:solidFill>
                  <a:srgbClr val="0303EB"/>
                </a:solidFill>
              </a:rPr>
              <a:t>调车中途折返解锁</a:t>
            </a:r>
            <a:endParaRPr lang="zh-CN" altLang="en-US" sz="2400" b="1" dirty="0">
              <a:solidFill>
                <a:srgbClr val="0303EB"/>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2"/>
                                        </p:tgtEl>
                                        <p:attrNameLst>
                                          <p:attrName>style.visibility</p:attrName>
                                        </p:attrNameLst>
                                      </p:cBhvr>
                                      <p:to>
                                        <p:strVal val="visible"/>
                                      </p:to>
                                    </p:set>
                                    <p:animEffect transition="in" filter="wipe(up)">
                                      <p:cBhvr>
                                        <p:cTn id="7" dur="500"/>
                                        <p:tgtEl>
                                          <p:spTgt spid="16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58"/>
                                        </p:tgtEl>
                                        <p:attrNameLst>
                                          <p:attrName>style.visibility</p:attrName>
                                        </p:attrNameLst>
                                      </p:cBhvr>
                                      <p:to>
                                        <p:strVal val="visible"/>
                                      </p:to>
                                    </p:set>
                                    <p:animEffect transition="in" filter="wipe(up)">
                                      <p:cBhvr>
                                        <p:cTn id="12" dur="500"/>
                                        <p:tgtEl>
                                          <p:spTgt spid="158"/>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59"/>
                                        </p:tgtEl>
                                        <p:attrNameLst>
                                          <p:attrName>style.visibility</p:attrName>
                                        </p:attrNameLst>
                                      </p:cBhvr>
                                      <p:to>
                                        <p:strVal val="visible"/>
                                      </p:to>
                                    </p:set>
                                    <p:animEffect transition="in" filter="wipe(up)">
                                      <p:cBhvr>
                                        <p:cTn id="16" dur="5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p:bldP spid="16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7409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3.1.2 </a:t>
            </a:r>
            <a:r>
              <a:rPr lang="zh-CN" altLang="en-US" sz="2800" b="1" dirty="0" smtClean="0">
                <a:solidFill>
                  <a:srgbClr val="0070C0"/>
                </a:solidFill>
                <a:latin typeface="微软雅黑" pitchFamily="34" charset="-122"/>
                <a:ea typeface="微软雅黑" pitchFamily="34" charset="-122"/>
              </a:rPr>
              <a:t>联锁系统的功能</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4450882" cy="461665"/>
            <a:chOff x="548443" y="1281397"/>
            <a:chExt cx="4450882"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022255" cy="461665"/>
            </a:xfrm>
            <a:prstGeom prst="rect">
              <a:avLst/>
            </a:prstGeom>
          </p:spPr>
          <p:txBody>
            <a:bodyPr wrap="none">
              <a:spAutoFit/>
            </a:bodyPr>
            <a:lstStyle/>
            <a:p>
              <a:r>
                <a:rPr lang="en-US" altLang="zh-CN" sz="2400" b="1" dirty="0" smtClean="0"/>
                <a:t>2</a:t>
              </a:r>
              <a:r>
                <a:rPr lang="zh-CN" altLang="en-US" sz="2400" b="1" dirty="0" smtClean="0"/>
                <a:t>、进路控制功能</a:t>
              </a:r>
              <a:r>
                <a:rPr lang="en-US" altLang="zh-CN" sz="2400" b="1" dirty="0" smtClean="0"/>
                <a:t>—</a:t>
              </a:r>
              <a:r>
                <a:rPr lang="zh-CN" altLang="en-US" sz="2400" b="1" dirty="0" smtClean="0">
                  <a:solidFill>
                    <a:srgbClr val="0303EB"/>
                  </a:solidFill>
                </a:rPr>
                <a:t>解锁进路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548442" y="2100252"/>
            <a:ext cx="3433953" cy="461665"/>
          </a:xfrm>
          <a:prstGeom prst="rect">
            <a:avLst/>
          </a:prstGeom>
        </p:spPr>
        <p:txBody>
          <a:bodyPr wrap="none">
            <a:spAutoFit/>
          </a:bodyPr>
          <a:lstStyle/>
          <a:p>
            <a:r>
              <a:rPr lang="zh-CN" altLang="en-US" sz="2400" b="1" dirty="0" smtClean="0">
                <a:solidFill>
                  <a:schemeClr val="accent1">
                    <a:lumMod val="50000"/>
                  </a:schemeClr>
                </a:solidFill>
              </a:rPr>
              <a:t>（</a:t>
            </a:r>
            <a:r>
              <a:rPr lang="en-US" altLang="zh-CN" sz="2400" b="1" dirty="0" smtClean="0">
                <a:solidFill>
                  <a:schemeClr val="accent1">
                    <a:lumMod val="50000"/>
                  </a:schemeClr>
                </a:solidFill>
              </a:rPr>
              <a:t>2</a:t>
            </a:r>
            <a:r>
              <a:rPr lang="zh-CN" altLang="en-US" sz="2400" b="1" dirty="0" smtClean="0">
                <a:solidFill>
                  <a:schemeClr val="accent1">
                    <a:lumMod val="50000"/>
                  </a:schemeClr>
                </a:solidFill>
              </a:rPr>
              <a:t>）人工办理解锁进路</a:t>
            </a:r>
            <a:endParaRPr lang="zh-CN" altLang="en-US" sz="2400" b="1" dirty="0">
              <a:solidFill>
                <a:schemeClr val="accent1">
                  <a:lumMod val="50000"/>
                </a:schemeClr>
              </a:solidFill>
            </a:endParaRPr>
          </a:p>
        </p:txBody>
      </p:sp>
      <p:sp>
        <p:nvSpPr>
          <p:cNvPr id="53249" name="Rectangle 1"/>
          <p:cNvSpPr>
            <a:spLocks noChangeArrowheads="1"/>
          </p:cNvSpPr>
          <p:nvPr/>
        </p:nvSpPr>
        <p:spPr bwMode="auto">
          <a:xfrm>
            <a:off x="6763548" y="3671888"/>
            <a:ext cx="4929222" cy="1477328"/>
          </a:xfrm>
          <a:prstGeom prst="rect">
            <a:avLst/>
          </a:prstGeom>
          <a:solidFill>
            <a:schemeClr val="bg1"/>
          </a:solidFill>
          <a:ln w="38100">
            <a:solidFill>
              <a:srgbClr val="0303EB"/>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当进路接近区段无车占用时，进路处于预先锁闭状态，办理</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“取消解锁”，可将进路解锁。</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11" name="Picture 2"/>
          <p:cNvPicPr>
            <a:picLocks noChangeAspect="1" noChangeArrowheads="1"/>
          </p:cNvPicPr>
          <p:nvPr/>
        </p:nvPicPr>
        <p:blipFill>
          <a:blip r:embed="rId2"/>
          <a:srcRect/>
          <a:stretch>
            <a:fillRect/>
          </a:stretch>
        </p:blipFill>
        <p:spPr bwMode="auto">
          <a:xfrm>
            <a:off x="548442" y="2814632"/>
            <a:ext cx="5953125" cy="3390900"/>
          </a:xfrm>
          <a:prstGeom prst="rect">
            <a:avLst/>
          </a:prstGeom>
          <a:noFill/>
          <a:ln w="9525">
            <a:noFill/>
            <a:miter lim="800000"/>
            <a:headEnd/>
            <a:tailEnd/>
          </a:ln>
          <a:effectLst/>
        </p:spPr>
      </p:pic>
      <p:sp>
        <p:nvSpPr>
          <p:cNvPr id="13" name="任意多边形 12"/>
          <p:cNvSpPr/>
          <p:nvPr/>
        </p:nvSpPr>
        <p:spPr>
          <a:xfrm>
            <a:off x="4211392" y="3103808"/>
            <a:ext cx="0" cy="296215"/>
          </a:xfrm>
          <a:custGeom>
            <a:avLst/>
            <a:gdLst>
              <a:gd name="connsiteX0" fmla="*/ 0 w 0"/>
              <a:gd name="connsiteY0" fmla="*/ 0 h 296215"/>
              <a:gd name="connsiteX1" fmla="*/ 0 w 0"/>
              <a:gd name="connsiteY1" fmla="*/ 296215 h 296215"/>
            </a:gdLst>
            <a:ahLst/>
            <a:cxnLst>
              <a:cxn ang="0">
                <a:pos x="connsiteX0" y="connsiteY0"/>
              </a:cxn>
              <a:cxn ang="0">
                <a:pos x="connsiteX1" y="connsiteY1"/>
              </a:cxn>
            </a:cxnLst>
            <a:rect l="l" t="t" r="r" b="b"/>
            <a:pathLst>
              <a:path h="296215">
                <a:moveTo>
                  <a:pt x="0" y="0"/>
                </a:moveTo>
                <a:lnTo>
                  <a:pt x="0" y="296215"/>
                </a:lnTo>
              </a:path>
            </a:pathLst>
          </a:custGeom>
          <a:ln w="38100">
            <a:solidFill>
              <a:srgbClr val="0303EB"/>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任意多边形 13"/>
          <p:cNvSpPr/>
          <p:nvPr/>
        </p:nvSpPr>
        <p:spPr>
          <a:xfrm>
            <a:off x="2975020" y="3567448"/>
            <a:ext cx="553791" cy="321972"/>
          </a:xfrm>
          <a:custGeom>
            <a:avLst/>
            <a:gdLst>
              <a:gd name="connsiteX0" fmla="*/ 553791 w 553791"/>
              <a:gd name="connsiteY0" fmla="*/ 0 h 321972"/>
              <a:gd name="connsiteX1" fmla="*/ 0 w 553791"/>
              <a:gd name="connsiteY1" fmla="*/ 0 h 321972"/>
              <a:gd name="connsiteX2" fmla="*/ 0 w 553791"/>
              <a:gd name="connsiteY2" fmla="*/ 321972 h 321972"/>
            </a:gdLst>
            <a:ahLst/>
            <a:cxnLst>
              <a:cxn ang="0">
                <a:pos x="connsiteX0" y="connsiteY0"/>
              </a:cxn>
              <a:cxn ang="0">
                <a:pos x="connsiteX1" y="connsiteY1"/>
              </a:cxn>
              <a:cxn ang="0">
                <a:pos x="connsiteX2" y="connsiteY2"/>
              </a:cxn>
            </a:cxnLst>
            <a:rect l="l" t="t" r="r" b="b"/>
            <a:pathLst>
              <a:path w="553791" h="321972">
                <a:moveTo>
                  <a:pt x="553791" y="0"/>
                </a:moveTo>
                <a:lnTo>
                  <a:pt x="0" y="0"/>
                </a:lnTo>
                <a:lnTo>
                  <a:pt x="0" y="321972"/>
                </a:lnTo>
              </a:path>
            </a:pathLst>
          </a:custGeom>
          <a:ln w="38100">
            <a:solidFill>
              <a:srgbClr val="0303EB"/>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任意多边形 15"/>
          <p:cNvSpPr/>
          <p:nvPr/>
        </p:nvSpPr>
        <p:spPr>
          <a:xfrm>
            <a:off x="2137893" y="4095482"/>
            <a:ext cx="347730" cy="334850"/>
          </a:xfrm>
          <a:custGeom>
            <a:avLst/>
            <a:gdLst>
              <a:gd name="connsiteX0" fmla="*/ 347730 w 347730"/>
              <a:gd name="connsiteY0" fmla="*/ 0 h 334850"/>
              <a:gd name="connsiteX1" fmla="*/ 12879 w 347730"/>
              <a:gd name="connsiteY1" fmla="*/ 0 h 334850"/>
              <a:gd name="connsiteX2" fmla="*/ 0 w 347730"/>
              <a:gd name="connsiteY2" fmla="*/ 0 h 334850"/>
              <a:gd name="connsiteX3" fmla="*/ 0 w 347730"/>
              <a:gd name="connsiteY3" fmla="*/ 334850 h 334850"/>
            </a:gdLst>
            <a:ahLst/>
            <a:cxnLst>
              <a:cxn ang="0">
                <a:pos x="connsiteX0" y="connsiteY0"/>
              </a:cxn>
              <a:cxn ang="0">
                <a:pos x="connsiteX1" y="connsiteY1"/>
              </a:cxn>
              <a:cxn ang="0">
                <a:pos x="connsiteX2" y="connsiteY2"/>
              </a:cxn>
              <a:cxn ang="0">
                <a:pos x="connsiteX3" y="connsiteY3"/>
              </a:cxn>
            </a:cxnLst>
            <a:rect l="l" t="t" r="r" b="b"/>
            <a:pathLst>
              <a:path w="347730" h="334850">
                <a:moveTo>
                  <a:pt x="347730" y="0"/>
                </a:moveTo>
                <a:lnTo>
                  <a:pt x="12879" y="0"/>
                </a:lnTo>
                <a:lnTo>
                  <a:pt x="0" y="0"/>
                </a:lnTo>
                <a:lnTo>
                  <a:pt x="0" y="334850"/>
                </a:lnTo>
              </a:path>
            </a:pathLst>
          </a:custGeom>
          <a:ln w="38100">
            <a:solidFill>
              <a:srgbClr val="0303EB"/>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任意多边形 16"/>
          <p:cNvSpPr/>
          <p:nvPr/>
        </p:nvSpPr>
        <p:spPr>
          <a:xfrm>
            <a:off x="2820473" y="4623515"/>
            <a:ext cx="257578" cy="360609"/>
          </a:xfrm>
          <a:custGeom>
            <a:avLst/>
            <a:gdLst>
              <a:gd name="connsiteX0" fmla="*/ 0 w 257578"/>
              <a:gd name="connsiteY0" fmla="*/ 0 h 360609"/>
              <a:gd name="connsiteX1" fmla="*/ 231820 w 257578"/>
              <a:gd name="connsiteY1" fmla="*/ 0 h 360609"/>
              <a:gd name="connsiteX2" fmla="*/ 257578 w 257578"/>
              <a:gd name="connsiteY2" fmla="*/ 360609 h 360609"/>
            </a:gdLst>
            <a:ahLst/>
            <a:cxnLst>
              <a:cxn ang="0">
                <a:pos x="connsiteX0" y="connsiteY0"/>
              </a:cxn>
              <a:cxn ang="0">
                <a:pos x="connsiteX1" y="connsiteY1"/>
              </a:cxn>
              <a:cxn ang="0">
                <a:pos x="connsiteX2" y="connsiteY2"/>
              </a:cxn>
            </a:cxnLst>
            <a:rect l="l" t="t" r="r" b="b"/>
            <a:pathLst>
              <a:path w="257578" h="360609">
                <a:moveTo>
                  <a:pt x="0" y="0"/>
                </a:moveTo>
                <a:lnTo>
                  <a:pt x="231820" y="0"/>
                </a:lnTo>
                <a:lnTo>
                  <a:pt x="257578" y="360609"/>
                </a:lnTo>
              </a:path>
            </a:pathLst>
          </a:custGeom>
          <a:ln w="38100">
            <a:solidFill>
              <a:srgbClr val="0303EB"/>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任意多边形 17"/>
          <p:cNvSpPr/>
          <p:nvPr/>
        </p:nvSpPr>
        <p:spPr>
          <a:xfrm>
            <a:off x="3052293" y="5215944"/>
            <a:ext cx="1416676" cy="347729"/>
          </a:xfrm>
          <a:custGeom>
            <a:avLst/>
            <a:gdLst>
              <a:gd name="connsiteX0" fmla="*/ 0 w 1416676"/>
              <a:gd name="connsiteY0" fmla="*/ 0 h 347729"/>
              <a:gd name="connsiteX1" fmla="*/ 0 w 1416676"/>
              <a:gd name="connsiteY1" fmla="*/ 347729 h 347729"/>
              <a:gd name="connsiteX2" fmla="*/ 1416676 w 1416676"/>
              <a:gd name="connsiteY2" fmla="*/ 347729 h 347729"/>
            </a:gdLst>
            <a:ahLst/>
            <a:cxnLst>
              <a:cxn ang="0">
                <a:pos x="connsiteX0" y="connsiteY0"/>
              </a:cxn>
              <a:cxn ang="0">
                <a:pos x="connsiteX1" y="connsiteY1"/>
              </a:cxn>
              <a:cxn ang="0">
                <a:pos x="connsiteX2" y="connsiteY2"/>
              </a:cxn>
            </a:cxnLst>
            <a:rect l="l" t="t" r="r" b="b"/>
            <a:pathLst>
              <a:path w="1416676" h="347729">
                <a:moveTo>
                  <a:pt x="0" y="0"/>
                </a:moveTo>
                <a:lnTo>
                  <a:pt x="0" y="347729"/>
                </a:lnTo>
                <a:lnTo>
                  <a:pt x="1416676" y="347729"/>
                </a:lnTo>
              </a:path>
            </a:pathLst>
          </a:custGeom>
          <a:ln w="38100">
            <a:solidFill>
              <a:srgbClr val="0303EB"/>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7" grpId="0" animBg="1"/>
      <p:bldP spid="1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7409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3.1.2 </a:t>
            </a:r>
            <a:r>
              <a:rPr lang="zh-CN" altLang="en-US" sz="2800" b="1" dirty="0" smtClean="0">
                <a:solidFill>
                  <a:srgbClr val="0070C0"/>
                </a:solidFill>
                <a:latin typeface="微软雅黑" pitchFamily="34" charset="-122"/>
                <a:ea typeface="微软雅黑" pitchFamily="34" charset="-122"/>
              </a:rPr>
              <a:t>联锁系统的功能</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4450882" cy="461665"/>
            <a:chOff x="548443" y="1281397"/>
            <a:chExt cx="4450882"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022255" cy="461665"/>
            </a:xfrm>
            <a:prstGeom prst="rect">
              <a:avLst/>
            </a:prstGeom>
          </p:spPr>
          <p:txBody>
            <a:bodyPr wrap="none">
              <a:spAutoFit/>
            </a:bodyPr>
            <a:lstStyle/>
            <a:p>
              <a:r>
                <a:rPr lang="en-US" altLang="zh-CN" sz="2400" b="1" dirty="0" smtClean="0"/>
                <a:t>2</a:t>
              </a:r>
              <a:r>
                <a:rPr lang="zh-CN" altLang="en-US" sz="2400" b="1" dirty="0" smtClean="0"/>
                <a:t>、进路控制功能</a:t>
              </a:r>
              <a:r>
                <a:rPr lang="en-US" altLang="zh-CN" sz="2400" b="1" dirty="0" smtClean="0"/>
                <a:t>—</a:t>
              </a:r>
              <a:r>
                <a:rPr lang="zh-CN" altLang="en-US" sz="2400" b="1" dirty="0" smtClean="0">
                  <a:solidFill>
                    <a:srgbClr val="0303EB"/>
                  </a:solidFill>
                </a:rPr>
                <a:t>解锁进路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548442" y="2100252"/>
            <a:ext cx="3433953" cy="461665"/>
          </a:xfrm>
          <a:prstGeom prst="rect">
            <a:avLst/>
          </a:prstGeom>
        </p:spPr>
        <p:txBody>
          <a:bodyPr wrap="none">
            <a:spAutoFit/>
          </a:bodyPr>
          <a:lstStyle/>
          <a:p>
            <a:r>
              <a:rPr lang="zh-CN" altLang="en-US" sz="2400" b="1" dirty="0" smtClean="0">
                <a:solidFill>
                  <a:schemeClr val="accent1">
                    <a:lumMod val="50000"/>
                  </a:schemeClr>
                </a:solidFill>
              </a:rPr>
              <a:t>（</a:t>
            </a:r>
            <a:r>
              <a:rPr lang="en-US" altLang="zh-CN" sz="2400" b="1" dirty="0" smtClean="0">
                <a:solidFill>
                  <a:schemeClr val="accent1">
                    <a:lumMod val="50000"/>
                  </a:schemeClr>
                </a:solidFill>
              </a:rPr>
              <a:t>2</a:t>
            </a:r>
            <a:r>
              <a:rPr lang="zh-CN" altLang="en-US" sz="2400" b="1" dirty="0" smtClean="0">
                <a:solidFill>
                  <a:schemeClr val="accent1">
                    <a:lumMod val="50000"/>
                  </a:schemeClr>
                </a:solidFill>
              </a:rPr>
              <a:t>）人工办理解锁进路</a:t>
            </a:r>
            <a:endParaRPr lang="zh-CN" altLang="en-US" sz="2400" b="1" dirty="0">
              <a:solidFill>
                <a:schemeClr val="accent1">
                  <a:lumMod val="50000"/>
                </a:schemeClr>
              </a:solidFill>
            </a:endParaRPr>
          </a:p>
        </p:txBody>
      </p:sp>
      <p:sp>
        <p:nvSpPr>
          <p:cNvPr id="53249" name="Rectangle 1"/>
          <p:cNvSpPr>
            <a:spLocks noChangeArrowheads="1"/>
          </p:cNvSpPr>
          <p:nvPr/>
        </p:nvSpPr>
        <p:spPr bwMode="auto">
          <a:xfrm>
            <a:off x="6763548" y="3671888"/>
            <a:ext cx="4929222" cy="1886286"/>
          </a:xfrm>
          <a:prstGeom prst="rect">
            <a:avLst/>
          </a:prstGeom>
          <a:solidFill>
            <a:schemeClr val="bg1"/>
          </a:solidFill>
          <a:ln w="38100">
            <a:solidFill>
              <a:srgbClr val="FF00FF"/>
            </a:solidFill>
            <a:miter lim="800000"/>
            <a:headEnd/>
            <a:tailEnd/>
          </a:ln>
          <a:effectLst/>
        </p:spPr>
        <p:txBody>
          <a:bodyPr vert="horz" wrap="square" lIns="91440" tIns="45720" rIns="91440" bIns="45720" numCol="1" anchor="ctr" anchorCtr="0" compatLnSpc="1">
            <a:prstTxWarp prst="textNoShape">
              <a:avLst/>
            </a:prstTxWarp>
            <a:spAutoFit/>
          </a:bodyPr>
          <a:lstStyle/>
          <a:p>
            <a:pPr lvl="0" indent="266700" defTabSz="914400" fontAlgn="base">
              <a:lnSpc>
                <a:spcPct val="150000"/>
              </a:lnSpc>
              <a:spcBef>
                <a:spcPct val="0"/>
              </a:spcBef>
              <a:spcAft>
                <a:spcPct val="0"/>
              </a:spcAft>
            </a:pPr>
            <a:r>
              <a:rPr lang="zh-CN" altLang="en-US" sz="2000" b="1" dirty="0" smtClean="0"/>
              <a:t>当进路接近区段有车占用时，进路处于接近锁闭状态，须办理</a:t>
            </a:r>
            <a:r>
              <a:rPr lang="en-US" sz="2000" b="1" dirty="0" smtClean="0"/>
              <a:t>“</a:t>
            </a:r>
            <a:r>
              <a:rPr lang="zh-CN" altLang="en-US" sz="2000" b="1" dirty="0" smtClean="0"/>
              <a:t>人工解锁</a:t>
            </a:r>
            <a:r>
              <a:rPr lang="en-US" sz="2000" b="1" dirty="0" smtClean="0"/>
              <a:t>”</a:t>
            </a:r>
            <a:r>
              <a:rPr lang="zh-CN" altLang="en-US" sz="2000" b="1" dirty="0" smtClean="0"/>
              <a:t>，才能将进路解锁。办理“人工解锁” 时，进路需经过</a:t>
            </a:r>
            <a:r>
              <a:rPr lang="en-US" sz="2000" b="1" dirty="0" smtClean="0"/>
              <a:t>3min</a:t>
            </a:r>
            <a:r>
              <a:rPr lang="zh-CN" altLang="en-US" sz="2000" b="1" dirty="0" smtClean="0"/>
              <a:t>或</a:t>
            </a:r>
            <a:r>
              <a:rPr lang="en-US" sz="2000" b="1" dirty="0" smtClean="0"/>
              <a:t>30s</a:t>
            </a:r>
            <a:r>
              <a:rPr lang="zh-CN" altLang="en-US" sz="2000" b="1" dirty="0" smtClean="0"/>
              <a:t>的延时才能解锁。</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11" name="Picture 2"/>
          <p:cNvPicPr>
            <a:picLocks noChangeAspect="1" noChangeArrowheads="1"/>
          </p:cNvPicPr>
          <p:nvPr/>
        </p:nvPicPr>
        <p:blipFill>
          <a:blip r:embed="rId2"/>
          <a:srcRect/>
          <a:stretch>
            <a:fillRect/>
          </a:stretch>
        </p:blipFill>
        <p:spPr bwMode="auto">
          <a:xfrm>
            <a:off x="548442" y="2814632"/>
            <a:ext cx="5953125" cy="3390900"/>
          </a:xfrm>
          <a:prstGeom prst="rect">
            <a:avLst/>
          </a:prstGeom>
          <a:noFill/>
          <a:ln w="9525">
            <a:noFill/>
            <a:miter lim="800000"/>
            <a:headEnd/>
            <a:tailEnd/>
          </a:ln>
          <a:effectLst/>
        </p:spPr>
      </p:pic>
      <p:sp>
        <p:nvSpPr>
          <p:cNvPr id="13" name="任意多边形 12"/>
          <p:cNvSpPr/>
          <p:nvPr/>
        </p:nvSpPr>
        <p:spPr>
          <a:xfrm>
            <a:off x="4211392" y="3103808"/>
            <a:ext cx="0" cy="296215"/>
          </a:xfrm>
          <a:custGeom>
            <a:avLst/>
            <a:gdLst>
              <a:gd name="connsiteX0" fmla="*/ 0 w 0"/>
              <a:gd name="connsiteY0" fmla="*/ 0 h 296215"/>
              <a:gd name="connsiteX1" fmla="*/ 0 w 0"/>
              <a:gd name="connsiteY1" fmla="*/ 296215 h 296215"/>
            </a:gdLst>
            <a:ahLst/>
            <a:cxnLst>
              <a:cxn ang="0">
                <a:pos x="connsiteX0" y="connsiteY0"/>
              </a:cxn>
              <a:cxn ang="0">
                <a:pos x="connsiteX1" y="connsiteY1"/>
              </a:cxn>
            </a:cxnLst>
            <a:rect l="l" t="t" r="r" b="b"/>
            <a:pathLst>
              <a:path h="296215">
                <a:moveTo>
                  <a:pt x="0" y="0"/>
                </a:moveTo>
                <a:lnTo>
                  <a:pt x="0" y="296215"/>
                </a:lnTo>
              </a:path>
            </a:pathLst>
          </a:custGeom>
          <a:ln w="38100">
            <a:solidFill>
              <a:srgbClr val="FF00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任意多边形 13"/>
          <p:cNvSpPr/>
          <p:nvPr/>
        </p:nvSpPr>
        <p:spPr>
          <a:xfrm>
            <a:off x="2975020" y="3567448"/>
            <a:ext cx="553791" cy="321972"/>
          </a:xfrm>
          <a:custGeom>
            <a:avLst/>
            <a:gdLst>
              <a:gd name="connsiteX0" fmla="*/ 553791 w 553791"/>
              <a:gd name="connsiteY0" fmla="*/ 0 h 321972"/>
              <a:gd name="connsiteX1" fmla="*/ 0 w 553791"/>
              <a:gd name="connsiteY1" fmla="*/ 0 h 321972"/>
              <a:gd name="connsiteX2" fmla="*/ 0 w 553791"/>
              <a:gd name="connsiteY2" fmla="*/ 321972 h 321972"/>
            </a:gdLst>
            <a:ahLst/>
            <a:cxnLst>
              <a:cxn ang="0">
                <a:pos x="connsiteX0" y="connsiteY0"/>
              </a:cxn>
              <a:cxn ang="0">
                <a:pos x="connsiteX1" y="connsiteY1"/>
              </a:cxn>
              <a:cxn ang="0">
                <a:pos x="connsiteX2" y="connsiteY2"/>
              </a:cxn>
            </a:cxnLst>
            <a:rect l="l" t="t" r="r" b="b"/>
            <a:pathLst>
              <a:path w="553791" h="321972">
                <a:moveTo>
                  <a:pt x="553791" y="0"/>
                </a:moveTo>
                <a:lnTo>
                  <a:pt x="0" y="0"/>
                </a:lnTo>
                <a:lnTo>
                  <a:pt x="0" y="321972"/>
                </a:lnTo>
              </a:path>
            </a:pathLst>
          </a:custGeom>
          <a:ln w="38100">
            <a:solidFill>
              <a:srgbClr val="FF00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任意多边形 15"/>
          <p:cNvSpPr/>
          <p:nvPr/>
        </p:nvSpPr>
        <p:spPr>
          <a:xfrm>
            <a:off x="2137893" y="4095482"/>
            <a:ext cx="347730" cy="334850"/>
          </a:xfrm>
          <a:custGeom>
            <a:avLst/>
            <a:gdLst>
              <a:gd name="connsiteX0" fmla="*/ 347730 w 347730"/>
              <a:gd name="connsiteY0" fmla="*/ 0 h 334850"/>
              <a:gd name="connsiteX1" fmla="*/ 12879 w 347730"/>
              <a:gd name="connsiteY1" fmla="*/ 0 h 334850"/>
              <a:gd name="connsiteX2" fmla="*/ 0 w 347730"/>
              <a:gd name="connsiteY2" fmla="*/ 0 h 334850"/>
              <a:gd name="connsiteX3" fmla="*/ 0 w 347730"/>
              <a:gd name="connsiteY3" fmla="*/ 334850 h 334850"/>
            </a:gdLst>
            <a:ahLst/>
            <a:cxnLst>
              <a:cxn ang="0">
                <a:pos x="connsiteX0" y="connsiteY0"/>
              </a:cxn>
              <a:cxn ang="0">
                <a:pos x="connsiteX1" y="connsiteY1"/>
              </a:cxn>
              <a:cxn ang="0">
                <a:pos x="connsiteX2" y="connsiteY2"/>
              </a:cxn>
              <a:cxn ang="0">
                <a:pos x="connsiteX3" y="connsiteY3"/>
              </a:cxn>
            </a:cxnLst>
            <a:rect l="l" t="t" r="r" b="b"/>
            <a:pathLst>
              <a:path w="347730" h="334850">
                <a:moveTo>
                  <a:pt x="347730" y="0"/>
                </a:moveTo>
                <a:lnTo>
                  <a:pt x="12879" y="0"/>
                </a:lnTo>
                <a:lnTo>
                  <a:pt x="0" y="0"/>
                </a:lnTo>
                <a:lnTo>
                  <a:pt x="0" y="334850"/>
                </a:lnTo>
              </a:path>
            </a:pathLst>
          </a:custGeom>
          <a:ln w="38100">
            <a:solidFill>
              <a:srgbClr val="FF00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1338263" y="4619625"/>
            <a:ext cx="109537" cy="319088"/>
          </a:xfrm>
          <a:custGeom>
            <a:avLst/>
            <a:gdLst>
              <a:gd name="connsiteX0" fmla="*/ 109537 w 109537"/>
              <a:gd name="connsiteY0" fmla="*/ 0 h 319088"/>
              <a:gd name="connsiteX1" fmla="*/ 0 w 109537"/>
              <a:gd name="connsiteY1" fmla="*/ 0 h 319088"/>
              <a:gd name="connsiteX2" fmla="*/ 0 w 109537"/>
              <a:gd name="connsiteY2" fmla="*/ 319088 h 319088"/>
            </a:gdLst>
            <a:ahLst/>
            <a:cxnLst>
              <a:cxn ang="0">
                <a:pos x="connsiteX0" y="connsiteY0"/>
              </a:cxn>
              <a:cxn ang="0">
                <a:pos x="connsiteX1" y="connsiteY1"/>
              </a:cxn>
              <a:cxn ang="0">
                <a:pos x="connsiteX2" y="connsiteY2"/>
              </a:cxn>
            </a:cxnLst>
            <a:rect l="l" t="t" r="r" b="b"/>
            <a:pathLst>
              <a:path w="109537" h="319088">
                <a:moveTo>
                  <a:pt x="109537" y="0"/>
                </a:moveTo>
                <a:lnTo>
                  <a:pt x="0" y="0"/>
                </a:lnTo>
                <a:lnTo>
                  <a:pt x="0" y="319088"/>
                </a:lnTo>
              </a:path>
            </a:pathLst>
          </a:custGeom>
          <a:ln w="38100">
            <a:solidFill>
              <a:srgbClr val="FF00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任意多边形 21"/>
          <p:cNvSpPr/>
          <p:nvPr/>
        </p:nvSpPr>
        <p:spPr>
          <a:xfrm>
            <a:off x="704850" y="5081588"/>
            <a:ext cx="3776663" cy="614362"/>
          </a:xfrm>
          <a:custGeom>
            <a:avLst/>
            <a:gdLst>
              <a:gd name="connsiteX0" fmla="*/ 133350 w 3776663"/>
              <a:gd name="connsiteY0" fmla="*/ 0 h 614362"/>
              <a:gd name="connsiteX1" fmla="*/ 4763 w 3776663"/>
              <a:gd name="connsiteY1" fmla="*/ 0 h 614362"/>
              <a:gd name="connsiteX2" fmla="*/ 0 w 3776663"/>
              <a:gd name="connsiteY2" fmla="*/ 614362 h 614362"/>
              <a:gd name="connsiteX3" fmla="*/ 3776663 w 3776663"/>
              <a:gd name="connsiteY3" fmla="*/ 614362 h 614362"/>
            </a:gdLst>
            <a:ahLst/>
            <a:cxnLst>
              <a:cxn ang="0">
                <a:pos x="connsiteX0" y="connsiteY0"/>
              </a:cxn>
              <a:cxn ang="0">
                <a:pos x="connsiteX1" y="connsiteY1"/>
              </a:cxn>
              <a:cxn ang="0">
                <a:pos x="connsiteX2" y="connsiteY2"/>
              </a:cxn>
              <a:cxn ang="0">
                <a:pos x="connsiteX3" y="connsiteY3"/>
              </a:cxn>
            </a:cxnLst>
            <a:rect l="l" t="t" r="r" b="b"/>
            <a:pathLst>
              <a:path w="3776663" h="614362">
                <a:moveTo>
                  <a:pt x="133350" y="0"/>
                </a:moveTo>
                <a:lnTo>
                  <a:pt x="4763" y="0"/>
                </a:lnTo>
                <a:cubicBezTo>
                  <a:pt x="3175" y="204787"/>
                  <a:pt x="1588" y="409575"/>
                  <a:pt x="0" y="614362"/>
                </a:cubicBezTo>
                <a:lnTo>
                  <a:pt x="3776663" y="614362"/>
                </a:lnTo>
              </a:path>
            </a:pathLst>
          </a:custGeom>
          <a:ln w="38100">
            <a:solidFill>
              <a:srgbClr val="FF00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7409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3.1.2 </a:t>
            </a:r>
            <a:r>
              <a:rPr lang="zh-CN" altLang="en-US" sz="2800" b="1" dirty="0" smtClean="0">
                <a:solidFill>
                  <a:srgbClr val="0070C0"/>
                </a:solidFill>
                <a:latin typeface="微软雅黑" pitchFamily="34" charset="-122"/>
                <a:ea typeface="微软雅黑" pitchFamily="34" charset="-122"/>
              </a:rPr>
              <a:t>联锁系统的功能</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4450882" cy="461665"/>
            <a:chOff x="548443" y="1281397"/>
            <a:chExt cx="4450882"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022255" cy="461665"/>
            </a:xfrm>
            <a:prstGeom prst="rect">
              <a:avLst/>
            </a:prstGeom>
          </p:spPr>
          <p:txBody>
            <a:bodyPr wrap="none">
              <a:spAutoFit/>
            </a:bodyPr>
            <a:lstStyle/>
            <a:p>
              <a:r>
                <a:rPr lang="en-US" altLang="zh-CN" sz="2400" b="1" dirty="0" smtClean="0"/>
                <a:t>2</a:t>
              </a:r>
              <a:r>
                <a:rPr lang="zh-CN" altLang="en-US" sz="2400" b="1" dirty="0" smtClean="0"/>
                <a:t>、进路控制功能</a:t>
              </a:r>
              <a:r>
                <a:rPr lang="en-US" altLang="zh-CN" sz="2400" b="1" dirty="0" smtClean="0"/>
                <a:t>—</a:t>
              </a:r>
              <a:r>
                <a:rPr lang="zh-CN" altLang="en-US" sz="2400" b="1" dirty="0" smtClean="0">
                  <a:solidFill>
                    <a:srgbClr val="0303EB"/>
                  </a:solidFill>
                </a:rPr>
                <a:t>解锁进路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548442" y="2100252"/>
            <a:ext cx="3433953" cy="461665"/>
          </a:xfrm>
          <a:prstGeom prst="rect">
            <a:avLst/>
          </a:prstGeom>
        </p:spPr>
        <p:txBody>
          <a:bodyPr wrap="none">
            <a:spAutoFit/>
          </a:bodyPr>
          <a:lstStyle/>
          <a:p>
            <a:r>
              <a:rPr lang="zh-CN" altLang="en-US" sz="2400" b="1" dirty="0" smtClean="0">
                <a:solidFill>
                  <a:schemeClr val="accent1">
                    <a:lumMod val="50000"/>
                  </a:schemeClr>
                </a:solidFill>
              </a:rPr>
              <a:t>（</a:t>
            </a:r>
            <a:r>
              <a:rPr lang="en-US" altLang="zh-CN" sz="2400" b="1" dirty="0" smtClean="0">
                <a:solidFill>
                  <a:schemeClr val="accent1">
                    <a:lumMod val="50000"/>
                  </a:schemeClr>
                </a:solidFill>
              </a:rPr>
              <a:t>2</a:t>
            </a:r>
            <a:r>
              <a:rPr lang="zh-CN" altLang="en-US" sz="2400" b="1" dirty="0" smtClean="0">
                <a:solidFill>
                  <a:schemeClr val="accent1">
                    <a:lumMod val="50000"/>
                  </a:schemeClr>
                </a:solidFill>
              </a:rPr>
              <a:t>）人工办理解锁进路</a:t>
            </a:r>
            <a:endParaRPr lang="zh-CN" altLang="en-US" sz="2400" b="1" dirty="0">
              <a:solidFill>
                <a:schemeClr val="accent1">
                  <a:lumMod val="50000"/>
                </a:schemeClr>
              </a:solidFill>
            </a:endParaRPr>
          </a:p>
        </p:txBody>
      </p:sp>
      <p:sp>
        <p:nvSpPr>
          <p:cNvPr id="53249" name="Rectangle 1"/>
          <p:cNvSpPr>
            <a:spLocks noChangeArrowheads="1"/>
          </p:cNvSpPr>
          <p:nvPr/>
        </p:nvSpPr>
        <p:spPr bwMode="auto">
          <a:xfrm>
            <a:off x="6834986" y="3529012"/>
            <a:ext cx="4929222" cy="2400657"/>
          </a:xfrm>
          <a:prstGeom prst="rect">
            <a:avLst/>
          </a:prstGeom>
          <a:solidFill>
            <a:schemeClr val="bg1"/>
          </a:solidFill>
          <a:ln w="38100">
            <a:solidFill>
              <a:srgbClr val="00B050"/>
            </a:solidFill>
            <a:miter lim="800000"/>
            <a:headEnd/>
            <a:tailEnd/>
          </a:ln>
          <a:effectLst/>
        </p:spPr>
        <p:txBody>
          <a:bodyPr vert="horz" wrap="square" lIns="91440" tIns="45720" rIns="91440" bIns="45720" numCol="1" anchor="ctr" anchorCtr="0" compatLnSpc="1">
            <a:prstTxWarp prst="textNoShape">
              <a:avLst/>
            </a:prstTxWarp>
            <a:spAutoFit/>
          </a:bodyPr>
          <a:lstStyle/>
          <a:p>
            <a:pPr>
              <a:lnSpc>
                <a:spcPct val="150000"/>
              </a:lnSpc>
            </a:pPr>
            <a:r>
              <a:rPr lang="zh-CN" altLang="en-US" sz="2000" b="1" dirty="0" smtClean="0"/>
              <a:t>当发生车站停电后恢复供电以及进路没有完全解锁等情况，控制台上全部或部分轨道区段显示白光带，此时有关区段均处于锁闭状态，需办理</a:t>
            </a:r>
            <a:r>
              <a:rPr lang="zh-CN" altLang="en-US" sz="2000" b="1" dirty="0" smtClean="0">
                <a:solidFill>
                  <a:srgbClr val="0303EB"/>
                </a:solidFill>
              </a:rPr>
              <a:t>“区段人工解锁手续”</a:t>
            </a:r>
            <a:r>
              <a:rPr lang="zh-CN" altLang="en-US" sz="2000" b="1" dirty="0" smtClean="0"/>
              <a:t>，才能将有关区段解锁。</a:t>
            </a:r>
            <a:endParaRPr lang="zh-CN" altLang="en-US" sz="2000" b="1" dirty="0"/>
          </a:p>
        </p:txBody>
      </p:sp>
      <p:pic>
        <p:nvPicPr>
          <p:cNvPr id="11" name="Picture 2"/>
          <p:cNvPicPr>
            <a:picLocks noChangeAspect="1" noChangeArrowheads="1"/>
          </p:cNvPicPr>
          <p:nvPr/>
        </p:nvPicPr>
        <p:blipFill>
          <a:blip r:embed="rId2"/>
          <a:srcRect/>
          <a:stretch>
            <a:fillRect/>
          </a:stretch>
        </p:blipFill>
        <p:spPr bwMode="auto">
          <a:xfrm>
            <a:off x="548442" y="2814632"/>
            <a:ext cx="5953125" cy="3390900"/>
          </a:xfrm>
          <a:prstGeom prst="rect">
            <a:avLst/>
          </a:prstGeom>
          <a:noFill/>
          <a:ln w="9525">
            <a:noFill/>
            <a:miter lim="800000"/>
            <a:headEnd/>
            <a:tailEnd/>
          </a:ln>
          <a:effectLst/>
        </p:spPr>
      </p:pic>
      <p:sp>
        <p:nvSpPr>
          <p:cNvPr id="13" name="任意多边形 12"/>
          <p:cNvSpPr/>
          <p:nvPr/>
        </p:nvSpPr>
        <p:spPr>
          <a:xfrm>
            <a:off x="4211392" y="3103808"/>
            <a:ext cx="0" cy="296215"/>
          </a:xfrm>
          <a:custGeom>
            <a:avLst/>
            <a:gdLst>
              <a:gd name="connsiteX0" fmla="*/ 0 w 0"/>
              <a:gd name="connsiteY0" fmla="*/ 0 h 296215"/>
              <a:gd name="connsiteX1" fmla="*/ 0 w 0"/>
              <a:gd name="connsiteY1" fmla="*/ 296215 h 296215"/>
            </a:gdLst>
            <a:ahLst/>
            <a:cxnLst>
              <a:cxn ang="0">
                <a:pos x="connsiteX0" y="connsiteY0"/>
              </a:cxn>
              <a:cxn ang="0">
                <a:pos x="connsiteX1" y="connsiteY1"/>
              </a:cxn>
            </a:cxnLst>
            <a:rect l="l" t="t" r="r" b="b"/>
            <a:pathLst>
              <a:path h="296215">
                <a:moveTo>
                  <a:pt x="0" y="0"/>
                </a:moveTo>
                <a:lnTo>
                  <a:pt x="0" y="296215"/>
                </a:lnTo>
              </a:path>
            </a:pathLst>
          </a:custGeom>
          <a:ln w="381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任意多边形 13"/>
          <p:cNvSpPr/>
          <p:nvPr/>
        </p:nvSpPr>
        <p:spPr>
          <a:xfrm>
            <a:off x="2975020" y="3567448"/>
            <a:ext cx="553791" cy="321972"/>
          </a:xfrm>
          <a:custGeom>
            <a:avLst/>
            <a:gdLst>
              <a:gd name="connsiteX0" fmla="*/ 553791 w 553791"/>
              <a:gd name="connsiteY0" fmla="*/ 0 h 321972"/>
              <a:gd name="connsiteX1" fmla="*/ 0 w 553791"/>
              <a:gd name="connsiteY1" fmla="*/ 0 h 321972"/>
              <a:gd name="connsiteX2" fmla="*/ 0 w 553791"/>
              <a:gd name="connsiteY2" fmla="*/ 321972 h 321972"/>
            </a:gdLst>
            <a:ahLst/>
            <a:cxnLst>
              <a:cxn ang="0">
                <a:pos x="connsiteX0" y="connsiteY0"/>
              </a:cxn>
              <a:cxn ang="0">
                <a:pos x="connsiteX1" y="connsiteY1"/>
              </a:cxn>
              <a:cxn ang="0">
                <a:pos x="connsiteX2" y="connsiteY2"/>
              </a:cxn>
            </a:cxnLst>
            <a:rect l="l" t="t" r="r" b="b"/>
            <a:pathLst>
              <a:path w="553791" h="321972">
                <a:moveTo>
                  <a:pt x="553791" y="0"/>
                </a:moveTo>
                <a:lnTo>
                  <a:pt x="0" y="0"/>
                </a:lnTo>
                <a:lnTo>
                  <a:pt x="0" y="321972"/>
                </a:lnTo>
              </a:path>
            </a:pathLst>
          </a:custGeom>
          <a:ln w="381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任意多边形 15"/>
          <p:cNvSpPr/>
          <p:nvPr/>
        </p:nvSpPr>
        <p:spPr>
          <a:xfrm>
            <a:off x="2137893" y="4095482"/>
            <a:ext cx="347730" cy="334850"/>
          </a:xfrm>
          <a:custGeom>
            <a:avLst/>
            <a:gdLst>
              <a:gd name="connsiteX0" fmla="*/ 347730 w 347730"/>
              <a:gd name="connsiteY0" fmla="*/ 0 h 334850"/>
              <a:gd name="connsiteX1" fmla="*/ 12879 w 347730"/>
              <a:gd name="connsiteY1" fmla="*/ 0 h 334850"/>
              <a:gd name="connsiteX2" fmla="*/ 0 w 347730"/>
              <a:gd name="connsiteY2" fmla="*/ 0 h 334850"/>
              <a:gd name="connsiteX3" fmla="*/ 0 w 347730"/>
              <a:gd name="connsiteY3" fmla="*/ 334850 h 334850"/>
            </a:gdLst>
            <a:ahLst/>
            <a:cxnLst>
              <a:cxn ang="0">
                <a:pos x="connsiteX0" y="connsiteY0"/>
              </a:cxn>
              <a:cxn ang="0">
                <a:pos x="connsiteX1" y="connsiteY1"/>
              </a:cxn>
              <a:cxn ang="0">
                <a:pos x="connsiteX2" y="connsiteY2"/>
              </a:cxn>
              <a:cxn ang="0">
                <a:pos x="connsiteX3" y="connsiteY3"/>
              </a:cxn>
            </a:cxnLst>
            <a:rect l="l" t="t" r="r" b="b"/>
            <a:pathLst>
              <a:path w="347730" h="334850">
                <a:moveTo>
                  <a:pt x="347730" y="0"/>
                </a:moveTo>
                <a:lnTo>
                  <a:pt x="12879" y="0"/>
                </a:lnTo>
                <a:lnTo>
                  <a:pt x="0" y="0"/>
                </a:lnTo>
                <a:lnTo>
                  <a:pt x="0" y="334850"/>
                </a:lnTo>
              </a:path>
            </a:pathLst>
          </a:custGeom>
          <a:ln w="381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1338263" y="4619625"/>
            <a:ext cx="109537" cy="319088"/>
          </a:xfrm>
          <a:custGeom>
            <a:avLst/>
            <a:gdLst>
              <a:gd name="connsiteX0" fmla="*/ 109537 w 109537"/>
              <a:gd name="connsiteY0" fmla="*/ 0 h 319088"/>
              <a:gd name="connsiteX1" fmla="*/ 0 w 109537"/>
              <a:gd name="connsiteY1" fmla="*/ 0 h 319088"/>
              <a:gd name="connsiteX2" fmla="*/ 0 w 109537"/>
              <a:gd name="connsiteY2" fmla="*/ 319088 h 319088"/>
            </a:gdLst>
            <a:ahLst/>
            <a:cxnLst>
              <a:cxn ang="0">
                <a:pos x="connsiteX0" y="connsiteY0"/>
              </a:cxn>
              <a:cxn ang="0">
                <a:pos x="connsiteX1" y="connsiteY1"/>
              </a:cxn>
              <a:cxn ang="0">
                <a:pos x="connsiteX2" y="connsiteY2"/>
              </a:cxn>
            </a:cxnLst>
            <a:rect l="l" t="t" r="r" b="b"/>
            <a:pathLst>
              <a:path w="109537" h="319088">
                <a:moveTo>
                  <a:pt x="109537" y="0"/>
                </a:moveTo>
                <a:lnTo>
                  <a:pt x="0" y="0"/>
                </a:lnTo>
                <a:lnTo>
                  <a:pt x="0" y="319088"/>
                </a:lnTo>
              </a:path>
            </a:pathLst>
          </a:custGeom>
          <a:ln w="381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任意多边形 14"/>
          <p:cNvSpPr/>
          <p:nvPr/>
        </p:nvSpPr>
        <p:spPr>
          <a:xfrm>
            <a:off x="1326524" y="5241701"/>
            <a:ext cx="3168203" cy="476519"/>
          </a:xfrm>
          <a:custGeom>
            <a:avLst/>
            <a:gdLst>
              <a:gd name="connsiteX0" fmla="*/ 0 w 3168203"/>
              <a:gd name="connsiteY0" fmla="*/ 0 h 476519"/>
              <a:gd name="connsiteX1" fmla="*/ 0 w 3168203"/>
              <a:gd name="connsiteY1" fmla="*/ 476519 h 476519"/>
              <a:gd name="connsiteX2" fmla="*/ 3168203 w 3168203"/>
              <a:gd name="connsiteY2" fmla="*/ 476519 h 476519"/>
            </a:gdLst>
            <a:ahLst/>
            <a:cxnLst>
              <a:cxn ang="0">
                <a:pos x="connsiteX0" y="connsiteY0"/>
              </a:cxn>
              <a:cxn ang="0">
                <a:pos x="connsiteX1" y="connsiteY1"/>
              </a:cxn>
              <a:cxn ang="0">
                <a:pos x="connsiteX2" y="connsiteY2"/>
              </a:cxn>
            </a:cxnLst>
            <a:rect l="l" t="t" r="r" b="b"/>
            <a:pathLst>
              <a:path w="3168203" h="476519">
                <a:moveTo>
                  <a:pt x="0" y="0"/>
                </a:moveTo>
                <a:lnTo>
                  <a:pt x="0" y="476519"/>
                </a:lnTo>
                <a:lnTo>
                  <a:pt x="3168203" y="476519"/>
                </a:lnTo>
              </a:path>
            </a:pathLst>
          </a:custGeom>
          <a:ln w="381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矩形 16"/>
          <p:cNvSpPr/>
          <p:nvPr/>
        </p:nvSpPr>
        <p:spPr>
          <a:xfrm>
            <a:off x="762756" y="6243656"/>
            <a:ext cx="4512774" cy="523220"/>
          </a:xfrm>
          <a:prstGeom prst="rect">
            <a:avLst/>
          </a:prstGeom>
        </p:spPr>
        <p:txBody>
          <a:bodyPr wrap="none">
            <a:spAutoFit/>
          </a:bodyPr>
          <a:lstStyle/>
          <a:p>
            <a:r>
              <a:rPr lang="zh-CN" altLang="en-US" sz="2800" b="1" dirty="0" smtClean="0">
                <a:solidFill>
                  <a:srgbClr val="0303EB"/>
                </a:solidFill>
              </a:rPr>
              <a:t>办理“区段人工解锁手续”</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up)">
                                      <p:cBhvr>
                                        <p:cTn id="2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977070" y="4375562"/>
            <a:ext cx="10215634" cy="1582342"/>
            <a:chOff x="-80335" y="1928802"/>
            <a:chExt cx="8724301" cy="1582342"/>
          </a:xfrm>
        </p:grpSpPr>
        <p:grpSp>
          <p:nvGrpSpPr>
            <p:cNvPr id="78" name="组合 77"/>
            <p:cNvGrpSpPr/>
            <p:nvPr/>
          </p:nvGrpSpPr>
          <p:grpSpPr>
            <a:xfrm>
              <a:off x="-80335" y="1928802"/>
              <a:ext cx="8724301" cy="1582342"/>
              <a:chOff x="-80335" y="2000240"/>
              <a:chExt cx="8724301" cy="1582342"/>
            </a:xfrm>
          </p:grpSpPr>
          <p:sp>
            <p:nvSpPr>
              <p:cNvPr id="80" name="圆角矩形 79"/>
              <p:cNvSpPr/>
              <p:nvPr/>
            </p:nvSpPr>
            <p:spPr>
              <a:xfrm>
                <a:off x="285720" y="2357430"/>
                <a:ext cx="8358246" cy="1225152"/>
              </a:xfrm>
              <a:prstGeom prst="roundRect">
                <a:avLst/>
              </a:prstGeom>
              <a:noFill/>
              <a:ln w="28575" cap="flat" cmpd="sng" algn="ctr">
                <a:solidFill>
                  <a:srgbClr val="0303E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grpSp>
            <p:nvGrpSpPr>
              <p:cNvPr id="81" name="组合 4"/>
              <p:cNvGrpSpPr/>
              <p:nvPr/>
            </p:nvGrpSpPr>
            <p:grpSpPr>
              <a:xfrm>
                <a:off x="-80335" y="2000240"/>
                <a:ext cx="2623390" cy="642942"/>
                <a:chOff x="-28665" y="1428736"/>
                <a:chExt cx="2066914" cy="642942"/>
              </a:xfrm>
              <a:solidFill>
                <a:srgbClr val="0070C0"/>
              </a:solidFill>
              <a:scene3d>
                <a:camera prst="orthographicFront">
                  <a:rot lat="0" lon="0" rev="0"/>
                </a:camera>
                <a:lightRig rig="soft" dir="t">
                  <a:rot lat="0" lon="0" rev="0"/>
                </a:lightRig>
              </a:scene3d>
            </p:grpSpPr>
            <p:sp>
              <p:nvSpPr>
                <p:cNvPr id="82" name="圆角矩形 81"/>
                <p:cNvSpPr/>
                <p:nvPr/>
              </p:nvSpPr>
              <p:spPr>
                <a:xfrm>
                  <a:off x="-28665" y="1428736"/>
                  <a:ext cx="2066914" cy="642942"/>
                </a:xfrm>
                <a:prstGeom prst="roundRect">
                  <a:avLst/>
                </a:prstGeom>
                <a:grpFill/>
                <a:ln w="12700" cap="flat" cmpd="sng" algn="ctr">
                  <a:noFill/>
                  <a:prstDash val="solid"/>
                </a:ln>
                <a:effectLst>
                  <a:outerShdw blurRad="107950" dist="12700" dir="5400000" algn="ctr">
                    <a:srgbClr val="000000"/>
                  </a:outerShdw>
                </a:effectLst>
                <a:sp3d contourW="44450" prstMaterial="matte">
                  <a:bevelT w="63500" h="63500" prst="artDeco"/>
                  <a:contourClr>
                    <a:srgbClr val="FFFFFF"/>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83" name="矩形 82"/>
                <p:cNvSpPr/>
                <p:nvPr/>
              </p:nvSpPr>
              <p:spPr>
                <a:xfrm>
                  <a:off x="-28665" y="1500174"/>
                  <a:ext cx="1730440" cy="461665"/>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p:spPr>
              <p:txBody>
                <a:bodyPr wrap="square">
                  <a:spAutoFit/>
                </a:bodyPr>
                <a:lstStyle/>
                <a:p>
                  <a:pPr lvl="0" defTabSz="914400" fontAlgn="base">
                    <a:spcBef>
                      <a:spcPct val="0"/>
                    </a:spcBef>
                    <a:spcAft>
                      <a:spcPct val="0"/>
                    </a:spcAft>
                    <a:defRPr/>
                  </a:pPr>
                  <a:r>
                    <a:rPr kumimoji="0" lang="zh-CN" altLang="en-US" sz="2400" b="1" i="0" u="none" strike="noStrike" kern="0" cap="none" spc="0" normalizeH="0" baseline="0" noProof="0" dirty="0" smtClean="0">
                      <a:ln>
                        <a:noFill/>
                      </a:ln>
                      <a:solidFill>
                        <a:sysClr val="window" lastClr="FFFFFF"/>
                      </a:solidFill>
                      <a:effectLst/>
                      <a:uLnTx/>
                      <a:uFillTx/>
                      <a:latin typeface="Arial" pitchFamily="34" charset="0"/>
                      <a:ea typeface="宋体" pitchFamily="2" charset="-122"/>
                    </a:rPr>
                    <a:t>（</a:t>
                  </a:r>
                  <a:r>
                    <a:rPr kumimoji="0" lang="en-US" altLang="zh-CN" sz="2400" b="1" i="0" u="none" strike="noStrike" kern="0" cap="none" spc="0" normalizeH="0" baseline="0" noProof="0" dirty="0" smtClean="0">
                      <a:ln>
                        <a:noFill/>
                      </a:ln>
                      <a:solidFill>
                        <a:sysClr val="window" lastClr="FFFFFF"/>
                      </a:solidFill>
                      <a:effectLst/>
                      <a:uLnTx/>
                      <a:uFillTx/>
                      <a:latin typeface="Arial" pitchFamily="34" charset="0"/>
                      <a:ea typeface="宋体" pitchFamily="2" charset="-122"/>
                    </a:rPr>
                    <a:t>2</a:t>
                  </a:r>
                  <a:r>
                    <a:rPr kumimoji="0" lang="zh-CN" altLang="en-US" sz="2400" b="1" i="0" u="none" strike="noStrike" kern="0" cap="none" spc="0" normalizeH="0" baseline="0" noProof="0" dirty="0" smtClean="0">
                      <a:ln>
                        <a:noFill/>
                      </a:ln>
                      <a:solidFill>
                        <a:sysClr val="window" lastClr="FFFFFF"/>
                      </a:solidFill>
                      <a:effectLst/>
                      <a:uLnTx/>
                      <a:uFillTx/>
                      <a:latin typeface="Arial" pitchFamily="34" charset="0"/>
                      <a:ea typeface="宋体" pitchFamily="2" charset="-122"/>
                    </a:rPr>
                    <a:t>）锁闭道岔</a:t>
                  </a:r>
                  <a:endParaRPr lang="zh-CN" altLang="en-US" sz="2400" b="1" dirty="0" smtClean="0">
                    <a:solidFill>
                      <a:sysClr val="window" lastClr="FFFFFF"/>
                    </a:solidFill>
                    <a:latin typeface="Perpetua"/>
                  </a:endParaRPr>
                </a:p>
              </p:txBody>
            </p:sp>
          </p:grpSp>
        </p:grpSp>
        <p:sp>
          <p:nvSpPr>
            <p:cNvPr id="79" name="Rectangle 1"/>
            <p:cNvSpPr>
              <a:spLocks noChangeArrowheads="1"/>
            </p:cNvSpPr>
            <p:nvPr/>
          </p:nvSpPr>
          <p:spPr bwMode="auto">
            <a:xfrm>
              <a:off x="346729" y="2714620"/>
              <a:ext cx="8286807" cy="5997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defTabSz="1066800">
                <a:lnSpc>
                  <a:spcPct val="150000"/>
                </a:lnSpc>
                <a:spcBef>
                  <a:spcPct val="0"/>
                </a:spcBef>
                <a:spcAft>
                  <a:spcPct val="35000"/>
                </a:spcAft>
              </a:pPr>
              <a:r>
                <a:rPr lang="zh-CN" altLang="en-US" sz="2400" b="1" dirty="0" smtClean="0"/>
                <a:t>反馈锁闭状态信息给控制中心，可以根据需要对每组道岔进行单独锁闭</a:t>
              </a:r>
              <a:r>
                <a:rPr lang="zh-CN" altLang="en-US" sz="2400" dirty="0" smtClean="0"/>
                <a:t>。</a:t>
              </a:r>
              <a:endParaRPr lang="zh-CN" altLang="en-US" sz="2400" b="1" dirty="0">
                <a:solidFill>
                  <a:sysClr val="window" lastClr="FFFFFF"/>
                </a:solidFill>
                <a:latin typeface="Perpetua"/>
              </a:endParaRPr>
            </a:p>
          </p:txBody>
        </p:sp>
      </p:grpSp>
      <p:sp>
        <p:nvSpPr>
          <p:cNvPr id="2" name="矩形 1"/>
          <p:cNvSpPr/>
          <p:nvPr/>
        </p:nvSpPr>
        <p:spPr>
          <a:xfrm>
            <a:off x="977070" y="314302"/>
            <a:ext cx="37409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3.1.2 </a:t>
            </a:r>
            <a:r>
              <a:rPr lang="zh-CN" altLang="en-US" sz="2800" b="1" dirty="0" smtClean="0">
                <a:solidFill>
                  <a:srgbClr val="0070C0"/>
                </a:solidFill>
                <a:latin typeface="微软雅黑" pitchFamily="34" charset="-122"/>
                <a:ea typeface="微软雅黑" pitchFamily="34" charset="-122"/>
              </a:rPr>
              <a:t>联锁系统的功能</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2934441" cy="461665"/>
            <a:chOff x="548443" y="1281397"/>
            <a:chExt cx="2934441"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505814" cy="461665"/>
            </a:xfrm>
            <a:prstGeom prst="rect">
              <a:avLst/>
            </a:prstGeom>
          </p:spPr>
          <p:txBody>
            <a:bodyPr wrap="none">
              <a:spAutoFit/>
            </a:bodyPr>
            <a:lstStyle/>
            <a:p>
              <a:r>
                <a:rPr lang="en-US" altLang="zh-CN" sz="2400" b="1" dirty="0" smtClean="0"/>
                <a:t>3</a:t>
              </a:r>
              <a:r>
                <a:rPr lang="zh-CN" altLang="en-US" sz="2400" b="1" dirty="0" smtClean="0"/>
                <a:t>、道岔控制功能</a:t>
              </a:r>
              <a:endParaRPr lang="zh-CN" altLang="en-US" sz="2400" b="1" dirty="0" smtClean="0">
                <a:solidFill>
                  <a:srgbClr val="0303EB"/>
                </a:solidFill>
                <a:latin typeface="Times New Roman" pitchFamily="18" charset="0"/>
                <a:cs typeface="Times New Roman" pitchFamily="18" charset="0"/>
              </a:endParaRPr>
            </a:p>
          </p:txBody>
        </p:sp>
      </p:grpSp>
      <p:grpSp>
        <p:nvGrpSpPr>
          <p:cNvPr id="70" name="组合 69"/>
          <p:cNvGrpSpPr/>
          <p:nvPr/>
        </p:nvGrpSpPr>
        <p:grpSpPr>
          <a:xfrm>
            <a:off x="977070" y="2100252"/>
            <a:ext cx="10215634" cy="1785950"/>
            <a:chOff x="-80335" y="1928802"/>
            <a:chExt cx="8724301" cy="1785950"/>
          </a:xfrm>
        </p:grpSpPr>
        <p:grpSp>
          <p:nvGrpSpPr>
            <p:cNvPr id="71" name="组合 9"/>
            <p:cNvGrpSpPr/>
            <p:nvPr/>
          </p:nvGrpSpPr>
          <p:grpSpPr>
            <a:xfrm>
              <a:off x="-80335" y="1928802"/>
              <a:ext cx="8724301" cy="1785950"/>
              <a:chOff x="-80335" y="2000240"/>
              <a:chExt cx="8724301" cy="1785950"/>
            </a:xfrm>
          </p:grpSpPr>
          <p:sp>
            <p:nvSpPr>
              <p:cNvPr id="73" name="圆角矩形 72"/>
              <p:cNvSpPr/>
              <p:nvPr/>
            </p:nvSpPr>
            <p:spPr>
              <a:xfrm>
                <a:off x="285720" y="2357430"/>
                <a:ext cx="8358246" cy="1428760"/>
              </a:xfrm>
              <a:prstGeom prst="roundRect">
                <a:avLst/>
              </a:prstGeom>
              <a:noFill/>
              <a:ln w="28575" cap="flat" cmpd="sng" algn="ctr">
                <a:solidFill>
                  <a:srgbClr val="00AEE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grpSp>
            <p:nvGrpSpPr>
              <p:cNvPr id="74" name="组合 4"/>
              <p:cNvGrpSpPr/>
              <p:nvPr/>
            </p:nvGrpSpPr>
            <p:grpSpPr>
              <a:xfrm>
                <a:off x="-80335" y="2000240"/>
                <a:ext cx="2623392" cy="642942"/>
                <a:chOff x="-28665" y="1428736"/>
                <a:chExt cx="2066915" cy="642942"/>
              </a:xfrm>
              <a:solidFill>
                <a:srgbClr val="0070C0"/>
              </a:solidFill>
              <a:scene3d>
                <a:camera prst="orthographicFront">
                  <a:rot lat="0" lon="0" rev="0"/>
                </a:camera>
                <a:lightRig rig="soft" dir="t">
                  <a:rot lat="0" lon="0" rev="0"/>
                </a:lightRig>
              </a:scene3d>
            </p:grpSpPr>
            <p:sp>
              <p:nvSpPr>
                <p:cNvPr id="75" name="圆角矩形 74"/>
                <p:cNvSpPr/>
                <p:nvPr/>
              </p:nvSpPr>
              <p:spPr>
                <a:xfrm>
                  <a:off x="-28664" y="1428736"/>
                  <a:ext cx="2066914" cy="642942"/>
                </a:xfrm>
                <a:prstGeom prst="roundRect">
                  <a:avLst/>
                </a:prstGeom>
                <a:solidFill>
                  <a:srgbClr val="FF0000"/>
                </a:solidFill>
                <a:ln w="12700" cap="flat" cmpd="sng" algn="ctr">
                  <a:noFill/>
                  <a:prstDash val="solid"/>
                </a:ln>
                <a:effectLst>
                  <a:outerShdw blurRad="107950" dist="12700" dir="5400000" algn="ctr">
                    <a:srgbClr val="000000"/>
                  </a:outerShdw>
                </a:effectLst>
                <a:sp3d contourW="44450" prstMaterial="matte">
                  <a:bevelT w="63500" h="63500" prst="artDeco"/>
                  <a:contourClr>
                    <a:srgbClr val="FFFFFF"/>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effectLst/>
                    <a:uLnTx/>
                    <a:uFillTx/>
                    <a:latin typeface="Perpetua"/>
                    <a:ea typeface="宋体"/>
                    <a:cs typeface="+mn-cs"/>
                  </a:endParaRPr>
                </a:p>
              </p:txBody>
            </p:sp>
            <p:sp>
              <p:nvSpPr>
                <p:cNvPr id="76" name="矩形 75"/>
                <p:cNvSpPr/>
                <p:nvPr/>
              </p:nvSpPr>
              <p:spPr>
                <a:xfrm>
                  <a:off x="-28665" y="1500174"/>
                  <a:ext cx="1970779" cy="461665"/>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p:spPr>
              <p:txBody>
                <a:bodyPr wrap="square">
                  <a:spAutoFit/>
                </a:bodyPr>
                <a:lstStyle/>
                <a:p>
                  <a:pPr defTabSz="914400" fontAlgn="base">
                    <a:spcBef>
                      <a:spcPct val="0"/>
                    </a:spcBef>
                    <a:spcAft>
                      <a:spcPct val="0"/>
                    </a:spcAft>
                    <a:defRPr/>
                  </a:pPr>
                  <a:r>
                    <a:rPr kumimoji="0" lang="zh-CN" altLang="en-US" sz="2400" b="1" i="0" u="none" strike="noStrike" kern="0" cap="none" spc="0" normalizeH="0" baseline="0" noProof="0" dirty="0" smtClean="0">
                      <a:ln>
                        <a:noFill/>
                      </a:ln>
                      <a:solidFill>
                        <a:schemeClr val="bg1"/>
                      </a:solidFill>
                      <a:effectLst/>
                      <a:uLnTx/>
                      <a:uFillTx/>
                      <a:latin typeface="Arial" pitchFamily="34" charset="0"/>
                      <a:ea typeface="宋体" pitchFamily="2" charset="-122"/>
                    </a:rPr>
                    <a:t>（</a:t>
                  </a:r>
                  <a:r>
                    <a:rPr kumimoji="0" lang="en-US" altLang="zh-CN" sz="2400" b="1" i="0" u="none" strike="noStrike" kern="0" cap="none" spc="0" normalizeH="0" baseline="0" noProof="0" dirty="0" smtClean="0">
                      <a:ln>
                        <a:noFill/>
                      </a:ln>
                      <a:solidFill>
                        <a:schemeClr val="bg1"/>
                      </a:solidFill>
                      <a:effectLst/>
                      <a:uLnTx/>
                      <a:uFillTx/>
                      <a:latin typeface="Arial" pitchFamily="34" charset="0"/>
                      <a:ea typeface="宋体" pitchFamily="2" charset="-122"/>
                    </a:rPr>
                    <a:t>1</a:t>
                  </a:r>
                  <a:r>
                    <a:rPr kumimoji="0" lang="zh-CN" altLang="en-US" sz="2400" b="1" i="0" u="none" strike="noStrike" kern="0" cap="none" spc="0" normalizeH="0" baseline="0" noProof="0" dirty="0" smtClean="0">
                      <a:ln>
                        <a:noFill/>
                      </a:ln>
                      <a:solidFill>
                        <a:schemeClr val="bg1"/>
                      </a:solidFill>
                      <a:effectLst/>
                      <a:uLnTx/>
                      <a:uFillTx/>
                      <a:latin typeface="Arial" pitchFamily="34" charset="0"/>
                      <a:ea typeface="宋体" pitchFamily="2" charset="-122"/>
                    </a:rPr>
                    <a:t>）监控道岔状态</a:t>
                  </a:r>
                  <a:endParaRPr lang="zh-CN" altLang="en-US" sz="2400" b="1" dirty="0" smtClean="0">
                    <a:solidFill>
                      <a:schemeClr val="bg1"/>
                    </a:solidFill>
                    <a:latin typeface="Perpetua"/>
                  </a:endParaRPr>
                </a:p>
              </p:txBody>
            </p:sp>
          </p:grpSp>
        </p:grpSp>
        <p:sp>
          <p:nvSpPr>
            <p:cNvPr id="72" name="Rectangle 1"/>
            <p:cNvSpPr>
              <a:spLocks noChangeArrowheads="1"/>
            </p:cNvSpPr>
            <p:nvPr/>
          </p:nvSpPr>
          <p:spPr bwMode="auto">
            <a:xfrm>
              <a:off x="346729" y="3143248"/>
              <a:ext cx="8286807" cy="3766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1066800">
                <a:lnSpc>
                  <a:spcPct val="90000"/>
                </a:lnSpc>
                <a:spcBef>
                  <a:spcPct val="0"/>
                </a:spcBef>
                <a:spcAft>
                  <a:spcPct val="35000"/>
                </a:spcAft>
              </a:pPr>
              <a:r>
                <a:rPr lang="zh-CN" altLang="en-US" sz="2000" b="1" dirty="0" smtClean="0">
                  <a:solidFill>
                    <a:srgbClr val="0303EB"/>
                  </a:solidFill>
                </a:rPr>
                <a:t>如果发生挤岔等不正常情况，可由道岔检测设备反映到控制室，给出声光报警</a:t>
              </a:r>
              <a:endParaRPr lang="zh-CN" altLang="en-US" sz="2000" b="1" dirty="0">
                <a:solidFill>
                  <a:srgbClr val="0303EB"/>
                </a:solidFill>
                <a:latin typeface="Perpetua"/>
              </a:endParaRPr>
            </a:p>
          </p:txBody>
        </p:sp>
      </p:grpSp>
      <p:sp>
        <p:nvSpPr>
          <p:cNvPr id="84" name="燕尾形 83"/>
          <p:cNvSpPr/>
          <p:nvPr/>
        </p:nvSpPr>
        <p:spPr>
          <a:xfrm>
            <a:off x="7049300" y="2743194"/>
            <a:ext cx="357190" cy="357190"/>
          </a:xfrm>
          <a:prstGeom prst="chevron">
            <a:avLst/>
          </a:prstGeom>
          <a:solidFill>
            <a:srgbClr val="FFC000"/>
          </a:solidFill>
          <a:ln w="12700" cap="flat" cmpd="sng" algn="ctr">
            <a:noFill/>
            <a:prstDash val="solid"/>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Times New Roman" pitchFamily="18" charset="0"/>
              <a:ea typeface="+mj-ea"/>
              <a:cs typeface="Times New Roman" pitchFamily="18" charset="0"/>
            </a:endParaRPr>
          </a:p>
        </p:txBody>
      </p:sp>
      <p:sp>
        <p:nvSpPr>
          <p:cNvPr id="85" name="矩形 84"/>
          <p:cNvSpPr/>
          <p:nvPr/>
        </p:nvSpPr>
        <p:spPr>
          <a:xfrm>
            <a:off x="8776031" y="2671756"/>
            <a:ext cx="1988045" cy="523220"/>
          </a:xfrm>
          <a:prstGeom prst="rect">
            <a:avLst/>
          </a:prstGeom>
        </p:spPr>
        <p:txBody>
          <a:bodyPr wrap="none">
            <a:spAutoFit/>
          </a:bodyPr>
          <a:lstStyle/>
          <a:p>
            <a:pPr lvl="0">
              <a:defRPr/>
            </a:pPr>
            <a:r>
              <a:rPr lang="zh-CN" altLang="en-US" sz="2800" b="1" kern="0" dirty="0" smtClean="0">
                <a:solidFill>
                  <a:srgbClr val="333399"/>
                </a:solidFill>
                <a:latin typeface="Times New Roman" pitchFamily="18" charset="0"/>
                <a:cs typeface="Times New Roman" pitchFamily="18" charset="0"/>
              </a:rPr>
              <a:t>人机会话层</a:t>
            </a:r>
            <a:endParaRPr lang="zh-CN" altLang="en-US" sz="2800" b="1" kern="0" dirty="0">
              <a:solidFill>
                <a:srgbClr val="333399"/>
              </a:solidFill>
              <a:latin typeface="Times New Roman" pitchFamily="18" charset="0"/>
              <a:cs typeface="Times New Roman" pitchFamily="18" charset="0"/>
            </a:endParaRPr>
          </a:p>
        </p:txBody>
      </p:sp>
      <p:sp>
        <p:nvSpPr>
          <p:cNvPr id="86" name="矩形 85"/>
          <p:cNvSpPr/>
          <p:nvPr/>
        </p:nvSpPr>
        <p:spPr>
          <a:xfrm>
            <a:off x="5763416" y="2671756"/>
            <a:ext cx="1266693" cy="523220"/>
          </a:xfrm>
          <a:prstGeom prst="rect">
            <a:avLst/>
          </a:prstGeom>
        </p:spPr>
        <p:txBody>
          <a:bodyPr wrap="none">
            <a:spAutoFit/>
          </a:bodyPr>
          <a:lstStyle/>
          <a:p>
            <a:pPr lvl="0">
              <a:defRPr/>
            </a:pPr>
            <a:r>
              <a:rPr lang="zh-CN" altLang="en-US" sz="2800" b="1" kern="0" dirty="0" smtClean="0">
                <a:solidFill>
                  <a:srgbClr val="333399"/>
                </a:solidFill>
                <a:latin typeface="Times New Roman" pitchFamily="18" charset="0"/>
                <a:cs typeface="Times New Roman" pitchFamily="18" charset="0"/>
              </a:rPr>
              <a:t>监控层</a:t>
            </a:r>
            <a:endParaRPr lang="zh-CN" altLang="en-US" sz="2800" b="1" kern="0" dirty="0">
              <a:solidFill>
                <a:srgbClr val="333399"/>
              </a:solidFill>
              <a:latin typeface="Times New Roman" pitchFamily="18" charset="0"/>
              <a:cs typeface="Times New Roman" pitchFamily="18" charset="0"/>
            </a:endParaRPr>
          </a:p>
        </p:txBody>
      </p:sp>
      <p:sp>
        <p:nvSpPr>
          <p:cNvPr id="87" name="矩形 86"/>
          <p:cNvSpPr/>
          <p:nvPr/>
        </p:nvSpPr>
        <p:spPr>
          <a:xfrm>
            <a:off x="7335052" y="2671756"/>
            <a:ext cx="1266693" cy="523220"/>
          </a:xfrm>
          <a:prstGeom prst="rect">
            <a:avLst/>
          </a:prstGeom>
        </p:spPr>
        <p:txBody>
          <a:bodyPr wrap="none">
            <a:spAutoFit/>
          </a:bodyPr>
          <a:lstStyle/>
          <a:p>
            <a:pPr lvl="0">
              <a:defRPr/>
            </a:pPr>
            <a:r>
              <a:rPr lang="zh-CN" altLang="en-US" sz="2800" b="1" kern="0" dirty="0" smtClean="0">
                <a:solidFill>
                  <a:srgbClr val="333399"/>
                </a:solidFill>
                <a:latin typeface="Times New Roman" pitchFamily="18" charset="0"/>
                <a:cs typeface="Times New Roman" pitchFamily="18" charset="0"/>
              </a:rPr>
              <a:t>联锁层</a:t>
            </a:r>
            <a:endParaRPr lang="zh-CN" altLang="en-US" sz="2800" b="1" kern="0" dirty="0">
              <a:solidFill>
                <a:srgbClr val="333399"/>
              </a:solidFill>
              <a:latin typeface="Times New Roman" pitchFamily="18" charset="0"/>
              <a:cs typeface="Times New Roman" pitchFamily="18" charset="0"/>
            </a:endParaRPr>
          </a:p>
        </p:txBody>
      </p:sp>
      <p:sp>
        <p:nvSpPr>
          <p:cNvPr id="88" name="燕尾形 87"/>
          <p:cNvSpPr/>
          <p:nvPr/>
        </p:nvSpPr>
        <p:spPr>
          <a:xfrm>
            <a:off x="8620936" y="2743194"/>
            <a:ext cx="357190" cy="357190"/>
          </a:xfrm>
          <a:prstGeom prst="chevron">
            <a:avLst/>
          </a:prstGeom>
          <a:solidFill>
            <a:srgbClr val="FFC000"/>
          </a:solidFill>
          <a:ln w="12700" cap="flat" cmpd="sng" algn="ctr">
            <a:noFill/>
            <a:prstDash val="solid"/>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Times New Roman" pitchFamily="18" charset="0"/>
              <a:ea typeface="+mj-ea"/>
              <a:cs typeface="Times New Roman" pitchFamily="18" charset="0"/>
            </a:endParaRPr>
          </a:p>
        </p:txBody>
      </p:sp>
      <p:sp>
        <p:nvSpPr>
          <p:cNvPr id="89" name="燕尾形 88"/>
          <p:cNvSpPr/>
          <p:nvPr/>
        </p:nvSpPr>
        <p:spPr>
          <a:xfrm>
            <a:off x="5406226" y="2743194"/>
            <a:ext cx="357190" cy="357190"/>
          </a:xfrm>
          <a:prstGeom prst="chevron">
            <a:avLst/>
          </a:prstGeom>
          <a:solidFill>
            <a:srgbClr val="FFC000"/>
          </a:solidFill>
          <a:ln w="12700" cap="flat" cmpd="sng" algn="ctr">
            <a:noFill/>
            <a:prstDash val="solid"/>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Times New Roman" pitchFamily="18" charset="0"/>
              <a:ea typeface="+mj-ea"/>
              <a:cs typeface="Times New Roman" pitchFamily="18" charset="0"/>
            </a:endParaRPr>
          </a:p>
        </p:txBody>
      </p:sp>
      <p:sp>
        <p:nvSpPr>
          <p:cNvPr id="90" name="矩形 89"/>
          <p:cNvSpPr/>
          <p:nvPr/>
        </p:nvSpPr>
        <p:spPr>
          <a:xfrm>
            <a:off x="4406094" y="2671756"/>
            <a:ext cx="906017" cy="523220"/>
          </a:xfrm>
          <a:prstGeom prst="rect">
            <a:avLst/>
          </a:prstGeom>
        </p:spPr>
        <p:txBody>
          <a:bodyPr wrap="none">
            <a:spAutoFit/>
          </a:bodyPr>
          <a:lstStyle/>
          <a:p>
            <a:pPr lvl="0">
              <a:defRPr/>
            </a:pPr>
            <a:r>
              <a:rPr lang="zh-CN" altLang="en-US" sz="2800" b="1" kern="0" dirty="0" smtClean="0">
                <a:solidFill>
                  <a:srgbClr val="333399"/>
                </a:solidFill>
                <a:latin typeface="Times New Roman" pitchFamily="18" charset="0"/>
                <a:cs typeface="Times New Roman" pitchFamily="18" charset="0"/>
              </a:rPr>
              <a:t>信息</a:t>
            </a:r>
            <a:endParaRPr lang="zh-CN" altLang="en-US" sz="2800" b="1" kern="0" dirty="0">
              <a:solidFill>
                <a:srgbClr val="333399"/>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wipe(left)">
                                      <p:cBhvr>
                                        <p:cTn id="7" dur="500"/>
                                        <p:tgtEl>
                                          <p:spTgt spid="9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wipe(left)">
                                      <p:cBhvr>
                                        <p:cTn id="11" dur="500"/>
                                        <p:tgtEl>
                                          <p:spTgt spid="8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wipe(left)">
                                      <p:cBhvr>
                                        <p:cTn id="15" dur="500"/>
                                        <p:tgtEl>
                                          <p:spTgt spid="8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left)">
                                      <p:cBhvr>
                                        <p:cTn id="19" dur="500"/>
                                        <p:tgtEl>
                                          <p:spTgt spid="8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wipe(left)">
                                      <p:cBhvr>
                                        <p:cTn id="23" dur="500"/>
                                        <p:tgtEl>
                                          <p:spTgt spid="87"/>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8"/>
                                        </p:tgtEl>
                                        <p:attrNameLst>
                                          <p:attrName>style.visibility</p:attrName>
                                        </p:attrNameLst>
                                      </p:cBhvr>
                                      <p:to>
                                        <p:strVal val="visible"/>
                                      </p:to>
                                    </p:set>
                                    <p:animEffect transition="in" filter="wipe(left)">
                                      <p:cBhvr>
                                        <p:cTn id="27" dur="500"/>
                                        <p:tgtEl>
                                          <p:spTgt spid="8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85"/>
                                        </p:tgtEl>
                                        <p:attrNameLst>
                                          <p:attrName>style.visibility</p:attrName>
                                        </p:attrNameLst>
                                      </p:cBhvr>
                                      <p:to>
                                        <p:strVal val="visible"/>
                                      </p:to>
                                    </p:set>
                                    <p:animEffect transition="in" filter="wipe(left)">
                                      <p:cBhvr>
                                        <p:cTn id="31" dur="500"/>
                                        <p:tgtEl>
                                          <p:spTgt spid="85"/>
                                        </p:tgtEl>
                                      </p:cBhvr>
                                    </p:animEffect>
                                  </p:childTnLst>
                                </p:cTn>
                              </p:par>
                            </p:childTnLst>
                          </p:cTn>
                        </p:par>
                      </p:childTnLst>
                    </p:cTn>
                  </p:par>
                  <p:par>
                    <p:cTn id="32" fill="hold">
                      <p:stCondLst>
                        <p:cond delay="indefinite"/>
                      </p:stCondLst>
                      <p:childTnLst>
                        <p:par>
                          <p:cTn id="33" fill="hold">
                            <p:stCondLst>
                              <p:cond delay="0"/>
                            </p:stCondLst>
                            <p:childTnLst>
                              <p:par>
                                <p:cTn id="34" presetID="23" presetClass="entr" presetSubtype="16" fill="hold" nodeType="clickEffect">
                                  <p:stCondLst>
                                    <p:cond delay="0"/>
                                  </p:stCondLst>
                                  <p:childTnLst>
                                    <p:set>
                                      <p:cBhvr>
                                        <p:cTn id="35" dur="1" fill="hold">
                                          <p:stCondLst>
                                            <p:cond delay="0"/>
                                          </p:stCondLst>
                                        </p:cTn>
                                        <p:tgtEl>
                                          <p:spTgt spid="77"/>
                                        </p:tgtEl>
                                        <p:attrNameLst>
                                          <p:attrName>style.visibility</p:attrName>
                                        </p:attrNameLst>
                                      </p:cBhvr>
                                      <p:to>
                                        <p:strVal val="visible"/>
                                      </p:to>
                                    </p:set>
                                    <p:anim calcmode="lin" valueType="num">
                                      <p:cBhvr>
                                        <p:cTn id="36" dur="500" fill="hold"/>
                                        <p:tgtEl>
                                          <p:spTgt spid="77"/>
                                        </p:tgtEl>
                                        <p:attrNameLst>
                                          <p:attrName>ppt_w</p:attrName>
                                        </p:attrNameLst>
                                      </p:cBhvr>
                                      <p:tavLst>
                                        <p:tav tm="0">
                                          <p:val>
                                            <p:fltVal val="0"/>
                                          </p:val>
                                        </p:tav>
                                        <p:tav tm="100000">
                                          <p:val>
                                            <p:strVal val="#ppt_w"/>
                                          </p:val>
                                        </p:tav>
                                      </p:tavLst>
                                    </p:anim>
                                    <p:anim calcmode="lin" valueType="num">
                                      <p:cBhvr>
                                        <p:cTn id="37" dur="500" fill="hold"/>
                                        <p:tgtEl>
                                          <p:spTgt spid="7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p:bldP spid="86" grpId="0"/>
      <p:bldP spid="87" grpId="0"/>
      <p:bldP spid="88" grpId="0" animBg="1"/>
      <p:bldP spid="89" grpId="0" animBg="1"/>
      <p:bldP spid="9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37409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3.1.2 </a:t>
            </a:r>
            <a:r>
              <a:rPr lang="zh-CN" altLang="en-US" sz="2800" b="1" dirty="0" smtClean="0">
                <a:solidFill>
                  <a:srgbClr val="0070C0"/>
                </a:solidFill>
                <a:latin typeface="微软雅黑" pitchFamily="34" charset="-122"/>
                <a:ea typeface="微软雅黑" pitchFamily="34" charset="-122"/>
              </a:rPr>
              <a:t>联锁系统的功能</a:t>
            </a:r>
            <a:endParaRPr lang="zh-CN" altLang="en-US" sz="2800" b="1" dirty="0">
              <a:solidFill>
                <a:srgbClr val="0070C0"/>
              </a:solidFill>
              <a:latin typeface="微软雅黑" pitchFamily="34" charset="-122"/>
              <a:ea typeface="微软雅黑" pitchFamily="34" charset="-122"/>
            </a:endParaRPr>
          </a:p>
        </p:txBody>
      </p:sp>
      <p:grpSp>
        <p:nvGrpSpPr>
          <p:cNvPr id="4" name="组合 3"/>
          <p:cNvGrpSpPr/>
          <p:nvPr/>
        </p:nvGrpSpPr>
        <p:grpSpPr>
          <a:xfrm>
            <a:off x="691318" y="1242996"/>
            <a:ext cx="2934441" cy="461665"/>
            <a:chOff x="548443" y="1281397"/>
            <a:chExt cx="2934441" cy="461665"/>
          </a:xfrm>
        </p:grpSpPr>
        <p:sp>
          <p:nvSpPr>
            <p:cNvPr id="5" name="燕尾形 4"/>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6"/>
            <p:cNvSpPr/>
            <p:nvPr/>
          </p:nvSpPr>
          <p:spPr>
            <a:xfrm>
              <a:off x="977070" y="1281397"/>
              <a:ext cx="2505814" cy="461665"/>
            </a:xfrm>
            <a:prstGeom prst="rect">
              <a:avLst/>
            </a:prstGeom>
          </p:spPr>
          <p:txBody>
            <a:bodyPr wrap="none">
              <a:spAutoFit/>
            </a:bodyPr>
            <a:lstStyle/>
            <a:p>
              <a:r>
                <a:rPr lang="en-US" altLang="zh-CN" sz="2400" b="1" dirty="0" smtClean="0"/>
                <a:t>3</a:t>
              </a:r>
              <a:r>
                <a:rPr lang="zh-CN" altLang="en-US" sz="2400" b="1" dirty="0" smtClean="0"/>
                <a:t>、道岔控制功能</a:t>
              </a:r>
              <a:endParaRPr lang="zh-CN" altLang="en-US" sz="2400" b="1" dirty="0" smtClean="0">
                <a:solidFill>
                  <a:srgbClr val="0303EB"/>
                </a:solidFill>
                <a:latin typeface="Times New Roman" pitchFamily="18" charset="0"/>
                <a:cs typeface="Times New Roman" pitchFamily="18" charset="0"/>
              </a:endParaRPr>
            </a:p>
          </p:txBody>
        </p:sp>
      </p:grpSp>
      <p:grpSp>
        <p:nvGrpSpPr>
          <p:cNvPr id="169" name="组合 168"/>
          <p:cNvGrpSpPr/>
          <p:nvPr/>
        </p:nvGrpSpPr>
        <p:grpSpPr>
          <a:xfrm>
            <a:off x="5906292" y="1314434"/>
            <a:ext cx="5768532" cy="2799415"/>
            <a:chOff x="5628062" y="2814632"/>
            <a:chExt cx="5768532" cy="2799415"/>
          </a:xfrm>
        </p:grpSpPr>
        <p:cxnSp>
          <p:nvCxnSpPr>
            <p:cNvPr id="22" name="直接连接符 21"/>
            <p:cNvCxnSpPr/>
            <p:nvPr/>
          </p:nvCxnSpPr>
          <p:spPr>
            <a:xfrm>
              <a:off x="5734060" y="3580834"/>
              <a:ext cx="5617879"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7919427" y="2873330"/>
              <a:ext cx="3168759" cy="672812"/>
            </a:xfrm>
            <a:custGeom>
              <a:avLst/>
              <a:gdLst>
                <a:gd name="connsiteX0" fmla="*/ 0 w 4305300"/>
                <a:gd name="connsiteY0" fmla="*/ 857250 h 857250"/>
                <a:gd name="connsiteX1" fmla="*/ 857250 w 4305300"/>
                <a:gd name="connsiteY1" fmla="*/ 0 h 857250"/>
                <a:gd name="connsiteX2" fmla="*/ 4305300 w 4305300"/>
                <a:gd name="connsiteY2" fmla="*/ 0 h 857250"/>
              </a:gdLst>
              <a:ahLst/>
              <a:cxnLst>
                <a:cxn ang="0">
                  <a:pos x="connsiteX0" y="connsiteY0"/>
                </a:cxn>
                <a:cxn ang="0">
                  <a:pos x="connsiteX1" y="connsiteY1"/>
                </a:cxn>
                <a:cxn ang="0">
                  <a:pos x="connsiteX2" y="connsiteY2"/>
                </a:cxn>
              </a:cxnLst>
              <a:rect l="l" t="t" r="r" b="b"/>
              <a:pathLst>
                <a:path w="4305300" h="857250">
                  <a:moveTo>
                    <a:pt x="0" y="857250"/>
                  </a:moveTo>
                  <a:lnTo>
                    <a:pt x="857250" y="0"/>
                  </a:lnTo>
                  <a:lnTo>
                    <a:pt x="43053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4" name="组合 63"/>
            <p:cNvGrpSpPr/>
            <p:nvPr/>
          </p:nvGrpSpPr>
          <p:grpSpPr>
            <a:xfrm flipH="1">
              <a:off x="7536021" y="3298257"/>
              <a:ext cx="371612" cy="168204"/>
              <a:chOff x="1691953" y="2636912"/>
              <a:chExt cx="504899" cy="214314"/>
            </a:xfrm>
          </p:grpSpPr>
          <p:sp>
            <p:nvSpPr>
              <p:cNvPr id="131" name="椭圆 130"/>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2" name="组合 8"/>
              <p:cNvGrpSpPr/>
              <p:nvPr/>
            </p:nvGrpSpPr>
            <p:grpSpPr>
              <a:xfrm>
                <a:off x="1910306" y="2636912"/>
                <a:ext cx="286546" cy="214314"/>
                <a:chOff x="1081062" y="3152772"/>
                <a:chExt cx="286546" cy="214314"/>
              </a:xfrm>
            </p:grpSpPr>
            <p:cxnSp>
              <p:nvCxnSpPr>
                <p:cNvPr id="133"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5" name="组合 63"/>
            <p:cNvGrpSpPr/>
            <p:nvPr/>
          </p:nvGrpSpPr>
          <p:grpSpPr>
            <a:xfrm>
              <a:off x="8330383" y="3693865"/>
              <a:ext cx="371612" cy="168204"/>
              <a:chOff x="1691953" y="2636912"/>
              <a:chExt cx="504899" cy="214314"/>
            </a:xfrm>
          </p:grpSpPr>
          <p:sp>
            <p:nvSpPr>
              <p:cNvPr id="126" name="椭圆 125"/>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7" name="组合 8"/>
              <p:cNvGrpSpPr/>
              <p:nvPr/>
            </p:nvGrpSpPr>
            <p:grpSpPr>
              <a:xfrm>
                <a:off x="1910306" y="2636912"/>
                <a:ext cx="286546" cy="214314"/>
                <a:chOff x="1081062" y="3152772"/>
                <a:chExt cx="286546" cy="214314"/>
              </a:xfrm>
            </p:grpSpPr>
            <p:cxnSp>
              <p:nvCxnSpPr>
                <p:cNvPr id="12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0"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6" name="组合 81"/>
            <p:cNvGrpSpPr/>
            <p:nvPr/>
          </p:nvGrpSpPr>
          <p:grpSpPr>
            <a:xfrm>
              <a:off x="6468522" y="3346246"/>
              <a:ext cx="686468" cy="224272"/>
              <a:chOff x="5724401" y="2708920"/>
              <a:chExt cx="932684" cy="285752"/>
            </a:xfrm>
          </p:grpSpPr>
          <p:grpSp>
            <p:nvGrpSpPr>
              <p:cNvPr id="118" name="组合 103"/>
              <p:cNvGrpSpPr/>
              <p:nvPr/>
            </p:nvGrpSpPr>
            <p:grpSpPr>
              <a:xfrm flipH="1">
                <a:off x="5724401" y="2708920"/>
                <a:ext cx="428628" cy="285752"/>
                <a:chOff x="1582707" y="2285992"/>
                <a:chExt cx="682172" cy="285752"/>
              </a:xfrm>
            </p:grpSpPr>
            <p:sp>
              <p:nvSpPr>
                <p:cNvPr id="123" name="椭圆 122"/>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124"/>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00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9" name="组合 30"/>
              <p:cNvGrpSpPr/>
              <p:nvPr/>
            </p:nvGrpSpPr>
            <p:grpSpPr>
              <a:xfrm>
                <a:off x="6228457" y="2708920"/>
                <a:ext cx="428628" cy="285752"/>
                <a:chOff x="1582707" y="2285992"/>
                <a:chExt cx="682172" cy="285752"/>
              </a:xfrm>
            </p:grpSpPr>
            <p:sp>
              <p:nvSpPr>
                <p:cNvPr id="120" name="椭圆 84"/>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FF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7" name="组合 63"/>
            <p:cNvGrpSpPr/>
            <p:nvPr/>
          </p:nvGrpSpPr>
          <p:grpSpPr>
            <a:xfrm>
              <a:off x="5628062" y="3693865"/>
              <a:ext cx="371612" cy="168204"/>
              <a:chOff x="1691953" y="2636912"/>
              <a:chExt cx="504899" cy="214314"/>
            </a:xfrm>
          </p:grpSpPr>
          <p:sp>
            <p:nvSpPr>
              <p:cNvPr id="113" name="椭圆 112"/>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4" name="组合 8"/>
              <p:cNvGrpSpPr/>
              <p:nvPr/>
            </p:nvGrpSpPr>
            <p:grpSpPr>
              <a:xfrm>
                <a:off x="1910306" y="2636912"/>
                <a:ext cx="286546" cy="214314"/>
                <a:chOff x="1081062" y="3152772"/>
                <a:chExt cx="286546" cy="214314"/>
              </a:xfrm>
            </p:grpSpPr>
            <p:cxnSp>
              <p:nvCxnSpPr>
                <p:cNvPr id="115"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7"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8" name="任意多边形 27"/>
            <p:cNvSpPr/>
            <p:nvPr/>
          </p:nvSpPr>
          <p:spPr>
            <a:xfrm>
              <a:off x="5992534" y="3518375"/>
              <a:ext cx="0" cy="102524"/>
            </a:xfrm>
            <a:custGeom>
              <a:avLst/>
              <a:gdLst>
                <a:gd name="connsiteX0" fmla="*/ 0 w 0"/>
                <a:gd name="connsiteY0" fmla="*/ 0 h 130629"/>
                <a:gd name="connsiteX1" fmla="*/ 0 w 0"/>
                <a:gd name="connsiteY1" fmla="*/ 130629 h 130629"/>
              </a:gdLst>
              <a:ahLst/>
              <a:cxnLst>
                <a:cxn ang="0">
                  <a:pos x="connsiteX0" y="connsiteY0"/>
                </a:cxn>
                <a:cxn ang="0">
                  <a:pos x="connsiteX1" y="connsiteY1"/>
                </a:cxn>
              </a:cxnLst>
              <a:rect l="l" t="t" r="r" b="b"/>
              <a:pathLst>
                <a:path h="130629">
                  <a:moveTo>
                    <a:pt x="0" y="0"/>
                  </a:moveTo>
                  <a:lnTo>
                    <a:pt x="0" y="130629"/>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任意多边形 28"/>
            <p:cNvSpPr/>
            <p:nvPr/>
          </p:nvSpPr>
          <p:spPr>
            <a:xfrm>
              <a:off x="11002724" y="3518375"/>
              <a:ext cx="0" cy="113915"/>
            </a:xfrm>
            <a:custGeom>
              <a:avLst/>
              <a:gdLst>
                <a:gd name="connsiteX0" fmla="*/ 0 w 0"/>
                <a:gd name="connsiteY0" fmla="*/ 0 h 145143"/>
                <a:gd name="connsiteX1" fmla="*/ 0 w 0"/>
                <a:gd name="connsiteY1" fmla="*/ 145143 h 145143"/>
              </a:gdLst>
              <a:ahLst/>
              <a:cxnLst>
                <a:cxn ang="0">
                  <a:pos x="connsiteX0" y="connsiteY0"/>
                </a:cxn>
                <a:cxn ang="0">
                  <a:pos x="connsiteX1" y="connsiteY1"/>
                </a:cxn>
              </a:cxnLst>
              <a:rect l="l" t="t" r="r" b="b"/>
              <a:pathLst>
                <a:path h="145143">
                  <a:moveTo>
                    <a:pt x="0" y="0"/>
                  </a:moveTo>
                  <a:lnTo>
                    <a:pt x="0" y="14514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任意多边形 29"/>
            <p:cNvSpPr/>
            <p:nvPr/>
          </p:nvSpPr>
          <p:spPr>
            <a:xfrm>
              <a:off x="7537354" y="3523715"/>
              <a:ext cx="0" cy="115874"/>
            </a:xfrm>
            <a:custGeom>
              <a:avLst/>
              <a:gdLst>
                <a:gd name="connsiteX0" fmla="*/ 0 w 0"/>
                <a:gd name="connsiteY0" fmla="*/ 0 h 147638"/>
                <a:gd name="connsiteX1" fmla="*/ 0 w 0"/>
                <a:gd name="connsiteY1" fmla="*/ 147638 h 147638"/>
              </a:gdLst>
              <a:ahLst/>
              <a:cxnLst>
                <a:cxn ang="0">
                  <a:pos x="connsiteX0" y="connsiteY0"/>
                </a:cxn>
                <a:cxn ang="0">
                  <a:pos x="connsiteX1" y="connsiteY1"/>
                </a:cxn>
              </a:cxnLst>
              <a:rect l="l" t="t" r="r" b="b"/>
              <a:pathLst>
                <a:path h="147638">
                  <a:moveTo>
                    <a:pt x="0" y="0"/>
                  </a:moveTo>
                  <a:lnTo>
                    <a:pt x="0" y="14763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任意多边形 30"/>
            <p:cNvSpPr/>
            <p:nvPr/>
          </p:nvSpPr>
          <p:spPr>
            <a:xfrm>
              <a:off x="8697596" y="3512502"/>
              <a:ext cx="0" cy="123348"/>
            </a:xfrm>
            <a:custGeom>
              <a:avLst/>
              <a:gdLst>
                <a:gd name="connsiteX0" fmla="*/ 0 w 0"/>
                <a:gd name="connsiteY0" fmla="*/ 0 h 157162"/>
                <a:gd name="connsiteX1" fmla="*/ 0 w 0"/>
                <a:gd name="connsiteY1" fmla="*/ 157162 h 157162"/>
              </a:gdLst>
              <a:ahLst/>
              <a:cxnLst>
                <a:cxn ang="0">
                  <a:pos x="connsiteX0" y="connsiteY0"/>
                </a:cxn>
                <a:cxn ang="0">
                  <a:pos x="connsiteX1" y="connsiteY1"/>
                </a:cxn>
              </a:cxnLst>
              <a:rect l="l" t="t" r="r" b="b"/>
              <a:pathLst>
                <a:path h="157162">
                  <a:moveTo>
                    <a:pt x="0" y="0"/>
                  </a:moveTo>
                  <a:lnTo>
                    <a:pt x="0" y="15716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2" name="组合 63"/>
            <p:cNvGrpSpPr/>
            <p:nvPr/>
          </p:nvGrpSpPr>
          <p:grpSpPr>
            <a:xfrm>
              <a:off x="10609955" y="3693865"/>
              <a:ext cx="371612" cy="168204"/>
              <a:chOff x="1691953" y="2636912"/>
              <a:chExt cx="504899" cy="214314"/>
            </a:xfrm>
          </p:grpSpPr>
          <p:sp>
            <p:nvSpPr>
              <p:cNvPr id="108" name="椭圆 107"/>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9" name="组合 8"/>
              <p:cNvGrpSpPr/>
              <p:nvPr/>
            </p:nvGrpSpPr>
            <p:grpSpPr>
              <a:xfrm>
                <a:off x="1910306" y="2636912"/>
                <a:ext cx="286546" cy="214314"/>
                <a:chOff x="1081062" y="3152772"/>
                <a:chExt cx="286546" cy="214314"/>
              </a:xfrm>
            </p:grpSpPr>
            <p:cxnSp>
              <p:nvCxnSpPr>
                <p:cNvPr id="110"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2"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3" name="任意多边形 32"/>
            <p:cNvSpPr/>
            <p:nvPr/>
          </p:nvSpPr>
          <p:spPr>
            <a:xfrm>
              <a:off x="10772452" y="2814632"/>
              <a:ext cx="0" cy="132901"/>
            </a:xfrm>
            <a:custGeom>
              <a:avLst/>
              <a:gdLst>
                <a:gd name="connsiteX0" fmla="*/ 0 w 0"/>
                <a:gd name="connsiteY0" fmla="*/ 0 h 169333"/>
                <a:gd name="connsiteX1" fmla="*/ 0 w 0"/>
                <a:gd name="connsiteY1" fmla="*/ 169333 h 169333"/>
              </a:gdLst>
              <a:ahLst/>
              <a:cxnLst>
                <a:cxn ang="0">
                  <a:pos x="connsiteX0" y="connsiteY0"/>
                </a:cxn>
                <a:cxn ang="0">
                  <a:pos x="connsiteX1" y="connsiteY1"/>
                </a:cxn>
              </a:cxnLst>
              <a:rect l="l" t="t" r="r" b="b"/>
              <a:pathLst>
                <a:path h="169333">
                  <a:moveTo>
                    <a:pt x="0" y="0"/>
                  </a:moveTo>
                  <a:lnTo>
                    <a:pt x="0" y="16933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任意多边形 33"/>
            <p:cNvSpPr/>
            <p:nvPr/>
          </p:nvSpPr>
          <p:spPr>
            <a:xfrm>
              <a:off x="5991532" y="3572307"/>
              <a:ext cx="2706064" cy="7476"/>
            </a:xfrm>
            <a:custGeom>
              <a:avLst/>
              <a:gdLst>
                <a:gd name="connsiteX0" fmla="*/ 0 w 3676650"/>
                <a:gd name="connsiteY0" fmla="*/ 9525 h 9525"/>
                <a:gd name="connsiteX1" fmla="*/ 3676650 w 3676650"/>
                <a:gd name="connsiteY1" fmla="*/ 0 h 9525"/>
              </a:gdLst>
              <a:ahLst/>
              <a:cxnLst>
                <a:cxn ang="0">
                  <a:pos x="connsiteX0" y="connsiteY0"/>
                </a:cxn>
                <a:cxn ang="0">
                  <a:pos x="connsiteX1" y="connsiteY1"/>
                </a:cxn>
              </a:cxnLst>
              <a:rect l="l" t="t" r="r" b="b"/>
              <a:pathLst>
                <a:path w="3676650" h="9525">
                  <a:moveTo>
                    <a:pt x="0" y="9525"/>
                  </a:moveTo>
                  <a:lnTo>
                    <a:pt x="3676650" y="0"/>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椭圆 37"/>
            <p:cNvSpPr/>
            <p:nvPr/>
          </p:nvSpPr>
          <p:spPr>
            <a:xfrm>
              <a:off x="8058487" y="3459276"/>
              <a:ext cx="52999" cy="56515"/>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 name="直接连接符 41"/>
            <p:cNvCxnSpPr/>
            <p:nvPr/>
          </p:nvCxnSpPr>
          <p:spPr>
            <a:xfrm>
              <a:off x="5778715" y="5332812"/>
              <a:ext cx="5617879"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43" name="任意多边形 42"/>
            <p:cNvSpPr/>
            <p:nvPr/>
          </p:nvSpPr>
          <p:spPr>
            <a:xfrm>
              <a:off x="7964083" y="4625308"/>
              <a:ext cx="3168759" cy="672812"/>
            </a:xfrm>
            <a:custGeom>
              <a:avLst/>
              <a:gdLst>
                <a:gd name="connsiteX0" fmla="*/ 0 w 4305300"/>
                <a:gd name="connsiteY0" fmla="*/ 857250 h 857250"/>
                <a:gd name="connsiteX1" fmla="*/ 857250 w 4305300"/>
                <a:gd name="connsiteY1" fmla="*/ 0 h 857250"/>
                <a:gd name="connsiteX2" fmla="*/ 4305300 w 4305300"/>
                <a:gd name="connsiteY2" fmla="*/ 0 h 857250"/>
              </a:gdLst>
              <a:ahLst/>
              <a:cxnLst>
                <a:cxn ang="0">
                  <a:pos x="connsiteX0" y="connsiteY0"/>
                </a:cxn>
                <a:cxn ang="0">
                  <a:pos x="connsiteX1" y="connsiteY1"/>
                </a:cxn>
                <a:cxn ang="0">
                  <a:pos x="connsiteX2" y="connsiteY2"/>
                </a:cxn>
              </a:cxnLst>
              <a:rect l="l" t="t" r="r" b="b"/>
              <a:pathLst>
                <a:path w="4305300" h="857250">
                  <a:moveTo>
                    <a:pt x="0" y="857250"/>
                  </a:moveTo>
                  <a:lnTo>
                    <a:pt x="857250" y="0"/>
                  </a:lnTo>
                  <a:lnTo>
                    <a:pt x="43053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44" name="组合 63"/>
            <p:cNvGrpSpPr/>
            <p:nvPr/>
          </p:nvGrpSpPr>
          <p:grpSpPr>
            <a:xfrm flipH="1">
              <a:off x="7580676" y="5050235"/>
              <a:ext cx="371612" cy="168204"/>
              <a:chOff x="1691953" y="2636912"/>
              <a:chExt cx="504899" cy="214314"/>
            </a:xfrm>
          </p:grpSpPr>
          <p:sp>
            <p:nvSpPr>
              <p:cNvPr id="103" name="椭圆 102"/>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4" name="组合 8"/>
              <p:cNvGrpSpPr/>
              <p:nvPr/>
            </p:nvGrpSpPr>
            <p:grpSpPr>
              <a:xfrm>
                <a:off x="1910306" y="2636912"/>
                <a:ext cx="286546" cy="214314"/>
                <a:chOff x="1081062" y="3152772"/>
                <a:chExt cx="286546" cy="214314"/>
              </a:xfrm>
            </p:grpSpPr>
            <p:cxnSp>
              <p:nvCxnSpPr>
                <p:cNvPr id="105"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5" name="组合 63"/>
            <p:cNvGrpSpPr/>
            <p:nvPr/>
          </p:nvGrpSpPr>
          <p:grpSpPr>
            <a:xfrm>
              <a:off x="8375039" y="5445843"/>
              <a:ext cx="371612" cy="168204"/>
              <a:chOff x="1691953" y="2636912"/>
              <a:chExt cx="504899" cy="214314"/>
            </a:xfrm>
          </p:grpSpPr>
          <p:sp>
            <p:nvSpPr>
              <p:cNvPr id="98" name="椭圆 97"/>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9" name="组合 8"/>
              <p:cNvGrpSpPr/>
              <p:nvPr/>
            </p:nvGrpSpPr>
            <p:grpSpPr>
              <a:xfrm>
                <a:off x="1910306" y="2636912"/>
                <a:ext cx="286546" cy="214314"/>
                <a:chOff x="1081062" y="3152772"/>
                <a:chExt cx="286546" cy="214314"/>
              </a:xfrm>
            </p:grpSpPr>
            <p:cxnSp>
              <p:nvCxnSpPr>
                <p:cNvPr id="100"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6" name="组合 135"/>
            <p:cNvGrpSpPr/>
            <p:nvPr/>
          </p:nvGrpSpPr>
          <p:grpSpPr>
            <a:xfrm>
              <a:off x="9277461" y="4370708"/>
              <a:ext cx="686468" cy="224272"/>
              <a:chOff x="5724401" y="2708920"/>
              <a:chExt cx="932684" cy="285752"/>
            </a:xfrm>
          </p:grpSpPr>
          <p:grpSp>
            <p:nvGrpSpPr>
              <p:cNvPr id="90" name="组合 103"/>
              <p:cNvGrpSpPr/>
              <p:nvPr/>
            </p:nvGrpSpPr>
            <p:grpSpPr>
              <a:xfrm flipH="1">
                <a:off x="5724401" y="2708920"/>
                <a:ext cx="428628" cy="285752"/>
                <a:chOff x="1582707" y="2285992"/>
                <a:chExt cx="682172" cy="285752"/>
              </a:xfrm>
            </p:grpSpPr>
            <p:sp>
              <p:nvSpPr>
                <p:cNvPr id="95" name="椭圆 94"/>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00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30"/>
              <p:cNvGrpSpPr/>
              <p:nvPr/>
            </p:nvGrpSpPr>
            <p:grpSpPr>
              <a:xfrm>
                <a:off x="6228457" y="2708920"/>
                <a:ext cx="428628" cy="285752"/>
                <a:chOff x="1582707" y="2285992"/>
                <a:chExt cx="682172" cy="285752"/>
              </a:xfrm>
            </p:grpSpPr>
            <p:sp>
              <p:nvSpPr>
                <p:cNvPr id="92" name="椭圆 91"/>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FF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7" name="组合 63"/>
            <p:cNvGrpSpPr/>
            <p:nvPr/>
          </p:nvGrpSpPr>
          <p:grpSpPr>
            <a:xfrm>
              <a:off x="5672717" y="5445843"/>
              <a:ext cx="371612" cy="168204"/>
              <a:chOff x="1691953" y="2636912"/>
              <a:chExt cx="504899" cy="214314"/>
            </a:xfrm>
          </p:grpSpPr>
          <p:sp>
            <p:nvSpPr>
              <p:cNvPr id="85" name="椭圆 84"/>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6" name="组合 8"/>
              <p:cNvGrpSpPr/>
              <p:nvPr/>
            </p:nvGrpSpPr>
            <p:grpSpPr>
              <a:xfrm>
                <a:off x="1910306" y="2636912"/>
                <a:ext cx="286546" cy="214314"/>
                <a:chOff x="1081062" y="3152772"/>
                <a:chExt cx="286546" cy="214314"/>
              </a:xfrm>
            </p:grpSpPr>
            <p:cxnSp>
              <p:nvCxnSpPr>
                <p:cNvPr id="87"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8" name="任意多边形 47"/>
            <p:cNvSpPr/>
            <p:nvPr/>
          </p:nvSpPr>
          <p:spPr>
            <a:xfrm>
              <a:off x="6037189" y="5270353"/>
              <a:ext cx="0" cy="102524"/>
            </a:xfrm>
            <a:custGeom>
              <a:avLst/>
              <a:gdLst>
                <a:gd name="connsiteX0" fmla="*/ 0 w 0"/>
                <a:gd name="connsiteY0" fmla="*/ 0 h 130629"/>
                <a:gd name="connsiteX1" fmla="*/ 0 w 0"/>
                <a:gd name="connsiteY1" fmla="*/ 130629 h 130629"/>
              </a:gdLst>
              <a:ahLst/>
              <a:cxnLst>
                <a:cxn ang="0">
                  <a:pos x="connsiteX0" y="connsiteY0"/>
                </a:cxn>
                <a:cxn ang="0">
                  <a:pos x="connsiteX1" y="connsiteY1"/>
                </a:cxn>
              </a:cxnLst>
              <a:rect l="l" t="t" r="r" b="b"/>
              <a:pathLst>
                <a:path h="130629">
                  <a:moveTo>
                    <a:pt x="0" y="0"/>
                  </a:moveTo>
                  <a:lnTo>
                    <a:pt x="0" y="130629"/>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9" name="任意多边形 48"/>
            <p:cNvSpPr/>
            <p:nvPr/>
          </p:nvSpPr>
          <p:spPr>
            <a:xfrm>
              <a:off x="11047380" y="5270353"/>
              <a:ext cx="0" cy="113915"/>
            </a:xfrm>
            <a:custGeom>
              <a:avLst/>
              <a:gdLst>
                <a:gd name="connsiteX0" fmla="*/ 0 w 0"/>
                <a:gd name="connsiteY0" fmla="*/ 0 h 145143"/>
                <a:gd name="connsiteX1" fmla="*/ 0 w 0"/>
                <a:gd name="connsiteY1" fmla="*/ 145143 h 145143"/>
              </a:gdLst>
              <a:ahLst/>
              <a:cxnLst>
                <a:cxn ang="0">
                  <a:pos x="connsiteX0" y="connsiteY0"/>
                </a:cxn>
                <a:cxn ang="0">
                  <a:pos x="connsiteX1" y="connsiteY1"/>
                </a:cxn>
              </a:cxnLst>
              <a:rect l="l" t="t" r="r" b="b"/>
              <a:pathLst>
                <a:path h="145143">
                  <a:moveTo>
                    <a:pt x="0" y="0"/>
                  </a:moveTo>
                  <a:lnTo>
                    <a:pt x="0" y="14514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任意多边形 49"/>
            <p:cNvSpPr/>
            <p:nvPr/>
          </p:nvSpPr>
          <p:spPr>
            <a:xfrm>
              <a:off x="7582009" y="5275693"/>
              <a:ext cx="0" cy="115874"/>
            </a:xfrm>
            <a:custGeom>
              <a:avLst/>
              <a:gdLst>
                <a:gd name="connsiteX0" fmla="*/ 0 w 0"/>
                <a:gd name="connsiteY0" fmla="*/ 0 h 147638"/>
                <a:gd name="connsiteX1" fmla="*/ 0 w 0"/>
                <a:gd name="connsiteY1" fmla="*/ 147638 h 147638"/>
              </a:gdLst>
              <a:ahLst/>
              <a:cxnLst>
                <a:cxn ang="0">
                  <a:pos x="connsiteX0" y="connsiteY0"/>
                </a:cxn>
                <a:cxn ang="0">
                  <a:pos x="connsiteX1" y="connsiteY1"/>
                </a:cxn>
              </a:cxnLst>
              <a:rect l="l" t="t" r="r" b="b"/>
              <a:pathLst>
                <a:path h="147638">
                  <a:moveTo>
                    <a:pt x="0" y="0"/>
                  </a:moveTo>
                  <a:lnTo>
                    <a:pt x="0" y="14763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任意多边形 50"/>
            <p:cNvSpPr/>
            <p:nvPr/>
          </p:nvSpPr>
          <p:spPr>
            <a:xfrm>
              <a:off x="8742251" y="5264480"/>
              <a:ext cx="0" cy="123348"/>
            </a:xfrm>
            <a:custGeom>
              <a:avLst/>
              <a:gdLst>
                <a:gd name="connsiteX0" fmla="*/ 0 w 0"/>
                <a:gd name="connsiteY0" fmla="*/ 0 h 157162"/>
                <a:gd name="connsiteX1" fmla="*/ 0 w 0"/>
                <a:gd name="connsiteY1" fmla="*/ 157162 h 157162"/>
              </a:gdLst>
              <a:ahLst/>
              <a:cxnLst>
                <a:cxn ang="0">
                  <a:pos x="connsiteX0" y="connsiteY0"/>
                </a:cxn>
                <a:cxn ang="0">
                  <a:pos x="connsiteX1" y="connsiteY1"/>
                </a:cxn>
              </a:cxnLst>
              <a:rect l="l" t="t" r="r" b="b"/>
              <a:pathLst>
                <a:path h="157162">
                  <a:moveTo>
                    <a:pt x="0" y="0"/>
                  </a:moveTo>
                  <a:lnTo>
                    <a:pt x="0" y="15716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52" name="组合 63"/>
            <p:cNvGrpSpPr/>
            <p:nvPr/>
          </p:nvGrpSpPr>
          <p:grpSpPr>
            <a:xfrm>
              <a:off x="10654610" y="5445843"/>
              <a:ext cx="371612" cy="168204"/>
              <a:chOff x="1691953" y="2636912"/>
              <a:chExt cx="504899" cy="214314"/>
            </a:xfrm>
          </p:grpSpPr>
          <p:sp>
            <p:nvSpPr>
              <p:cNvPr id="80" name="椭圆 79"/>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1" name="组合 8"/>
              <p:cNvGrpSpPr/>
              <p:nvPr/>
            </p:nvGrpSpPr>
            <p:grpSpPr>
              <a:xfrm>
                <a:off x="1910306" y="2636912"/>
                <a:ext cx="286546" cy="214314"/>
                <a:chOff x="1081062" y="3152772"/>
                <a:chExt cx="286546" cy="214314"/>
              </a:xfrm>
            </p:grpSpPr>
            <p:cxnSp>
              <p:nvCxnSpPr>
                <p:cNvPr id="82"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3" name="任意多边形 52"/>
            <p:cNvSpPr/>
            <p:nvPr/>
          </p:nvSpPr>
          <p:spPr>
            <a:xfrm>
              <a:off x="10817108" y="4566610"/>
              <a:ext cx="0" cy="132901"/>
            </a:xfrm>
            <a:custGeom>
              <a:avLst/>
              <a:gdLst>
                <a:gd name="connsiteX0" fmla="*/ 0 w 0"/>
                <a:gd name="connsiteY0" fmla="*/ 0 h 169333"/>
                <a:gd name="connsiteX1" fmla="*/ 0 w 0"/>
                <a:gd name="connsiteY1" fmla="*/ 169333 h 169333"/>
              </a:gdLst>
              <a:ahLst/>
              <a:cxnLst>
                <a:cxn ang="0">
                  <a:pos x="connsiteX0" y="connsiteY0"/>
                </a:cxn>
                <a:cxn ang="0">
                  <a:pos x="connsiteX1" y="connsiteY1"/>
                </a:cxn>
              </a:cxnLst>
              <a:rect l="l" t="t" r="r" b="b"/>
              <a:pathLst>
                <a:path h="169333">
                  <a:moveTo>
                    <a:pt x="0" y="0"/>
                  </a:moveTo>
                  <a:lnTo>
                    <a:pt x="0" y="16933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任意多边形 53"/>
            <p:cNvSpPr/>
            <p:nvPr/>
          </p:nvSpPr>
          <p:spPr>
            <a:xfrm>
              <a:off x="7581498" y="4621435"/>
              <a:ext cx="3231853" cy="706452"/>
            </a:xfrm>
            <a:custGeom>
              <a:avLst/>
              <a:gdLst>
                <a:gd name="connsiteX0" fmla="*/ 4391025 w 4391025"/>
                <a:gd name="connsiteY0" fmla="*/ 0 h 900112"/>
                <a:gd name="connsiteX1" fmla="*/ 1381125 w 4391025"/>
                <a:gd name="connsiteY1" fmla="*/ 4762 h 900112"/>
                <a:gd name="connsiteX2" fmla="*/ 490537 w 4391025"/>
                <a:gd name="connsiteY2" fmla="*/ 895350 h 900112"/>
                <a:gd name="connsiteX3" fmla="*/ 0 w 4391025"/>
                <a:gd name="connsiteY3" fmla="*/ 900112 h 900112"/>
              </a:gdLst>
              <a:ahLst/>
              <a:cxnLst>
                <a:cxn ang="0">
                  <a:pos x="connsiteX0" y="connsiteY0"/>
                </a:cxn>
                <a:cxn ang="0">
                  <a:pos x="connsiteX1" y="connsiteY1"/>
                </a:cxn>
                <a:cxn ang="0">
                  <a:pos x="connsiteX2" y="connsiteY2"/>
                </a:cxn>
                <a:cxn ang="0">
                  <a:pos x="connsiteX3" y="connsiteY3"/>
                </a:cxn>
              </a:cxnLst>
              <a:rect l="l" t="t" r="r" b="b"/>
              <a:pathLst>
                <a:path w="4391025" h="900112">
                  <a:moveTo>
                    <a:pt x="4391025" y="0"/>
                  </a:moveTo>
                  <a:lnTo>
                    <a:pt x="1381125" y="4762"/>
                  </a:lnTo>
                  <a:lnTo>
                    <a:pt x="490537" y="895350"/>
                  </a:lnTo>
                  <a:lnTo>
                    <a:pt x="0" y="900112"/>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椭圆 54"/>
            <p:cNvSpPr/>
            <p:nvPr/>
          </p:nvSpPr>
          <p:spPr>
            <a:xfrm>
              <a:off x="8103143" y="5211255"/>
              <a:ext cx="52999" cy="56515"/>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 Box 13"/>
            <p:cNvSpPr txBox="1">
              <a:spLocks noChangeArrowheads="1"/>
            </p:cNvSpPr>
            <p:nvPr/>
          </p:nvSpPr>
          <p:spPr bwMode="auto">
            <a:xfrm>
              <a:off x="8217484" y="3959603"/>
              <a:ext cx="741984" cy="241559"/>
            </a:xfrm>
            <a:prstGeom prst="rect">
              <a:avLst/>
            </a:prstGeom>
            <a:solidFill>
              <a:schemeClr val="bg1"/>
            </a:solidFill>
            <a:ln w="9525" algn="ctr">
              <a:noFill/>
              <a:miter lim="800000"/>
              <a:headEnd/>
              <a:tailEnd/>
            </a:ln>
          </p:spPr>
          <p:txBody>
            <a:bodyPr wrap="square">
              <a:spAutoFit/>
            </a:bodyPr>
            <a:lstStyle/>
            <a:p>
              <a:pPr algn="ctr">
                <a:spcBef>
                  <a:spcPct val="50000"/>
                </a:spcBef>
              </a:pPr>
              <a:r>
                <a:rPr lang="zh-CN" altLang="en-US" sz="1400" dirty="0" smtClean="0"/>
                <a:t>（</a:t>
              </a:r>
              <a:r>
                <a:rPr lang="en-US" altLang="zh-CN" sz="1400" dirty="0" smtClean="0"/>
                <a:t>b</a:t>
              </a:r>
              <a:r>
                <a:rPr lang="zh-CN" altLang="en-US" sz="1400" dirty="0" smtClean="0"/>
                <a:t>）</a:t>
              </a:r>
              <a:endParaRPr lang="zh-CN" altLang="en-US" sz="1400" dirty="0"/>
            </a:p>
          </p:txBody>
        </p:sp>
        <p:grpSp>
          <p:nvGrpSpPr>
            <p:cNvPr id="59" name="组合 171"/>
            <p:cNvGrpSpPr/>
            <p:nvPr/>
          </p:nvGrpSpPr>
          <p:grpSpPr>
            <a:xfrm>
              <a:off x="6468522" y="3353430"/>
              <a:ext cx="686468" cy="224272"/>
              <a:chOff x="5724401" y="1092873"/>
              <a:chExt cx="932684" cy="285752"/>
            </a:xfrm>
          </p:grpSpPr>
          <p:grpSp>
            <p:nvGrpSpPr>
              <p:cNvPr id="60" name="组合 34"/>
              <p:cNvGrpSpPr/>
              <p:nvPr/>
            </p:nvGrpSpPr>
            <p:grpSpPr>
              <a:xfrm>
                <a:off x="5724401" y="1092873"/>
                <a:ext cx="932684" cy="285752"/>
                <a:chOff x="5724401" y="2708920"/>
                <a:chExt cx="932684" cy="285752"/>
              </a:xfrm>
            </p:grpSpPr>
            <p:grpSp>
              <p:nvGrpSpPr>
                <p:cNvPr id="62" name="组合 103"/>
                <p:cNvGrpSpPr/>
                <p:nvPr/>
              </p:nvGrpSpPr>
              <p:grpSpPr>
                <a:xfrm flipH="1">
                  <a:off x="5724401" y="2708920"/>
                  <a:ext cx="428628" cy="285752"/>
                  <a:chOff x="1582707" y="2285992"/>
                  <a:chExt cx="682172" cy="285752"/>
                </a:xfrm>
              </p:grpSpPr>
              <p:sp>
                <p:nvSpPr>
                  <p:cNvPr id="67" name="椭圆 66"/>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00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组合 30"/>
                <p:cNvGrpSpPr/>
                <p:nvPr/>
              </p:nvGrpSpPr>
              <p:grpSpPr>
                <a:xfrm>
                  <a:off x="6228457" y="2708920"/>
                  <a:ext cx="428628" cy="285752"/>
                  <a:chOff x="1582707" y="2285992"/>
                  <a:chExt cx="682172" cy="285752"/>
                </a:xfrm>
              </p:grpSpPr>
              <p:sp>
                <p:nvSpPr>
                  <p:cNvPr id="64" name="椭圆 63"/>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FF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1" name="任意多边形 60"/>
              <p:cNvSpPr/>
              <p:nvPr/>
            </p:nvSpPr>
            <p:spPr>
              <a:xfrm>
                <a:off x="6168571" y="1190171"/>
                <a:ext cx="58058" cy="0"/>
              </a:xfrm>
              <a:custGeom>
                <a:avLst/>
                <a:gdLst>
                  <a:gd name="connsiteX0" fmla="*/ 0 w 58058"/>
                  <a:gd name="connsiteY0" fmla="*/ 0 h 0"/>
                  <a:gd name="connsiteX1" fmla="*/ 0 w 58058"/>
                  <a:gd name="connsiteY1" fmla="*/ 0 h 0"/>
                  <a:gd name="connsiteX2" fmla="*/ 58058 w 58058"/>
                  <a:gd name="connsiteY2" fmla="*/ 0 h 0"/>
                  <a:gd name="connsiteX3" fmla="*/ 58058 w 58058"/>
                  <a:gd name="connsiteY3" fmla="*/ 0 h 0"/>
                </a:gdLst>
                <a:ahLst/>
                <a:cxnLst>
                  <a:cxn ang="0">
                    <a:pos x="connsiteX0" y="connsiteY0"/>
                  </a:cxn>
                  <a:cxn ang="0">
                    <a:pos x="connsiteX1" y="connsiteY1"/>
                  </a:cxn>
                  <a:cxn ang="0">
                    <a:pos x="connsiteX2" y="connsiteY2"/>
                  </a:cxn>
                  <a:cxn ang="0">
                    <a:pos x="connsiteX3" y="connsiteY3"/>
                  </a:cxn>
                </a:cxnLst>
                <a:rect l="l" t="t" r="r" b="b"/>
                <a:pathLst>
                  <a:path w="58058">
                    <a:moveTo>
                      <a:pt x="0" y="0"/>
                    </a:moveTo>
                    <a:lnTo>
                      <a:pt x="0" y="0"/>
                    </a:lnTo>
                    <a:lnTo>
                      <a:pt x="58058" y="0"/>
                    </a:lnTo>
                    <a:lnTo>
                      <a:pt x="58058"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nvGrpSpPr>
          <p:cNvPr id="159" name="组合 34"/>
          <p:cNvGrpSpPr/>
          <p:nvPr/>
        </p:nvGrpSpPr>
        <p:grpSpPr>
          <a:xfrm>
            <a:off x="977070" y="2671756"/>
            <a:ext cx="2214578" cy="785596"/>
            <a:chOff x="285720" y="2163128"/>
            <a:chExt cx="2214578" cy="785596"/>
          </a:xfrm>
        </p:grpSpPr>
        <p:sp>
          <p:nvSpPr>
            <p:cNvPr id="160" name="燕尾形 5"/>
            <p:cNvSpPr/>
            <p:nvPr/>
          </p:nvSpPr>
          <p:spPr>
            <a:xfrm>
              <a:off x="285720" y="2163128"/>
              <a:ext cx="2214578" cy="785596"/>
            </a:xfrm>
            <a:prstGeom prst="chevron">
              <a:avLst/>
            </a:prstGeom>
            <a:solidFill>
              <a:srgbClr val="00B0F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161" name="燕尾形 4"/>
            <p:cNvSpPr/>
            <p:nvPr/>
          </p:nvSpPr>
          <p:spPr>
            <a:xfrm>
              <a:off x="728636" y="2163128"/>
              <a:ext cx="1485910"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r>
                <a:rPr lang="zh-CN" altLang="en-US" sz="2400" b="1" dirty="0" smtClean="0">
                  <a:solidFill>
                    <a:schemeClr val="bg1"/>
                  </a:solidFill>
                  <a:latin typeface="Calibri" pitchFamily="34" charset="0"/>
                  <a:ea typeface="宋体" pitchFamily="2" charset="-122"/>
                  <a:cs typeface="Times New Roman" pitchFamily="18" charset="0"/>
                </a:rPr>
                <a:t>区段锁闭</a:t>
              </a:r>
              <a:endParaRPr lang="zh-CN" altLang="en-US" sz="2400" dirty="0">
                <a:solidFill>
                  <a:schemeClr val="bg1"/>
                </a:solidFill>
              </a:endParaRPr>
            </a:p>
          </p:txBody>
        </p:sp>
      </p:grpSp>
      <p:grpSp>
        <p:nvGrpSpPr>
          <p:cNvPr id="162" name="组合 37"/>
          <p:cNvGrpSpPr/>
          <p:nvPr/>
        </p:nvGrpSpPr>
        <p:grpSpPr>
          <a:xfrm>
            <a:off x="977070" y="3743326"/>
            <a:ext cx="2214578" cy="785596"/>
            <a:chOff x="2428860" y="2163350"/>
            <a:chExt cx="2214578" cy="785596"/>
          </a:xfrm>
        </p:grpSpPr>
        <p:sp>
          <p:nvSpPr>
            <p:cNvPr id="163" name="燕尾形 162"/>
            <p:cNvSpPr/>
            <p:nvPr/>
          </p:nvSpPr>
          <p:spPr>
            <a:xfrm>
              <a:off x="2428860" y="2163350"/>
              <a:ext cx="2214578" cy="785596"/>
            </a:xfrm>
            <a:prstGeom prst="chevron">
              <a:avLst/>
            </a:prstGeom>
            <a:solidFill>
              <a:srgbClr val="00B05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164" name="燕尾形 6"/>
            <p:cNvSpPr/>
            <p:nvPr/>
          </p:nvSpPr>
          <p:spPr>
            <a:xfrm>
              <a:off x="2819289" y="2163350"/>
              <a:ext cx="1660933"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r>
                <a:rPr lang="zh-CN" altLang="en-US" sz="2400" b="1" dirty="0" smtClean="0">
                  <a:solidFill>
                    <a:schemeClr val="bg1"/>
                  </a:solidFill>
                  <a:latin typeface="Calibri" pitchFamily="34" charset="0"/>
                  <a:ea typeface="宋体" pitchFamily="2" charset="-122"/>
                  <a:cs typeface="Times New Roman" pitchFamily="18" charset="0"/>
                </a:rPr>
                <a:t>单独锁闭</a:t>
              </a:r>
              <a:endParaRPr lang="zh-CN" altLang="en-US" sz="2400" dirty="0">
                <a:solidFill>
                  <a:schemeClr val="bg1"/>
                </a:solidFill>
              </a:endParaRPr>
            </a:p>
          </p:txBody>
        </p:sp>
      </p:grpSp>
      <p:grpSp>
        <p:nvGrpSpPr>
          <p:cNvPr id="165" name="组合 40"/>
          <p:cNvGrpSpPr/>
          <p:nvPr/>
        </p:nvGrpSpPr>
        <p:grpSpPr>
          <a:xfrm>
            <a:off x="977070" y="4815118"/>
            <a:ext cx="2214578" cy="785596"/>
            <a:chOff x="4572000" y="2143116"/>
            <a:chExt cx="2214578" cy="785596"/>
          </a:xfrm>
        </p:grpSpPr>
        <p:sp>
          <p:nvSpPr>
            <p:cNvPr id="166" name="燕尾形 165"/>
            <p:cNvSpPr/>
            <p:nvPr/>
          </p:nvSpPr>
          <p:spPr>
            <a:xfrm>
              <a:off x="4572000" y="2143116"/>
              <a:ext cx="2214578" cy="785596"/>
            </a:xfrm>
            <a:prstGeom prst="chevron">
              <a:avLst/>
            </a:prstGeom>
            <a:solidFill>
              <a:srgbClr val="4BACC6">
                <a:hueOff val="-9933876"/>
                <a:satOff val="39811"/>
                <a:lumOff val="8628"/>
                <a:alphaOff val="0"/>
              </a:srgbClr>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167" name="燕尾形 10"/>
            <p:cNvSpPr/>
            <p:nvPr/>
          </p:nvSpPr>
          <p:spPr>
            <a:xfrm>
              <a:off x="5014916" y="2143116"/>
              <a:ext cx="1414472"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r>
                <a:rPr lang="zh-CN" altLang="en-US" sz="2400" b="1" dirty="0" smtClean="0">
                  <a:solidFill>
                    <a:schemeClr val="bg1"/>
                  </a:solidFill>
                  <a:latin typeface="Calibri" pitchFamily="34" charset="0"/>
                  <a:ea typeface="宋体" pitchFamily="2" charset="-122"/>
                  <a:cs typeface="Times New Roman" pitchFamily="18" charset="0"/>
                </a:rPr>
                <a:t>故障锁闭</a:t>
              </a:r>
              <a:endParaRPr lang="zh-CN" altLang="en-US" sz="2400" dirty="0">
                <a:solidFill>
                  <a:schemeClr val="bg1"/>
                </a:solidFill>
              </a:endParaRPr>
            </a:p>
          </p:txBody>
        </p:sp>
      </p:grpSp>
      <p:sp>
        <p:nvSpPr>
          <p:cNvPr id="168" name="矩形 167"/>
          <p:cNvSpPr/>
          <p:nvPr/>
        </p:nvSpPr>
        <p:spPr>
          <a:xfrm>
            <a:off x="334128" y="2886070"/>
            <a:ext cx="500066" cy="2400657"/>
          </a:xfrm>
          <a:prstGeom prst="rect">
            <a:avLst/>
          </a:prstGeom>
        </p:spPr>
        <p:txBody>
          <a:bodyPr wrap="square">
            <a:spAutoFit/>
          </a:bodyPr>
          <a:lstStyle/>
          <a:p>
            <a:r>
              <a:rPr lang="zh-CN" altLang="en-US" b="1" dirty="0" smtClean="0"/>
              <a:t>其他锁闭方式</a:t>
            </a:r>
            <a:endParaRPr lang="zh-CN" altLang="en-US" b="1" dirty="0"/>
          </a:p>
        </p:txBody>
      </p:sp>
      <p:sp>
        <p:nvSpPr>
          <p:cNvPr id="170" name="矩形 169"/>
          <p:cNvSpPr/>
          <p:nvPr/>
        </p:nvSpPr>
        <p:spPr>
          <a:xfrm>
            <a:off x="3977466" y="4886334"/>
            <a:ext cx="7858180" cy="1200329"/>
          </a:xfrm>
          <a:prstGeom prst="rect">
            <a:avLst/>
          </a:prstGeom>
          <a:ln w="28575">
            <a:solidFill>
              <a:srgbClr val="01AEEE"/>
            </a:solidFill>
          </a:ln>
        </p:spPr>
        <p:txBody>
          <a:bodyPr wrap="square">
            <a:spAutoFit/>
          </a:bodyPr>
          <a:lstStyle/>
          <a:p>
            <a:pPr>
              <a:lnSpc>
                <a:spcPct val="150000"/>
              </a:lnSpc>
            </a:pPr>
            <a:r>
              <a:rPr lang="zh-CN" altLang="en-US" sz="2400" b="1" dirty="0" smtClean="0">
                <a:latin typeface="Calibri" pitchFamily="34" charset="0"/>
                <a:ea typeface="宋体" pitchFamily="2" charset="-122"/>
                <a:cs typeface="Times New Roman" pitchFamily="18" charset="0"/>
              </a:rPr>
              <a:t>道岔区段有车占用时，区段内有关道岔不能转换，此时控制台上有关道岔区段显示红光带。 </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0"/>
                                        </p:tgtEl>
                                        <p:attrNameLst>
                                          <p:attrName>style.visibility</p:attrName>
                                        </p:attrNameLst>
                                      </p:cBhvr>
                                      <p:to>
                                        <p:strVal val="visible"/>
                                      </p:to>
                                    </p:set>
                                    <p:animEffect transition="in" filter="wipe(left)">
                                      <p:cBhvr>
                                        <p:cTn id="7" dur="500"/>
                                        <p:tgtEl>
                                          <p:spTgt spid="170"/>
                                        </p:tgtEl>
                                      </p:cBhvr>
                                    </p:animEffect>
                                  </p:childTnLst>
                                </p:cTn>
                              </p:par>
                              <p:par>
                                <p:cTn id="8" presetID="9" presetClass="emph" presetSubtype="0" nodeType="withEffect">
                                  <p:stCondLst>
                                    <p:cond delay="0"/>
                                  </p:stCondLst>
                                  <p:childTnLst>
                                    <p:set>
                                      <p:cBhvr rctx="PPT">
                                        <p:cTn id="9" dur="indefinite"/>
                                        <p:tgtEl>
                                          <p:spTgt spid="162"/>
                                        </p:tgtEl>
                                        <p:attrNameLst>
                                          <p:attrName>style.opacity</p:attrName>
                                        </p:attrNameLst>
                                      </p:cBhvr>
                                      <p:to>
                                        <p:strVal val="0.25"/>
                                      </p:to>
                                    </p:set>
                                    <p:animEffect filter="image" prLst="opacity: 0.25">
                                      <p:cBhvr rctx="IE">
                                        <p:cTn id="10" dur="indefinite"/>
                                        <p:tgtEl>
                                          <p:spTgt spid="162"/>
                                        </p:tgtEl>
                                      </p:cBhvr>
                                    </p:animEffect>
                                  </p:childTnLst>
                                </p:cTn>
                              </p:par>
                              <p:par>
                                <p:cTn id="11" presetID="9" presetClass="emph" presetSubtype="0" nodeType="withEffect">
                                  <p:stCondLst>
                                    <p:cond delay="0"/>
                                  </p:stCondLst>
                                  <p:childTnLst>
                                    <p:set>
                                      <p:cBhvr rctx="PPT">
                                        <p:cTn id="12" dur="indefinite"/>
                                        <p:tgtEl>
                                          <p:spTgt spid="165"/>
                                        </p:tgtEl>
                                        <p:attrNameLst>
                                          <p:attrName>style.opacity</p:attrName>
                                        </p:attrNameLst>
                                      </p:cBhvr>
                                      <p:to>
                                        <p:strVal val="0.25"/>
                                      </p:to>
                                    </p:set>
                                    <p:animEffect filter="image" prLst="opacity: 0.25">
                                      <p:cBhvr rctx="IE">
                                        <p:cTn id="13" dur="indefinite"/>
                                        <p:tgtEl>
                                          <p:spTgt spid="165"/>
                                        </p:tgtEl>
                                      </p:cBhvr>
                                    </p:animEffect>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169"/>
                                        </p:tgtEl>
                                        <p:attrNameLst>
                                          <p:attrName>style.visibility</p:attrName>
                                        </p:attrNameLst>
                                      </p:cBhvr>
                                      <p:to>
                                        <p:strVal val="visible"/>
                                      </p:to>
                                    </p:set>
                                    <p:animEffect transition="in" filter="wipe(left)">
                                      <p:cBhvr>
                                        <p:cTn id="17" dur="50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37"/>
          <p:cNvGrpSpPr/>
          <p:nvPr/>
        </p:nvGrpSpPr>
        <p:grpSpPr>
          <a:xfrm>
            <a:off x="905632" y="2227597"/>
            <a:ext cx="2214578" cy="785596"/>
            <a:chOff x="2428860" y="2163350"/>
            <a:chExt cx="2214578" cy="785596"/>
          </a:xfrm>
        </p:grpSpPr>
        <p:sp>
          <p:nvSpPr>
            <p:cNvPr id="7" name="燕尾形 6"/>
            <p:cNvSpPr/>
            <p:nvPr/>
          </p:nvSpPr>
          <p:spPr>
            <a:xfrm>
              <a:off x="2428860" y="2163350"/>
              <a:ext cx="2214578" cy="785596"/>
            </a:xfrm>
            <a:prstGeom prst="chevron">
              <a:avLst/>
            </a:prstGeom>
            <a:solidFill>
              <a:srgbClr val="00B05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8" name="燕尾形 6"/>
            <p:cNvSpPr/>
            <p:nvPr/>
          </p:nvSpPr>
          <p:spPr>
            <a:xfrm>
              <a:off x="2819289" y="2163350"/>
              <a:ext cx="1660933"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r>
                <a:rPr lang="zh-CN" altLang="en-US" sz="2400" b="1" dirty="0" smtClean="0">
                  <a:solidFill>
                    <a:schemeClr val="bg1"/>
                  </a:solidFill>
                  <a:latin typeface="Calibri" pitchFamily="34" charset="0"/>
                  <a:ea typeface="宋体" pitchFamily="2" charset="-122"/>
                  <a:cs typeface="Times New Roman" pitchFamily="18" charset="0"/>
                </a:rPr>
                <a:t>单独锁闭</a:t>
              </a:r>
              <a:endParaRPr lang="zh-CN" altLang="en-US" sz="2400" dirty="0">
                <a:solidFill>
                  <a:schemeClr val="bg1"/>
                </a:solidFill>
              </a:endParaRPr>
            </a:p>
          </p:txBody>
        </p:sp>
      </p:grpSp>
      <p:grpSp>
        <p:nvGrpSpPr>
          <p:cNvPr id="9" name="组合 40"/>
          <p:cNvGrpSpPr/>
          <p:nvPr/>
        </p:nvGrpSpPr>
        <p:grpSpPr>
          <a:xfrm>
            <a:off x="905632" y="3694758"/>
            <a:ext cx="2214578" cy="785596"/>
            <a:chOff x="4572000" y="2143116"/>
            <a:chExt cx="2214578" cy="785596"/>
          </a:xfrm>
        </p:grpSpPr>
        <p:sp>
          <p:nvSpPr>
            <p:cNvPr id="10" name="燕尾形 9"/>
            <p:cNvSpPr/>
            <p:nvPr/>
          </p:nvSpPr>
          <p:spPr>
            <a:xfrm>
              <a:off x="4572000" y="2143116"/>
              <a:ext cx="2214578" cy="785596"/>
            </a:xfrm>
            <a:prstGeom prst="chevron">
              <a:avLst/>
            </a:prstGeom>
            <a:solidFill>
              <a:srgbClr val="4BACC6">
                <a:hueOff val="-9933876"/>
                <a:satOff val="39811"/>
                <a:lumOff val="8628"/>
                <a:alphaOff val="0"/>
              </a:srgbClr>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11" name="燕尾形 10"/>
            <p:cNvSpPr/>
            <p:nvPr/>
          </p:nvSpPr>
          <p:spPr>
            <a:xfrm>
              <a:off x="5014916" y="2143116"/>
              <a:ext cx="1414472"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r>
                <a:rPr lang="zh-CN" altLang="en-US" sz="2400" b="1" dirty="0" smtClean="0">
                  <a:solidFill>
                    <a:schemeClr val="bg1"/>
                  </a:solidFill>
                  <a:latin typeface="Calibri" pitchFamily="34" charset="0"/>
                  <a:ea typeface="宋体" pitchFamily="2" charset="-122"/>
                  <a:cs typeface="Times New Roman" pitchFamily="18" charset="0"/>
                </a:rPr>
                <a:t>故障锁闭</a:t>
              </a:r>
              <a:endParaRPr lang="zh-CN" altLang="en-US" sz="2400" dirty="0">
                <a:solidFill>
                  <a:schemeClr val="bg1"/>
                </a:solidFill>
              </a:endParaRPr>
            </a:p>
          </p:txBody>
        </p:sp>
      </p:grpSp>
      <p:sp>
        <p:nvSpPr>
          <p:cNvPr id="13" name="矩形 12"/>
          <p:cNvSpPr/>
          <p:nvPr/>
        </p:nvSpPr>
        <p:spPr>
          <a:xfrm>
            <a:off x="3477400" y="2156159"/>
            <a:ext cx="7858180" cy="1015663"/>
          </a:xfrm>
          <a:prstGeom prst="rect">
            <a:avLst/>
          </a:prstGeom>
          <a:ln w="28575">
            <a:solidFill>
              <a:srgbClr val="00B050"/>
            </a:solidFill>
          </a:ln>
        </p:spPr>
        <p:txBody>
          <a:bodyPr wrap="square">
            <a:spAutoFit/>
          </a:bodyPr>
          <a:lstStyle/>
          <a:p>
            <a:pPr>
              <a:lnSpc>
                <a:spcPct val="150000"/>
              </a:lnSpc>
            </a:pPr>
            <a:r>
              <a:rPr lang="zh-CN" altLang="en-US" sz="2000" b="1" dirty="0" smtClean="0">
                <a:latin typeface="Calibri" pitchFamily="34" charset="0"/>
                <a:ea typeface="宋体" pitchFamily="2" charset="-122"/>
                <a:cs typeface="Times New Roman" pitchFamily="18" charset="0"/>
              </a:rPr>
              <a:t>利用控制台上道岔按钮断开道岔控制电路，使该道岔不能转换。对道岔进行单独锁闭后，控制台上该道岔表示灯显示红灯。</a:t>
            </a:r>
            <a:endParaRPr lang="zh-CN" altLang="en-US" sz="2000" dirty="0"/>
          </a:p>
        </p:txBody>
      </p:sp>
      <p:sp>
        <p:nvSpPr>
          <p:cNvPr id="14" name="矩形 13"/>
          <p:cNvSpPr/>
          <p:nvPr/>
        </p:nvSpPr>
        <p:spPr>
          <a:xfrm>
            <a:off x="3477400" y="3694758"/>
            <a:ext cx="7858180" cy="1477328"/>
          </a:xfrm>
          <a:prstGeom prst="rect">
            <a:avLst/>
          </a:prstGeom>
          <a:ln w="28575">
            <a:solidFill>
              <a:srgbClr val="FFC000"/>
            </a:solidFill>
          </a:ln>
        </p:spPr>
        <p:txBody>
          <a:bodyPr wrap="square">
            <a:spAutoFit/>
          </a:bodyPr>
          <a:lstStyle/>
          <a:p>
            <a:pPr>
              <a:lnSpc>
                <a:spcPct val="150000"/>
              </a:lnSpc>
            </a:pPr>
            <a:r>
              <a:rPr lang="zh-CN" altLang="en-US" sz="2000" b="1" dirty="0" smtClean="0">
                <a:latin typeface="Calibri" pitchFamily="34" charset="0"/>
                <a:ea typeface="宋体" pitchFamily="2" charset="-122"/>
                <a:cs typeface="Times New Roman" pitchFamily="18" charset="0"/>
              </a:rPr>
              <a:t>在故障情况下道岔区段被锁闭，此时控制台上有关道岔区段显示白光带。例如，列车经过进路后，由于分路不良使部分轨道区段不能解锁，控制台遗留有白光带。</a:t>
            </a:r>
            <a:endParaRPr lang="zh-CN" altLang="en-US" sz="2000" dirty="0"/>
          </a:p>
        </p:txBody>
      </p:sp>
      <p:sp>
        <p:nvSpPr>
          <p:cNvPr id="15" name="矩形 14"/>
          <p:cNvSpPr/>
          <p:nvPr/>
        </p:nvSpPr>
        <p:spPr>
          <a:xfrm>
            <a:off x="977070" y="314302"/>
            <a:ext cx="37409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3.1.2 </a:t>
            </a:r>
            <a:r>
              <a:rPr lang="zh-CN" altLang="en-US" sz="2800" b="1" dirty="0" smtClean="0">
                <a:solidFill>
                  <a:srgbClr val="0070C0"/>
                </a:solidFill>
                <a:latin typeface="微软雅黑" pitchFamily="34" charset="-122"/>
                <a:ea typeface="微软雅黑" pitchFamily="34" charset="-122"/>
              </a:rPr>
              <a:t>联锁系统的功能</a:t>
            </a:r>
            <a:endParaRPr lang="zh-CN" altLang="en-US" sz="2800" b="1" dirty="0">
              <a:solidFill>
                <a:srgbClr val="0070C0"/>
              </a:solidFill>
              <a:latin typeface="微软雅黑" pitchFamily="34" charset="-122"/>
              <a:ea typeface="微软雅黑" pitchFamily="34" charset="-122"/>
            </a:endParaRPr>
          </a:p>
        </p:txBody>
      </p:sp>
      <p:grpSp>
        <p:nvGrpSpPr>
          <p:cNvPr id="16" name="组合 15"/>
          <p:cNvGrpSpPr/>
          <p:nvPr/>
        </p:nvGrpSpPr>
        <p:grpSpPr>
          <a:xfrm>
            <a:off x="691318" y="1242996"/>
            <a:ext cx="2934441" cy="461665"/>
            <a:chOff x="548443" y="1281397"/>
            <a:chExt cx="2934441" cy="461665"/>
          </a:xfrm>
        </p:grpSpPr>
        <p:sp>
          <p:nvSpPr>
            <p:cNvPr id="17" name="燕尾形 16"/>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燕尾形 17"/>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矩形 18"/>
            <p:cNvSpPr/>
            <p:nvPr/>
          </p:nvSpPr>
          <p:spPr>
            <a:xfrm>
              <a:off x="977070" y="1281397"/>
              <a:ext cx="2505814" cy="461665"/>
            </a:xfrm>
            <a:prstGeom prst="rect">
              <a:avLst/>
            </a:prstGeom>
          </p:spPr>
          <p:txBody>
            <a:bodyPr wrap="none">
              <a:spAutoFit/>
            </a:bodyPr>
            <a:lstStyle/>
            <a:p>
              <a:r>
                <a:rPr lang="en-US" altLang="zh-CN" sz="2400" b="1" dirty="0" smtClean="0"/>
                <a:t>3</a:t>
              </a:r>
              <a:r>
                <a:rPr lang="zh-CN" altLang="en-US" sz="2400" b="1" dirty="0" smtClean="0"/>
                <a:t>、道岔控制功能</a:t>
              </a:r>
              <a:endParaRPr lang="zh-CN" altLang="en-US" sz="2400" b="1" dirty="0" smtClean="0">
                <a:solidFill>
                  <a:srgbClr val="0303EB"/>
                </a:solidFill>
                <a:latin typeface="Times New Roman" pitchFamily="18" charset="0"/>
                <a:cs typeface="Times New Roman" pitchFamily="18" charset="0"/>
              </a:endParaRPr>
            </a:p>
          </p:txBody>
        </p:sp>
      </p:grpSp>
      <p:sp>
        <p:nvSpPr>
          <p:cNvPr id="20" name="矩形 19"/>
          <p:cNvSpPr/>
          <p:nvPr/>
        </p:nvSpPr>
        <p:spPr>
          <a:xfrm>
            <a:off x="262690" y="5243524"/>
            <a:ext cx="11978523" cy="1384995"/>
          </a:xfrm>
          <a:prstGeom prst="rect">
            <a:avLst/>
          </a:prstGeom>
        </p:spPr>
        <p:txBody>
          <a:bodyPr wrap="square">
            <a:spAutoFit/>
          </a:bodyPr>
          <a:lstStyle/>
          <a:p>
            <a:pPr lvl="0" indent="266700" defTabSz="914400" eaLnBrk="0" fontAlgn="base" hangingPunct="0">
              <a:lnSpc>
                <a:spcPct val="150000"/>
              </a:lnSpc>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上述锁闭方式均属于对道岔进行</a:t>
            </a:r>
            <a:r>
              <a:rPr lang="zh-CN" altLang="en-US" sz="2800" b="1" dirty="0" smtClean="0">
                <a:solidFill>
                  <a:srgbClr val="FF0000"/>
                </a:solidFill>
                <a:latin typeface="Calibri" pitchFamily="34" charset="0"/>
                <a:ea typeface="宋体" pitchFamily="2" charset="-122"/>
                <a:cs typeface="Times New Roman" pitchFamily="18" charset="0"/>
              </a:rPr>
              <a:t>电气锁闭</a:t>
            </a:r>
            <a:r>
              <a:rPr lang="zh-CN" altLang="en-US" sz="2000" b="1" dirty="0" smtClean="0">
                <a:solidFill>
                  <a:prstClr val="black"/>
                </a:solidFill>
                <a:latin typeface="Calibri" pitchFamily="34" charset="0"/>
                <a:ea typeface="宋体" pitchFamily="2" charset="-122"/>
                <a:cs typeface="Times New Roman" pitchFamily="18" charset="0"/>
              </a:rPr>
              <a:t>，即通过断开转辙机的控制电路，使转辙机不能转换。</a:t>
            </a:r>
            <a:endParaRPr lang="en-US" altLang="zh-CN" sz="2000" b="1" dirty="0" smtClean="0">
              <a:solidFill>
                <a:prstClr val="black"/>
              </a:solidFill>
              <a:latin typeface="Calibri" pitchFamily="34" charset="0"/>
              <a:ea typeface="宋体" pitchFamily="2" charset="-122"/>
              <a:cs typeface="Times New Roman" pitchFamily="18" charset="0"/>
            </a:endParaRPr>
          </a:p>
          <a:p>
            <a:pPr lvl="0" indent="266700" defTabSz="914400" eaLnBrk="0" fontAlgn="base" hangingPunct="0">
              <a:lnSpc>
                <a:spcPct val="150000"/>
              </a:lnSpc>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当设备故障时，为保证行车安全，可以使用</a:t>
            </a:r>
            <a:r>
              <a:rPr lang="zh-CN" altLang="en-US" sz="2800" b="1" dirty="0" smtClean="0">
                <a:solidFill>
                  <a:srgbClr val="FF0000"/>
                </a:solidFill>
                <a:latin typeface="Calibri" pitchFamily="34" charset="0"/>
                <a:ea typeface="宋体" pitchFamily="2" charset="-122"/>
                <a:cs typeface="Times New Roman" pitchFamily="18" charset="0"/>
              </a:rPr>
              <a:t>钩锁器</a:t>
            </a:r>
            <a:r>
              <a:rPr lang="zh-CN" altLang="en-US" sz="2000" b="1" dirty="0" smtClean="0">
                <a:solidFill>
                  <a:prstClr val="black"/>
                </a:solidFill>
                <a:latin typeface="Calibri" pitchFamily="34" charset="0"/>
                <a:ea typeface="宋体" pitchFamily="2" charset="-122"/>
                <a:cs typeface="Times New Roman" pitchFamily="18" charset="0"/>
              </a:rPr>
              <a:t>对道岔进行现场加锁进行</a:t>
            </a:r>
            <a:r>
              <a:rPr lang="zh-CN" altLang="en-US" sz="2800" b="1" dirty="0" smtClean="0">
                <a:solidFill>
                  <a:srgbClr val="0303EB"/>
                </a:solidFill>
                <a:latin typeface="Calibri" pitchFamily="34" charset="0"/>
                <a:ea typeface="宋体" pitchFamily="2" charset="-122"/>
                <a:cs typeface="Times New Roman" pitchFamily="18" charset="0"/>
              </a:rPr>
              <a:t>机械锁闭</a:t>
            </a:r>
            <a:r>
              <a:rPr lang="zh-CN" altLang="en-US" sz="2000" b="1" dirty="0" smtClean="0">
                <a:solidFill>
                  <a:prstClr val="black"/>
                </a:solidFill>
                <a:latin typeface="Calibri" pitchFamily="34" charset="0"/>
                <a:ea typeface="宋体" pitchFamily="2" charset="-122"/>
                <a:cs typeface="Times New Roman" pitchFamily="18" charset="0"/>
              </a:rPr>
              <a:t>。</a:t>
            </a:r>
            <a:endParaRPr lang="zh-CN" altLang="en-US" sz="2000" b="1" dirty="0" smtClean="0">
              <a:solidFill>
                <a:prstClr val="black"/>
              </a:solidFill>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down)">
                                      <p:cBhvr>
                                        <p:cTn id="16" dur="500"/>
                                        <p:tgtEl>
                                          <p:spTgt spid="13"/>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down)">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down)">
                                      <p:cBhvr>
                                        <p:cTn id="25" dur="580">
                                          <p:stCondLst>
                                            <p:cond delay="0"/>
                                          </p:stCondLst>
                                        </p:cTn>
                                        <p:tgtEl>
                                          <p:spTgt spid="20"/>
                                        </p:tgtEl>
                                      </p:cBhvr>
                                    </p:animEffect>
                                    <p:anim calcmode="lin" valueType="num">
                                      <p:cBhvr>
                                        <p:cTn id="26"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31" dur="26">
                                          <p:stCondLst>
                                            <p:cond delay="650"/>
                                          </p:stCondLst>
                                        </p:cTn>
                                        <p:tgtEl>
                                          <p:spTgt spid="20"/>
                                        </p:tgtEl>
                                      </p:cBhvr>
                                      <p:to x="100000" y="60000"/>
                                    </p:animScale>
                                    <p:animScale>
                                      <p:cBhvr>
                                        <p:cTn id="32" dur="166" decel="50000">
                                          <p:stCondLst>
                                            <p:cond delay="676"/>
                                          </p:stCondLst>
                                        </p:cTn>
                                        <p:tgtEl>
                                          <p:spTgt spid="20"/>
                                        </p:tgtEl>
                                      </p:cBhvr>
                                      <p:to x="100000" y="100000"/>
                                    </p:animScale>
                                    <p:animScale>
                                      <p:cBhvr>
                                        <p:cTn id="33" dur="26">
                                          <p:stCondLst>
                                            <p:cond delay="1312"/>
                                          </p:stCondLst>
                                        </p:cTn>
                                        <p:tgtEl>
                                          <p:spTgt spid="20"/>
                                        </p:tgtEl>
                                      </p:cBhvr>
                                      <p:to x="100000" y="80000"/>
                                    </p:animScale>
                                    <p:animScale>
                                      <p:cBhvr>
                                        <p:cTn id="34" dur="166" decel="50000">
                                          <p:stCondLst>
                                            <p:cond delay="1338"/>
                                          </p:stCondLst>
                                        </p:cTn>
                                        <p:tgtEl>
                                          <p:spTgt spid="20"/>
                                        </p:tgtEl>
                                      </p:cBhvr>
                                      <p:to x="100000" y="100000"/>
                                    </p:animScale>
                                    <p:animScale>
                                      <p:cBhvr>
                                        <p:cTn id="35" dur="26">
                                          <p:stCondLst>
                                            <p:cond delay="1642"/>
                                          </p:stCondLst>
                                        </p:cTn>
                                        <p:tgtEl>
                                          <p:spTgt spid="20"/>
                                        </p:tgtEl>
                                      </p:cBhvr>
                                      <p:to x="100000" y="90000"/>
                                    </p:animScale>
                                    <p:animScale>
                                      <p:cBhvr>
                                        <p:cTn id="36" dur="166" decel="50000">
                                          <p:stCondLst>
                                            <p:cond delay="1668"/>
                                          </p:stCondLst>
                                        </p:cTn>
                                        <p:tgtEl>
                                          <p:spTgt spid="20"/>
                                        </p:tgtEl>
                                      </p:cBhvr>
                                      <p:to x="100000" y="100000"/>
                                    </p:animScale>
                                    <p:animScale>
                                      <p:cBhvr>
                                        <p:cTn id="37" dur="26">
                                          <p:stCondLst>
                                            <p:cond delay="1808"/>
                                          </p:stCondLst>
                                        </p:cTn>
                                        <p:tgtEl>
                                          <p:spTgt spid="20"/>
                                        </p:tgtEl>
                                      </p:cBhvr>
                                      <p:to x="100000" y="95000"/>
                                    </p:animScale>
                                    <p:animScale>
                                      <p:cBhvr>
                                        <p:cTn id="38" dur="166" decel="50000">
                                          <p:stCondLst>
                                            <p:cond delay="1834"/>
                                          </p:stCondLst>
                                        </p:cTn>
                                        <p:tgtEl>
                                          <p:spTgt spid="2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120078" y="2457442"/>
            <a:ext cx="2428891" cy="928694"/>
            <a:chOff x="510539" y="2357430"/>
            <a:chExt cx="2071702" cy="928694"/>
          </a:xfrm>
        </p:grpSpPr>
        <p:sp>
          <p:nvSpPr>
            <p:cNvPr id="5" name="矩形 20"/>
            <p:cNvSpPr/>
            <p:nvPr/>
          </p:nvSpPr>
          <p:spPr>
            <a:xfrm>
              <a:off x="510539" y="2357430"/>
              <a:ext cx="2071702" cy="928694"/>
            </a:xfrm>
            <a:prstGeom prst="roundRect">
              <a:avLst/>
            </a:prstGeom>
            <a:solidFill>
              <a:srgbClr val="00990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mj-ea"/>
                <a:ea typeface="+mj-ea"/>
                <a:cs typeface="+mn-cs"/>
              </a:endParaRPr>
            </a:p>
          </p:txBody>
        </p:sp>
        <p:sp>
          <p:nvSpPr>
            <p:cNvPr id="6" name="TextBox 5"/>
            <p:cNvSpPr txBox="1"/>
            <p:nvPr/>
          </p:nvSpPr>
          <p:spPr>
            <a:xfrm>
              <a:off x="632405" y="2357430"/>
              <a:ext cx="1813465" cy="919401"/>
            </a:xfrm>
            <a:prstGeom prst="round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rPr>
                <a:t>城市轨道交通信号系统</a:t>
              </a:r>
              <a:endParaRPr kumimoji="0" lang="zh-CN" altLang="en-US" sz="2400" b="1" i="0" u="none" strike="noStrike" kern="0" cap="none" spc="0" normalizeH="0" baseline="0" noProof="0" dirty="0">
                <a:ln>
                  <a:noFill/>
                </a:ln>
                <a:solidFill>
                  <a:sysClr val="window" lastClr="FFFFFF"/>
                </a:solidFill>
                <a:effectLst/>
                <a:uLnTx/>
                <a:uFillTx/>
                <a:latin typeface="+mj-ea"/>
                <a:ea typeface="+mj-ea"/>
              </a:endParaRPr>
            </a:p>
          </p:txBody>
        </p:sp>
      </p:grpSp>
      <p:grpSp>
        <p:nvGrpSpPr>
          <p:cNvPr id="7" name="组合 6"/>
          <p:cNvGrpSpPr/>
          <p:nvPr/>
        </p:nvGrpSpPr>
        <p:grpSpPr>
          <a:xfrm>
            <a:off x="5763414" y="3386136"/>
            <a:ext cx="2747616" cy="714380"/>
            <a:chOff x="571472" y="2428868"/>
            <a:chExt cx="1479787" cy="714380"/>
          </a:xfrm>
          <a:solidFill>
            <a:srgbClr val="0066CC"/>
          </a:solidFill>
          <a:scene3d>
            <a:camera prst="orthographicFront">
              <a:rot lat="0" lon="0" rev="0"/>
            </a:camera>
            <a:lightRig rig="glow" dir="t">
              <a:rot lat="0" lon="0" rev="4800000"/>
            </a:lightRig>
          </a:scene3d>
        </p:grpSpPr>
        <p:sp>
          <p:nvSpPr>
            <p:cNvPr id="8" name="矩形 23"/>
            <p:cNvSpPr/>
            <p:nvPr/>
          </p:nvSpPr>
          <p:spPr>
            <a:xfrm>
              <a:off x="571472" y="2428868"/>
              <a:ext cx="1479787" cy="714380"/>
            </a:xfrm>
            <a:prstGeom prst="roundRect">
              <a:avLst/>
            </a:prstGeom>
            <a:grpFill/>
            <a:ln w="12700" cap="flat" cmpd="sng" algn="ctr">
              <a:noFill/>
              <a:prstDash val="solid"/>
            </a:ln>
            <a:effectLst>
              <a:outerShdw blurRad="190500" dist="228600" dir="2700000" algn="ctr">
                <a:srgbClr val="000000">
                  <a:alpha val="30000"/>
                </a:srgbClr>
              </a:outerShdw>
            </a:effectLst>
            <a:sp3d prstMaterial="matte">
              <a:bevelT w="127000" h="635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mj-ea"/>
                <a:ea typeface="+mj-ea"/>
                <a:cs typeface="+mn-cs"/>
              </a:endParaRPr>
            </a:p>
          </p:txBody>
        </p:sp>
        <p:sp>
          <p:nvSpPr>
            <p:cNvPr id="9" name="TextBox 8"/>
            <p:cNvSpPr txBox="1"/>
            <p:nvPr/>
          </p:nvSpPr>
          <p:spPr>
            <a:xfrm>
              <a:off x="725371" y="2500306"/>
              <a:ext cx="1231184" cy="510778"/>
            </a:xfrm>
            <a:prstGeom prst="roundRect">
              <a:avLst/>
            </a:prstGeom>
            <a:noFill/>
            <a:ln>
              <a:noFill/>
            </a:ln>
            <a:effectLst>
              <a:outerShdw blurRad="190500" dist="228600" dir="2700000" algn="ctr">
                <a:srgbClr val="000000">
                  <a:alpha val="30000"/>
                </a:srgbClr>
              </a:outerShdw>
            </a:effectLst>
            <a:sp3d prstMaterial="matte">
              <a:bevelT w="127000" h="63500"/>
            </a:sp3d>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rPr>
                <a:t>提高运输效率</a:t>
              </a:r>
              <a:endParaRPr kumimoji="0" lang="zh-CN" altLang="en-US" sz="2400" b="1" i="0" u="none" strike="noStrike" kern="0" cap="none" spc="0" normalizeH="0" baseline="0" noProof="0" dirty="0">
                <a:ln>
                  <a:noFill/>
                </a:ln>
                <a:solidFill>
                  <a:sysClr val="window" lastClr="FFFFFF"/>
                </a:solidFill>
                <a:effectLst/>
                <a:uLnTx/>
                <a:uFillTx/>
                <a:latin typeface="+mj-ea"/>
                <a:ea typeface="+mj-ea"/>
              </a:endParaRPr>
            </a:p>
          </p:txBody>
        </p:sp>
      </p:grpSp>
      <p:grpSp>
        <p:nvGrpSpPr>
          <p:cNvPr id="10" name="组合 9"/>
          <p:cNvGrpSpPr/>
          <p:nvPr/>
        </p:nvGrpSpPr>
        <p:grpSpPr>
          <a:xfrm>
            <a:off x="5691977" y="1600186"/>
            <a:ext cx="2857523" cy="714380"/>
            <a:chOff x="571472" y="2428868"/>
            <a:chExt cx="1538979" cy="714380"/>
          </a:xfrm>
          <a:solidFill>
            <a:srgbClr val="F79646">
              <a:lumMod val="75000"/>
            </a:srgbClr>
          </a:solidFill>
          <a:scene3d>
            <a:camera prst="orthographicFront">
              <a:rot lat="0" lon="0" rev="0"/>
            </a:camera>
            <a:lightRig rig="glow" dir="t">
              <a:rot lat="0" lon="0" rev="4800000"/>
            </a:lightRig>
          </a:scene3d>
        </p:grpSpPr>
        <p:sp>
          <p:nvSpPr>
            <p:cNvPr id="11" name="矩形 26"/>
            <p:cNvSpPr/>
            <p:nvPr/>
          </p:nvSpPr>
          <p:spPr>
            <a:xfrm>
              <a:off x="571472" y="2428868"/>
              <a:ext cx="1538979" cy="714380"/>
            </a:xfrm>
            <a:prstGeom prst="roundRect">
              <a:avLst/>
            </a:prstGeom>
            <a:solidFill>
              <a:srgbClr val="7030A0"/>
            </a:solidFill>
            <a:ln w="12700" cap="flat" cmpd="sng" algn="ctr">
              <a:noFill/>
              <a:prstDash val="solid"/>
            </a:ln>
            <a:effectLst>
              <a:outerShdw blurRad="190500" dist="228600" dir="2700000" algn="ctr">
                <a:srgbClr val="000000">
                  <a:alpha val="30000"/>
                </a:srgbClr>
              </a:outerShdw>
            </a:effectLst>
            <a:sp3d prstMaterial="matte">
              <a:bevelT w="127000" h="635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mj-ea"/>
                <a:ea typeface="+mj-ea"/>
                <a:cs typeface="+mn-cs"/>
              </a:endParaRPr>
            </a:p>
          </p:txBody>
        </p:sp>
        <p:sp>
          <p:nvSpPr>
            <p:cNvPr id="12" name="TextBox 11"/>
            <p:cNvSpPr txBox="1"/>
            <p:nvPr/>
          </p:nvSpPr>
          <p:spPr>
            <a:xfrm>
              <a:off x="759151" y="2500306"/>
              <a:ext cx="1120454" cy="510778"/>
            </a:xfrm>
            <a:prstGeom prst="round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rPr>
                <a:t>保证行车安全</a:t>
              </a:r>
              <a:endParaRPr kumimoji="0" lang="zh-CN" altLang="en-US" sz="2400" b="1" i="0" u="none" strike="noStrike" kern="0" cap="none" spc="0" normalizeH="0" baseline="0" noProof="0" dirty="0">
                <a:ln>
                  <a:noFill/>
                </a:ln>
                <a:solidFill>
                  <a:sysClr val="window" lastClr="FFFFFF"/>
                </a:solidFill>
                <a:effectLst/>
                <a:uLnTx/>
                <a:uFillTx/>
                <a:latin typeface="+mj-ea"/>
                <a:ea typeface="+mj-ea"/>
              </a:endParaRPr>
            </a:p>
          </p:txBody>
        </p:sp>
      </p:grpSp>
      <p:sp>
        <p:nvSpPr>
          <p:cNvPr id="13" name="左大括号 12"/>
          <p:cNvSpPr/>
          <p:nvPr/>
        </p:nvSpPr>
        <p:spPr>
          <a:xfrm>
            <a:off x="4906160" y="1743062"/>
            <a:ext cx="357190" cy="2286016"/>
          </a:xfrm>
          <a:prstGeom prst="leftBrace">
            <a:avLst>
              <a:gd name="adj1" fmla="val 54710"/>
              <a:gd name="adj2" fmla="val 50000"/>
            </a:avLst>
          </a:prstGeom>
          <a:noFill/>
          <a:ln w="28575" cap="flat" cmpd="sng" algn="ctr">
            <a:solidFill>
              <a:srgbClr val="4F81BD">
                <a:shade val="60000"/>
                <a:satMod val="11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grpSp>
        <p:nvGrpSpPr>
          <p:cNvPr id="14" name="组合 13"/>
          <p:cNvGrpSpPr/>
          <p:nvPr/>
        </p:nvGrpSpPr>
        <p:grpSpPr>
          <a:xfrm>
            <a:off x="5691976" y="2457442"/>
            <a:ext cx="2857521" cy="714380"/>
            <a:chOff x="571472" y="2428868"/>
            <a:chExt cx="1538979" cy="714380"/>
          </a:xfrm>
          <a:solidFill>
            <a:srgbClr val="F79646">
              <a:lumMod val="75000"/>
            </a:srgbClr>
          </a:solidFill>
          <a:scene3d>
            <a:camera prst="orthographicFront">
              <a:rot lat="0" lon="0" rev="0"/>
            </a:camera>
            <a:lightRig rig="glow" dir="t">
              <a:rot lat="0" lon="0" rev="4800000"/>
            </a:lightRig>
          </a:scene3d>
        </p:grpSpPr>
        <p:sp>
          <p:nvSpPr>
            <p:cNvPr id="15" name="矩形 30"/>
            <p:cNvSpPr/>
            <p:nvPr/>
          </p:nvSpPr>
          <p:spPr>
            <a:xfrm>
              <a:off x="571472" y="2428868"/>
              <a:ext cx="1538979" cy="714380"/>
            </a:xfrm>
            <a:prstGeom prst="roundRect">
              <a:avLst/>
            </a:prstGeom>
            <a:grpFill/>
            <a:ln w="12700" cap="flat" cmpd="sng" algn="ctr">
              <a:noFill/>
              <a:prstDash val="solid"/>
            </a:ln>
            <a:effectLst>
              <a:outerShdw blurRad="190500" dist="228600" dir="2700000" algn="ctr">
                <a:srgbClr val="000000">
                  <a:alpha val="30000"/>
                </a:srgbClr>
              </a:outerShdw>
            </a:effectLst>
            <a:sp3d prstMaterial="matte">
              <a:bevelT w="127000" h="635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mj-ea"/>
                <a:ea typeface="+mj-ea"/>
                <a:cs typeface="+mn-cs"/>
              </a:endParaRPr>
            </a:p>
          </p:txBody>
        </p:sp>
        <p:sp>
          <p:nvSpPr>
            <p:cNvPr id="16" name="TextBox 15"/>
            <p:cNvSpPr txBox="1"/>
            <p:nvPr/>
          </p:nvSpPr>
          <p:spPr>
            <a:xfrm>
              <a:off x="754495" y="2500306"/>
              <a:ext cx="1120455" cy="510778"/>
            </a:xfrm>
            <a:prstGeom prst="round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rPr>
                <a:t>协调列车运行</a:t>
              </a:r>
              <a:endParaRPr kumimoji="0" lang="zh-CN" altLang="en-US" sz="2400" b="1" i="0" u="none" strike="noStrike" kern="0" cap="none" spc="0" normalizeH="0" baseline="0" noProof="0" dirty="0">
                <a:ln>
                  <a:noFill/>
                </a:ln>
                <a:solidFill>
                  <a:sysClr val="window" lastClr="FFFFFF"/>
                </a:solidFill>
                <a:effectLst/>
                <a:uLnTx/>
                <a:uFillTx/>
                <a:latin typeface="+mj-ea"/>
                <a:ea typeface="+mj-ea"/>
              </a:endParaRPr>
            </a:p>
          </p:txBody>
        </p:sp>
      </p:grpSp>
      <p:sp>
        <p:nvSpPr>
          <p:cNvPr id="17" name="Rectangle 1"/>
          <p:cNvSpPr>
            <a:spLocks noChangeArrowheads="1"/>
          </p:cNvSpPr>
          <p:nvPr/>
        </p:nvSpPr>
        <p:spPr bwMode="auto">
          <a:xfrm>
            <a:off x="477004" y="4743458"/>
            <a:ext cx="11264173"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        </a:t>
            </a:r>
            <a:r>
              <a:rPr lang="zh-CN" altLang="en-US" sz="2400" b="1" kern="0" dirty="0" smtClean="0">
                <a:latin typeface="Times New Roman" pitchFamily="18" charset="0"/>
                <a:ea typeface="宋体" pitchFamily="2" charset="-122"/>
                <a:cs typeface="fangsong_gb2312"/>
              </a:rPr>
              <a:t>列车能否进入某进路，是否会发生进路冲突，这些都由联锁系统来控制。</a:t>
            </a:r>
            <a:r>
              <a:rPr lang="zh-CN" altLang="en-US" sz="2800" b="1" kern="0" dirty="0" smtClean="0">
                <a:solidFill>
                  <a:srgbClr val="0303EB"/>
                </a:solidFill>
                <a:latin typeface="Times New Roman" pitchFamily="18" charset="0"/>
                <a:ea typeface="宋体" pitchFamily="2" charset="-122"/>
                <a:cs typeface="fangsong_gb2312"/>
              </a:rPr>
              <a:t>联锁系统</a:t>
            </a:r>
            <a:r>
              <a:rPr lang="zh-CN" altLang="en-US" sz="2400" b="1" kern="0" dirty="0" smtClean="0">
                <a:latin typeface="Times New Roman" pitchFamily="18" charset="0"/>
                <a:ea typeface="宋体" pitchFamily="2" charset="-122"/>
                <a:cs typeface="fangsong_gb2312"/>
              </a:rPr>
              <a:t>是信号系统中保证列车行车安全的</a:t>
            </a:r>
            <a:r>
              <a:rPr lang="zh-CN" altLang="en-US" sz="2800" b="1" kern="0" dirty="0" smtClean="0">
                <a:solidFill>
                  <a:srgbClr val="0303EB"/>
                </a:solidFill>
                <a:latin typeface="Times New Roman" pitchFamily="18" charset="0"/>
                <a:ea typeface="宋体" pitchFamily="2" charset="-122"/>
                <a:cs typeface="fangsong_gb2312"/>
              </a:rPr>
              <a:t>核心设备</a:t>
            </a:r>
            <a:r>
              <a:rPr lang="zh-CN" altLang="en-US" sz="2400" b="1" kern="0" dirty="0" smtClean="0">
                <a:solidFill>
                  <a:srgbClr val="333399"/>
                </a:solidFill>
                <a:latin typeface="Times New Roman" pitchFamily="18" charset="0"/>
                <a:ea typeface="宋体" pitchFamily="2" charset="-122"/>
                <a:cs typeface="fangsong_gb2312"/>
              </a:rPr>
              <a:t>。</a:t>
            </a:r>
          </a:p>
        </p:txBody>
      </p:sp>
      <p:sp>
        <p:nvSpPr>
          <p:cNvPr id="18" name="矩形 17"/>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7409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3.1.2 </a:t>
            </a:r>
            <a:r>
              <a:rPr lang="zh-CN" altLang="en-US" sz="2800" b="1" dirty="0" smtClean="0">
                <a:solidFill>
                  <a:srgbClr val="0070C0"/>
                </a:solidFill>
                <a:latin typeface="微软雅黑" pitchFamily="34" charset="-122"/>
                <a:ea typeface="微软雅黑" pitchFamily="34" charset="-122"/>
              </a:rPr>
              <a:t>联锁系统的功能</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2934441" cy="461665"/>
            <a:chOff x="548443" y="1281397"/>
            <a:chExt cx="2934441"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505814" cy="461665"/>
            </a:xfrm>
            <a:prstGeom prst="rect">
              <a:avLst/>
            </a:prstGeom>
          </p:spPr>
          <p:txBody>
            <a:bodyPr wrap="none">
              <a:spAutoFit/>
            </a:bodyPr>
            <a:lstStyle/>
            <a:p>
              <a:r>
                <a:rPr lang="en-US" altLang="zh-CN" sz="2400" b="1" dirty="0" smtClean="0"/>
                <a:t>4</a:t>
              </a:r>
              <a:r>
                <a:rPr lang="zh-CN" altLang="en-US" sz="2400" b="1" dirty="0" smtClean="0"/>
                <a:t>、信号控制功能</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762756" y="2028814"/>
            <a:ext cx="10930014" cy="1661993"/>
          </a:xfrm>
          <a:prstGeom prst="rect">
            <a:avLst/>
          </a:prstGeom>
          <a:ln w="28575">
            <a:solidFill>
              <a:srgbClr val="00B050"/>
            </a:solidFill>
          </a:ln>
        </p:spPr>
        <p:txBody>
          <a:bodyPr wrap="square">
            <a:spAutoFit/>
          </a:bodyPr>
          <a:lstStyle/>
          <a:p>
            <a:pPr>
              <a:lnSpc>
                <a:spcPct val="150000"/>
              </a:lnSpc>
              <a:buFont typeface="Wingdings" pitchFamily="2" charset="2"/>
              <a:buChar char="u"/>
            </a:pPr>
            <a:r>
              <a:rPr lang="zh-CN" altLang="en-US" sz="2000" b="1" dirty="0" smtClean="0"/>
              <a:t>当进路建立条件满足，进路</a:t>
            </a:r>
            <a:r>
              <a:rPr lang="zh-CN" altLang="en-US" sz="2800" b="1" dirty="0" smtClean="0">
                <a:solidFill>
                  <a:srgbClr val="0303EB"/>
                </a:solidFill>
              </a:rPr>
              <a:t>始端信号机</a:t>
            </a:r>
            <a:r>
              <a:rPr lang="zh-CN" altLang="en-US" sz="2000" b="1" dirty="0" smtClean="0"/>
              <a:t>开放</a:t>
            </a:r>
            <a:r>
              <a:rPr lang="zh-CN" altLang="en-US" sz="2000" b="1" dirty="0" smtClean="0">
                <a:solidFill>
                  <a:srgbClr val="FF0000"/>
                </a:solidFill>
              </a:rPr>
              <a:t>（绿（黄、白）灯亮）</a:t>
            </a:r>
            <a:r>
              <a:rPr lang="zh-CN" altLang="en-US" sz="2000" b="1" dirty="0" smtClean="0"/>
              <a:t>，表示进路处于</a:t>
            </a:r>
            <a:r>
              <a:rPr lang="zh-CN" altLang="en-US" sz="2800" b="1" dirty="0" smtClean="0">
                <a:solidFill>
                  <a:srgbClr val="0303EB"/>
                </a:solidFill>
              </a:rPr>
              <a:t>锁定</a:t>
            </a:r>
            <a:r>
              <a:rPr lang="zh-CN" altLang="en-US" sz="2000" b="1" dirty="0" smtClean="0"/>
              <a:t>状态；</a:t>
            </a:r>
            <a:endParaRPr lang="en-US" altLang="zh-CN" sz="2000" b="1" dirty="0" smtClean="0"/>
          </a:p>
          <a:p>
            <a:pPr>
              <a:lnSpc>
                <a:spcPct val="150000"/>
              </a:lnSpc>
              <a:buFont typeface="Wingdings" pitchFamily="2" charset="2"/>
              <a:buChar char="u"/>
            </a:pPr>
            <a:r>
              <a:rPr lang="zh-CN" altLang="en-US" sz="2000" b="1" dirty="0" smtClean="0"/>
              <a:t>若进路建立条件不满足时，进路始端信号机关闭</a:t>
            </a:r>
            <a:r>
              <a:rPr lang="zh-CN" altLang="en-US" sz="2000" b="1" dirty="0" smtClean="0">
                <a:solidFill>
                  <a:srgbClr val="FF0000"/>
                </a:solidFill>
              </a:rPr>
              <a:t>（红灯亮）</a:t>
            </a:r>
            <a:r>
              <a:rPr lang="zh-CN" altLang="en-US" sz="2000" b="1" dirty="0" smtClean="0"/>
              <a:t>。</a:t>
            </a:r>
            <a:endParaRPr lang="zh-CN" altLang="en-US" sz="2000" b="1" dirty="0"/>
          </a:p>
        </p:txBody>
      </p:sp>
      <p:grpSp>
        <p:nvGrpSpPr>
          <p:cNvPr id="8" name="组合 7"/>
          <p:cNvGrpSpPr/>
          <p:nvPr/>
        </p:nvGrpSpPr>
        <p:grpSpPr>
          <a:xfrm>
            <a:off x="691318" y="4245368"/>
            <a:ext cx="3553200" cy="461665"/>
            <a:chOff x="548443" y="1281397"/>
            <a:chExt cx="3553200" cy="461665"/>
          </a:xfrm>
        </p:grpSpPr>
        <p:sp>
          <p:nvSpPr>
            <p:cNvPr id="9" name="燕尾形 8"/>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燕尾形 9"/>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矩形 10"/>
            <p:cNvSpPr/>
            <p:nvPr/>
          </p:nvSpPr>
          <p:spPr>
            <a:xfrm>
              <a:off x="977070" y="1281397"/>
              <a:ext cx="3124573" cy="461665"/>
            </a:xfrm>
            <a:prstGeom prst="rect">
              <a:avLst/>
            </a:prstGeom>
          </p:spPr>
          <p:txBody>
            <a:bodyPr wrap="none">
              <a:spAutoFit/>
            </a:bodyPr>
            <a:lstStyle/>
            <a:p>
              <a:r>
                <a:rPr lang="en-US" altLang="zh-CN" sz="2400" b="1" dirty="0" smtClean="0"/>
                <a:t>5</a:t>
              </a:r>
              <a:r>
                <a:rPr lang="zh-CN" altLang="en-US" sz="2400" b="1" dirty="0" smtClean="0"/>
                <a:t>、进路自动设置功能</a:t>
              </a:r>
              <a:endParaRPr lang="zh-CN" altLang="en-US" sz="2400" b="1" dirty="0" smtClean="0">
                <a:solidFill>
                  <a:srgbClr val="0303EB"/>
                </a:solidFill>
                <a:latin typeface="Times New Roman" pitchFamily="18" charset="0"/>
                <a:cs typeface="Times New Roman" pitchFamily="18" charset="0"/>
              </a:endParaRPr>
            </a:p>
          </p:txBody>
        </p:sp>
      </p:grpSp>
      <p:sp>
        <p:nvSpPr>
          <p:cNvPr id="12" name="矩形 11"/>
          <p:cNvSpPr/>
          <p:nvPr/>
        </p:nvSpPr>
        <p:spPr>
          <a:xfrm>
            <a:off x="691318" y="4888310"/>
            <a:ext cx="10930014" cy="1569660"/>
          </a:xfrm>
          <a:prstGeom prst="rect">
            <a:avLst/>
          </a:prstGeom>
          <a:ln w="28575">
            <a:solidFill>
              <a:srgbClr val="00B050"/>
            </a:solidFill>
          </a:ln>
        </p:spPr>
        <p:txBody>
          <a:bodyPr wrap="square">
            <a:spAutoFit/>
          </a:bodyPr>
          <a:lstStyle/>
          <a:p>
            <a:pPr>
              <a:lnSpc>
                <a:spcPct val="150000"/>
              </a:lnSpc>
            </a:pPr>
            <a:r>
              <a:rPr lang="zh-CN" altLang="en-US" sz="2000" b="1" dirty="0" smtClean="0"/>
              <a:t>正常情况下，城市轨道交通信号联锁系统根据列车的目的地和进路触发条件，</a:t>
            </a:r>
            <a:r>
              <a:rPr lang="zh-CN" altLang="en-US" sz="2000" b="1" dirty="0" smtClean="0">
                <a:solidFill>
                  <a:srgbClr val="FF0000"/>
                </a:solidFill>
              </a:rPr>
              <a:t>自动设置进路</a:t>
            </a:r>
            <a:r>
              <a:rPr lang="zh-CN" altLang="en-US" sz="2000" b="1" dirty="0" smtClean="0"/>
              <a:t>。</a:t>
            </a:r>
            <a:endParaRPr lang="en-US" altLang="zh-CN" sz="2000" b="1" dirty="0" smtClean="0"/>
          </a:p>
          <a:p>
            <a:pPr>
              <a:lnSpc>
                <a:spcPct val="150000"/>
              </a:lnSpc>
            </a:pPr>
            <a:endParaRPr lang="en-US" altLang="zh-CN" sz="2000" b="1" dirty="0" smtClean="0"/>
          </a:p>
          <a:p>
            <a:pPr>
              <a:lnSpc>
                <a:spcPct val="150000"/>
              </a:lnSpc>
            </a:pPr>
            <a:r>
              <a:rPr lang="zh-CN" altLang="en-US" sz="2000" b="1" dirty="0" smtClean="0"/>
              <a:t>包括根据</a:t>
            </a:r>
            <a:r>
              <a:rPr lang="zh-CN" altLang="en-US" sz="2400" b="1" dirty="0" smtClean="0">
                <a:solidFill>
                  <a:srgbClr val="0303EB"/>
                </a:solidFill>
              </a:rPr>
              <a:t>列车时间表自动设置进路</a:t>
            </a:r>
            <a:r>
              <a:rPr lang="zh-CN" altLang="en-US" sz="2000" b="1" dirty="0" smtClean="0"/>
              <a:t>和</a:t>
            </a:r>
            <a:r>
              <a:rPr lang="zh-CN" altLang="en-US" sz="2400" b="1" dirty="0" smtClean="0">
                <a:solidFill>
                  <a:srgbClr val="FF00FF"/>
                </a:solidFill>
              </a:rPr>
              <a:t>根据列车识别号自动设置进路</a:t>
            </a:r>
            <a:r>
              <a:rPr lang="zh-CN" altLang="en-US" sz="2000" b="1" dirty="0" smtClean="0"/>
              <a:t>两种模式。</a:t>
            </a:r>
            <a:endParaRPr lang="zh-CN" alt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amond(in)">
                                      <p:cBhvr>
                                        <p:cTn id="12" dur="500"/>
                                        <p:tgtEl>
                                          <p:spTgt spid="8"/>
                                        </p:tgtEl>
                                      </p:cBhvr>
                                    </p:animEffect>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3862580" cy="461665"/>
            <a:chOff x="548443" y="1281397"/>
            <a:chExt cx="3862580"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433953" cy="461665"/>
            </a:xfrm>
            <a:prstGeom prst="rect">
              <a:avLst/>
            </a:prstGeom>
          </p:spPr>
          <p:txBody>
            <a:bodyPr wrap="none">
              <a:spAutoFit/>
            </a:bodyPr>
            <a:lstStyle/>
            <a:p>
              <a:r>
                <a:rPr lang="en-US" altLang="zh-CN" sz="2400" b="1" dirty="0" smtClean="0"/>
                <a:t>1</a:t>
              </a:r>
              <a:r>
                <a:rPr lang="zh-CN" altLang="en-US" sz="2400" b="1" dirty="0" smtClean="0"/>
                <a:t>、联锁系统的控制模式</a:t>
              </a:r>
              <a:endParaRPr lang="zh-CN" altLang="en-US" sz="2400" b="1" dirty="0" smtClean="0">
                <a:solidFill>
                  <a:srgbClr val="0303EB"/>
                </a:solidFill>
                <a:latin typeface="Times New Roman" pitchFamily="18" charset="0"/>
                <a:cs typeface="Times New Roman" pitchFamily="18" charset="0"/>
              </a:endParaRPr>
            </a:p>
          </p:txBody>
        </p:sp>
      </p:grpSp>
      <p:grpSp>
        <p:nvGrpSpPr>
          <p:cNvPr id="7" name="组合 6"/>
          <p:cNvGrpSpPr/>
          <p:nvPr/>
        </p:nvGrpSpPr>
        <p:grpSpPr>
          <a:xfrm>
            <a:off x="1905764" y="3814764"/>
            <a:ext cx="7895206" cy="2961620"/>
            <a:chOff x="1214414" y="1484784"/>
            <a:chExt cx="7895206" cy="2961620"/>
          </a:xfrm>
        </p:grpSpPr>
        <p:cxnSp>
          <p:nvCxnSpPr>
            <p:cNvPr id="8" name="直接连接符 7"/>
            <p:cNvCxnSpPr/>
            <p:nvPr/>
          </p:nvCxnSpPr>
          <p:spPr>
            <a:xfrm flipV="1">
              <a:off x="1214414" y="3790750"/>
              <a:ext cx="7894363" cy="11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 name="组合 18"/>
            <p:cNvGrpSpPr/>
            <p:nvPr/>
          </p:nvGrpSpPr>
          <p:grpSpPr>
            <a:xfrm>
              <a:off x="1654145" y="3506138"/>
              <a:ext cx="428628" cy="285752"/>
              <a:chOff x="1582707" y="2285992"/>
              <a:chExt cx="682172" cy="285752"/>
            </a:xfrm>
          </p:grpSpPr>
          <p:sp>
            <p:nvSpPr>
              <p:cNvPr id="60" name="椭圆 19"/>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22"/>
            <p:cNvGrpSpPr/>
            <p:nvPr/>
          </p:nvGrpSpPr>
          <p:grpSpPr>
            <a:xfrm>
              <a:off x="6516489" y="3502718"/>
              <a:ext cx="428628" cy="285752"/>
              <a:chOff x="1582707" y="2285992"/>
              <a:chExt cx="682172" cy="285752"/>
            </a:xfrm>
          </p:grpSpPr>
          <p:sp>
            <p:nvSpPr>
              <p:cNvPr id="57" name="椭圆 56"/>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任意多边形 10"/>
            <p:cNvSpPr/>
            <p:nvPr/>
          </p:nvSpPr>
          <p:spPr>
            <a:xfrm flipH="1">
              <a:off x="2173606" y="3739504"/>
              <a:ext cx="45719" cy="123254"/>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2" name="直接箭头连接符 11"/>
            <p:cNvCxnSpPr/>
            <p:nvPr/>
          </p:nvCxnSpPr>
          <p:spPr>
            <a:xfrm rot="10800000" flipH="1" flipV="1">
              <a:off x="3492153" y="4437112"/>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636169" y="4077072"/>
              <a:ext cx="955711" cy="369332"/>
            </a:xfrm>
            <a:prstGeom prst="rect">
              <a:avLst/>
            </a:prstGeom>
          </p:spPr>
          <p:txBody>
            <a:bodyPr wrap="none">
              <a:spAutoFit/>
            </a:bodyPr>
            <a:lstStyle/>
            <a:p>
              <a:pPr algn="ctr"/>
              <a:r>
                <a:rPr lang="zh-CN" altLang="en-US" dirty="0" smtClean="0"/>
                <a:t> </a:t>
              </a:r>
              <a:r>
                <a:rPr lang="zh-CN" altLang="en-US" sz="1400" dirty="0" smtClean="0"/>
                <a:t>运行方向</a:t>
              </a:r>
              <a:endParaRPr lang="zh-CN" altLang="en-US" sz="1400" dirty="0"/>
            </a:p>
          </p:txBody>
        </p:sp>
        <p:sp>
          <p:nvSpPr>
            <p:cNvPr id="14" name="任意多边形 13"/>
            <p:cNvSpPr/>
            <p:nvPr/>
          </p:nvSpPr>
          <p:spPr>
            <a:xfrm flipH="1">
              <a:off x="3060105" y="3742453"/>
              <a:ext cx="45719" cy="120306"/>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任意多边形 14"/>
            <p:cNvSpPr/>
            <p:nvPr/>
          </p:nvSpPr>
          <p:spPr>
            <a:xfrm>
              <a:off x="3950490" y="3727937"/>
              <a:ext cx="45719" cy="134821"/>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任意多边形 15"/>
            <p:cNvSpPr/>
            <p:nvPr/>
          </p:nvSpPr>
          <p:spPr>
            <a:xfrm flipH="1">
              <a:off x="4716289" y="3727937"/>
              <a:ext cx="45719" cy="134821"/>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任意多边形 16"/>
            <p:cNvSpPr/>
            <p:nvPr/>
          </p:nvSpPr>
          <p:spPr>
            <a:xfrm>
              <a:off x="5529263" y="3729979"/>
              <a:ext cx="0" cy="114300"/>
            </a:xfrm>
            <a:custGeom>
              <a:avLst/>
              <a:gdLst>
                <a:gd name="connsiteX0" fmla="*/ 0 w 0"/>
                <a:gd name="connsiteY0" fmla="*/ 0 h 114300"/>
                <a:gd name="connsiteX1" fmla="*/ 0 w 0"/>
                <a:gd name="connsiteY1" fmla="*/ 114300 h 114300"/>
              </a:gdLst>
              <a:ahLst/>
              <a:cxnLst>
                <a:cxn ang="0">
                  <a:pos x="connsiteX0" y="connsiteY0"/>
                </a:cxn>
                <a:cxn ang="0">
                  <a:pos x="connsiteX1" y="connsiteY1"/>
                </a:cxn>
              </a:cxnLst>
              <a:rect l="l" t="t" r="r" b="b"/>
              <a:pathLst>
                <a:path h="114300">
                  <a:moveTo>
                    <a:pt x="0" y="0"/>
                  </a:moveTo>
                  <a:lnTo>
                    <a:pt x="0" y="114300"/>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任意多边形 17"/>
            <p:cNvSpPr/>
            <p:nvPr/>
          </p:nvSpPr>
          <p:spPr>
            <a:xfrm>
              <a:off x="6300788" y="3729979"/>
              <a:ext cx="0" cy="109537"/>
            </a:xfrm>
            <a:custGeom>
              <a:avLst/>
              <a:gdLst>
                <a:gd name="connsiteX0" fmla="*/ 0 w 0"/>
                <a:gd name="connsiteY0" fmla="*/ 0 h 109537"/>
                <a:gd name="connsiteX1" fmla="*/ 0 w 0"/>
                <a:gd name="connsiteY1" fmla="*/ 109537 h 109537"/>
              </a:gdLst>
              <a:ahLst/>
              <a:cxnLst>
                <a:cxn ang="0">
                  <a:pos x="connsiteX0" y="connsiteY0"/>
                </a:cxn>
                <a:cxn ang="0">
                  <a:pos x="connsiteX1" y="connsiteY1"/>
                </a:cxn>
              </a:cxnLst>
              <a:rect l="l" t="t" r="r" b="b"/>
              <a:pathLst>
                <a:path h="109537">
                  <a:moveTo>
                    <a:pt x="0" y="0"/>
                  </a:moveTo>
                  <a:lnTo>
                    <a:pt x="0" y="109537"/>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任意多边形 18"/>
            <p:cNvSpPr/>
            <p:nvPr/>
          </p:nvSpPr>
          <p:spPr>
            <a:xfrm>
              <a:off x="7148513" y="3739504"/>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任意多边形 19"/>
            <p:cNvSpPr/>
            <p:nvPr/>
          </p:nvSpPr>
          <p:spPr>
            <a:xfrm>
              <a:off x="7934325" y="3744266"/>
              <a:ext cx="0" cy="100013"/>
            </a:xfrm>
            <a:custGeom>
              <a:avLst/>
              <a:gdLst>
                <a:gd name="connsiteX0" fmla="*/ 0 w 0"/>
                <a:gd name="connsiteY0" fmla="*/ 0 h 100013"/>
                <a:gd name="connsiteX1" fmla="*/ 0 w 0"/>
                <a:gd name="connsiteY1" fmla="*/ 100013 h 100013"/>
              </a:gdLst>
              <a:ahLst/>
              <a:cxnLst>
                <a:cxn ang="0">
                  <a:pos x="connsiteX0" y="connsiteY0"/>
                </a:cxn>
                <a:cxn ang="0">
                  <a:pos x="connsiteX1" y="connsiteY1"/>
                </a:cxn>
              </a:cxnLst>
              <a:rect l="l" t="t" r="r" b="b"/>
              <a:pathLst>
                <a:path h="100013">
                  <a:moveTo>
                    <a:pt x="0" y="0"/>
                  </a:moveTo>
                  <a:lnTo>
                    <a:pt x="0" y="100013"/>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1403921" y="3734741"/>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2" name="组合 57"/>
            <p:cNvGrpSpPr/>
            <p:nvPr/>
          </p:nvGrpSpPr>
          <p:grpSpPr>
            <a:xfrm flipH="1">
              <a:off x="2196009" y="3934766"/>
              <a:ext cx="504899" cy="214314"/>
              <a:chOff x="1691953" y="2636912"/>
              <a:chExt cx="504899" cy="214314"/>
            </a:xfrm>
          </p:grpSpPr>
          <p:sp>
            <p:nvSpPr>
              <p:cNvPr id="52" name="椭圆 51"/>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8"/>
              <p:cNvGrpSpPr/>
              <p:nvPr/>
            </p:nvGrpSpPr>
            <p:grpSpPr>
              <a:xfrm>
                <a:off x="1910306" y="2636912"/>
                <a:ext cx="286546" cy="214314"/>
                <a:chOff x="1081062" y="3152772"/>
                <a:chExt cx="286546" cy="214314"/>
              </a:xfrm>
            </p:grpSpPr>
            <p:cxnSp>
              <p:nvCxnSpPr>
                <p:cNvPr id="54"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3" name="组合 57"/>
            <p:cNvGrpSpPr/>
            <p:nvPr/>
          </p:nvGrpSpPr>
          <p:grpSpPr>
            <a:xfrm flipH="1">
              <a:off x="5508377" y="3934766"/>
              <a:ext cx="504899" cy="214314"/>
              <a:chOff x="1691953" y="2636912"/>
              <a:chExt cx="504899" cy="214314"/>
            </a:xfrm>
          </p:grpSpPr>
          <p:sp>
            <p:nvSpPr>
              <p:cNvPr id="47" name="椭圆 46"/>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8" name="组合 8"/>
              <p:cNvGrpSpPr/>
              <p:nvPr/>
            </p:nvGrpSpPr>
            <p:grpSpPr>
              <a:xfrm>
                <a:off x="1910306" y="2636912"/>
                <a:ext cx="286546" cy="214314"/>
                <a:chOff x="1081062" y="3152772"/>
                <a:chExt cx="286546" cy="214314"/>
              </a:xfrm>
            </p:grpSpPr>
            <p:cxnSp>
              <p:nvCxnSpPr>
                <p:cNvPr id="49"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4" name="任意多边形 23"/>
            <p:cNvSpPr/>
            <p:nvPr/>
          </p:nvSpPr>
          <p:spPr>
            <a:xfrm>
              <a:off x="8624711" y="3734388"/>
              <a:ext cx="0" cy="112889"/>
            </a:xfrm>
            <a:custGeom>
              <a:avLst/>
              <a:gdLst>
                <a:gd name="connsiteX0" fmla="*/ 0 w 0"/>
                <a:gd name="connsiteY0" fmla="*/ 0 h 112889"/>
                <a:gd name="connsiteX1" fmla="*/ 0 w 0"/>
                <a:gd name="connsiteY1" fmla="*/ 112889 h 112889"/>
              </a:gdLst>
              <a:ahLst/>
              <a:cxnLst>
                <a:cxn ang="0">
                  <a:pos x="connsiteX0" y="connsiteY0"/>
                </a:cxn>
                <a:cxn ang="0">
                  <a:pos x="connsiteX1" y="connsiteY1"/>
                </a:cxn>
              </a:cxnLst>
              <a:rect l="l" t="t" r="r" b="b"/>
              <a:pathLst>
                <a:path h="112889">
                  <a:moveTo>
                    <a:pt x="0" y="0"/>
                  </a:moveTo>
                  <a:lnTo>
                    <a:pt x="0" y="112889"/>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5" name="组合 57"/>
            <p:cNvGrpSpPr/>
            <p:nvPr/>
          </p:nvGrpSpPr>
          <p:grpSpPr>
            <a:xfrm flipH="1">
              <a:off x="8604721" y="3934766"/>
              <a:ext cx="504899" cy="214314"/>
              <a:chOff x="1691953" y="2636912"/>
              <a:chExt cx="504899" cy="214314"/>
            </a:xfrm>
          </p:grpSpPr>
          <p:sp>
            <p:nvSpPr>
              <p:cNvPr id="42" name="椭圆 41"/>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8"/>
              <p:cNvGrpSpPr/>
              <p:nvPr/>
            </p:nvGrpSpPr>
            <p:grpSpPr>
              <a:xfrm>
                <a:off x="1910306" y="2636912"/>
                <a:ext cx="286546" cy="214314"/>
                <a:chOff x="1081062" y="3152772"/>
                <a:chExt cx="286546" cy="214314"/>
              </a:xfrm>
            </p:grpSpPr>
            <p:cxnSp>
              <p:nvCxnSpPr>
                <p:cNvPr id="44"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矩形 25"/>
            <p:cNvSpPr/>
            <p:nvPr/>
          </p:nvSpPr>
          <p:spPr>
            <a:xfrm>
              <a:off x="6444481" y="3430710"/>
              <a:ext cx="458780" cy="307777"/>
            </a:xfrm>
            <a:prstGeom prst="rect">
              <a:avLst/>
            </a:prstGeom>
          </p:spPr>
          <p:txBody>
            <a:bodyPr wrap="none">
              <a:spAutoFit/>
            </a:bodyPr>
            <a:lstStyle/>
            <a:p>
              <a:pPr algn="ctr"/>
              <a:r>
                <a:rPr lang="en-US" altLang="zh-CN" sz="1400" dirty="0" smtClean="0"/>
                <a:t>101</a:t>
              </a:r>
              <a:endParaRPr lang="zh-CN" altLang="en-US" sz="1400" dirty="0"/>
            </a:p>
          </p:txBody>
        </p:sp>
        <p:sp>
          <p:nvSpPr>
            <p:cNvPr id="27" name="矩形 26"/>
            <p:cNvSpPr/>
            <p:nvPr/>
          </p:nvSpPr>
          <p:spPr>
            <a:xfrm>
              <a:off x="1619945" y="3430710"/>
              <a:ext cx="458780" cy="307777"/>
            </a:xfrm>
            <a:prstGeom prst="rect">
              <a:avLst/>
            </a:prstGeom>
          </p:spPr>
          <p:txBody>
            <a:bodyPr wrap="none">
              <a:spAutoFit/>
            </a:bodyPr>
            <a:lstStyle/>
            <a:p>
              <a:pPr algn="ctr"/>
              <a:r>
                <a:rPr lang="en-US" altLang="zh-CN" sz="1400" dirty="0" smtClean="0"/>
                <a:t>102</a:t>
              </a:r>
              <a:endParaRPr lang="zh-CN" altLang="en-US" sz="1400" dirty="0"/>
            </a:p>
          </p:txBody>
        </p:sp>
        <p:sp>
          <p:nvSpPr>
            <p:cNvPr id="28" name="矩形 27"/>
            <p:cNvSpPr/>
            <p:nvPr/>
          </p:nvSpPr>
          <p:spPr>
            <a:xfrm>
              <a:off x="4140225" y="1484784"/>
              <a:ext cx="1872208"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控制中心（</a:t>
              </a:r>
              <a:r>
                <a:rPr lang="en-US" altLang="zh-CN" sz="1400" b="1" dirty="0" smtClean="0">
                  <a:solidFill>
                    <a:schemeClr val="tx1"/>
                  </a:solidFill>
                </a:rPr>
                <a:t>OCC</a:t>
              </a:r>
              <a:r>
                <a:rPr lang="zh-CN" altLang="en-US" sz="1400" b="1" dirty="0" smtClean="0">
                  <a:solidFill>
                    <a:schemeClr val="tx1"/>
                  </a:solidFill>
                </a:rPr>
                <a:t>）</a:t>
              </a:r>
              <a:endParaRPr lang="zh-CN" altLang="en-US" sz="1400" b="1" dirty="0">
                <a:solidFill>
                  <a:schemeClr val="tx1"/>
                </a:solidFill>
              </a:endParaRPr>
            </a:p>
          </p:txBody>
        </p:sp>
        <p:sp>
          <p:nvSpPr>
            <p:cNvPr id="29" name="矩形 28"/>
            <p:cNvSpPr/>
            <p:nvPr/>
          </p:nvSpPr>
          <p:spPr>
            <a:xfrm>
              <a:off x="6329202" y="1484784"/>
              <a:ext cx="763351" cy="307777"/>
            </a:xfrm>
            <a:prstGeom prst="rect">
              <a:avLst/>
            </a:prstGeom>
          </p:spPr>
          <p:txBody>
            <a:bodyPr wrap="none">
              <a:spAutoFit/>
            </a:bodyPr>
            <a:lstStyle/>
            <a:p>
              <a:pPr algn="ctr"/>
              <a:r>
                <a:rPr lang="zh-CN" altLang="en-US" sz="1400" dirty="0" smtClean="0"/>
                <a:t> 中心级</a:t>
              </a:r>
              <a:endParaRPr lang="zh-CN" altLang="en-US" sz="1400" dirty="0"/>
            </a:p>
          </p:txBody>
        </p:sp>
        <p:sp>
          <p:nvSpPr>
            <p:cNvPr id="30" name="矩形 29"/>
            <p:cNvSpPr/>
            <p:nvPr/>
          </p:nvSpPr>
          <p:spPr>
            <a:xfrm>
              <a:off x="4140225" y="2132856"/>
              <a:ext cx="1872208"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远程终端控制（</a:t>
              </a:r>
              <a:r>
                <a:rPr lang="en-US" altLang="zh-CN" sz="1400" b="1" dirty="0" smtClean="0">
                  <a:solidFill>
                    <a:schemeClr val="tx1"/>
                  </a:solidFill>
                </a:rPr>
                <a:t>RTU</a:t>
              </a:r>
              <a:r>
                <a:rPr lang="zh-CN" altLang="en-US" sz="1400" b="1" dirty="0" smtClean="0">
                  <a:solidFill>
                    <a:schemeClr val="tx1"/>
                  </a:solidFill>
                </a:rPr>
                <a:t>）</a:t>
              </a:r>
              <a:endParaRPr lang="zh-CN" altLang="en-US" sz="1400" b="1" dirty="0">
                <a:solidFill>
                  <a:schemeClr val="tx1"/>
                </a:solidFill>
              </a:endParaRPr>
            </a:p>
          </p:txBody>
        </p:sp>
        <p:sp>
          <p:nvSpPr>
            <p:cNvPr id="31" name="矩形 30"/>
            <p:cNvSpPr/>
            <p:nvPr/>
          </p:nvSpPr>
          <p:spPr>
            <a:xfrm>
              <a:off x="4140225" y="2780928"/>
              <a:ext cx="1872208"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工作站（</a:t>
              </a:r>
              <a:r>
                <a:rPr lang="en-US" altLang="zh-CN" sz="1400" b="1" dirty="0" smtClean="0">
                  <a:solidFill>
                    <a:schemeClr val="tx1"/>
                  </a:solidFill>
                </a:rPr>
                <a:t>LOW</a:t>
              </a:r>
              <a:r>
                <a:rPr lang="zh-CN" altLang="en-US" sz="1400" b="1" dirty="0" smtClean="0">
                  <a:solidFill>
                    <a:schemeClr val="tx1"/>
                  </a:solidFill>
                </a:rPr>
                <a:t>）</a:t>
              </a:r>
              <a:endParaRPr lang="zh-CN" altLang="en-US" sz="1400" b="1" dirty="0">
                <a:solidFill>
                  <a:schemeClr val="tx1"/>
                </a:solidFill>
              </a:endParaRPr>
            </a:p>
          </p:txBody>
        </p:sp>
        <p:sp>
          <p:nvSpPr>
            <p:cNvPr id="32" name="矩形 31"/>
            <p:cNvSpPr/>
            <p:nvPr/>
          </p:nvSpPr>
          <p:spPr>
            <a:xfrm>
              <a:off x="6328694" y="2132856"/>
              <a:ext cx="942886" cy="307777"/>
            </a:xfrm>
            <a:prstGeom prst="rect">
              <a:avLst/>
            </a:prstGeom>
          </p:spPr>
          <p:txBody>
            <a:bodyPr wrap="none">
              <a:spAutoFit/>
            </a:bodyPr>
            <a:lstStyle/>
            <a:p>
              <a:pPr algn="ctr"/>
              <a:r>
                <a:rPr lang="zh-CN" altLang="en-US" sz="1400" dirty="0" smtClean="0"/>
                <a:t> 降级模式</a:t>
              </a:r>
              <a:endParaRPr lang="zh-CN" altLang="en-US" sz="1400" dirty="0"/>
            </a:p>
          </p:txBody>
        </p:sp>
        <p:sp>
          <p:nvSpPr>
            <p:cNvPr id="33" name="矩形 32"/>
            <p:cNvSpPr/>
            <p:nvPr/>
          </p:nvSpPr>
          <p:spPr>
            <a:xfrm>
              <a:off x="6372473" y="2780928"/>
              <a:ext cx="723276" cy="307777"/>
            </a:xfrm>
            <a:prstGeom prst="rect">
              <a:avLst/>
            </a:prstGeom>
          </p:spPr>
          <p:txBody>
            <a:bodyPr wrap="none">
              <a:spAutoFit/>
            </a:bodyPr>
            <a:lstStyle/>
            <a:p>
              <a:pPr algn="ctr"/>
              <a:r>
                <a:rPr lang="zh-CN" altLang="en-US" sz="1400" dirty="0" smtClean="0"/>
                <a:t>车站级</a:t>
              </a:r>
              <a:endParaRPr lang="zh-CN" altLang="en-US" sz="1400" dirty="0"/>
            </a:p>
          </p:txBody>
        </p:sp>
        <p:sp>
          <p:nvSpPr>
            <p:cNvPr id="34" name="任意多边形 33"/>
            <p:cNvSpPr/>
            <p:nvPr/>
          </p:nvSpPr>
          <p:spPr>
            <a:xfrm>
              <a:off x="4659086" y="1843314"/>
              <a:ext cx="0" cy="261257"/>
            </a:xfrm>
            <a:custGeom>
              <a:avLst/>
              <a:gdLst>
                <a:gd name="connsiteX0" fmla="*/ 0 w 0"/>
                <a:gd name="connsiteY0" fmla="*/ 0 h 261257"/>
                <a:gd name="connsiteX1" fmla="*/ 0 w 0"/>
                <a:gd name="connsiteY1" fmla="*/ 261257 h 261257"/>
              </a:gdLst>
              <a:ahLst/>
              <a:cxnLst>
                <a:cxn ang="0">
                  <a:pos x="connsiteX0" y="connsiteY0"/>
                </a:cxn>
                <a:cxn ang="0">
                  <a:pos x="connsiteX1" y="connsiteY1"/>
                </a:cxn>
              </a:cxnLst>
              <a:rect l="l" t="t" r="r" b="b"/>
              <a:pathLst>
                <a:path h="261257">
                  <a:moveTo>
                    <a:pt x="0" y="0"/>
                  </a:moveTo>
                  <a:lnTo>
                    <a:pt x="0" y="261257"/>
                  </a:ln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任意多边形 34"/>
            <p:cNvSpPr/>
            <p:nvPr/>
          </p:nvSpPr>
          <p:spPr>
            <a:xfrm>
              <a:off x="5364361" y="1844824"/>
              <a:ext cx="0" cy="261257"/>
            </a:xfrm>
            <a:custGeom>
              <a:avLst/>
              <a:gdLst>
                <a:gd name="connsiteX0" fmla="*/ 0 w 0"/>
                <a:gd name="connsiteY0" fmla="*/ 0 h 261257"/>
                <a:gd name="connsiteX1" fmla="*/ 0 w 0"/>
                <a:gd name="connsiteY1" fmla="*/ 261257 h 261257"/>
              </a:gdLst>
              <a:ahLst/>
              <a:cxnLst>
                <a:cxn ang="0">
                  <a:pos x="connsiteX0" y="connsiteY0"/>
                </a:cxn>
                <a:cxn ang="0">
                  <a:pos x="connsiteX1" y="connsiteY1"/>
                </a:cxn>
              </a:cxnLst>
              <a:rect l="l" t="t" r="r" b="b"/>
              <a:pathLst>
                <a:path h="261257">
                  <a:moveTo>
                    <a:pt x="0" y="0"/>
                  </a:moveTo>
                  <a:lnTo>
                    <a:pt x="0" y="261257"/>
                  </a:ln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任意多边形 35"/>
            <p:cNvSpPr/>
            <p:nvPr/>
          </p:nvSpPr>
          <p:spPr>
            <a:xfrm>
              <a:off x="4659086" y="2518161"/>
              <a:ext cx="0" cy="261257"/>
            </a:xfrm>
            <a:custGeom>
              <a:avLst/>
              <a:gdLst>
                <a:gd name="connsiteX0" fmla="*/ 0 w 0"/>
                <a:gd name="connsiteY0" fmla="*/ 0 h 261257"/>
                <a:gd name="connsiteX1" fmla="*/ 0 w 0"/>
                <a:gd name="connsiteY1" fmla="*/ 261257 h 261257"/>
              </a:gdLst>
              <a:ahLst/>
              <a:cxnLst>
                <a:cxn ang="0">
                  <a:pos x="connsiteX0" y="connsiteY0"/>
                </a:cxn>
                <a:cxn ang="0">
                  <a:pos x="connsiteX1" y="connsiteY1"/>
                </a:cxn>
              </a:cxnLst>
              <a:rect l="l" t="t" r="r" b="b"/>
              <a:pathLst>
                <a:path h="261257">
                  <a:moveTo>
                    <a:pt x="0" y="0"/>
                  </a:moveTo>
                  <a:lnTo>
                    <a:pt x="0" y="261257"/>
                  </a:ln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任意多边形 36"/>
            <p:cNvSpPr/>
            <p:nvPr/>
          </p:nvSpPr>
          <p:spPr>
            <a:xfrm>
              <a:off x="5364361" y="2519671"/>
              <a:ext cx="0" cy="261257"/>
            </a:xfrm>
            <a:custGeom>
              <a:avLst/>
              <a:gdLst>
                <a:gd name="connsiteX0" fmla="*/ 0 w 0"/>
                <a:gd name="connsiteY0" fmla="*/ 0 h 261257"/>
                <a:gd name="connsiteX1" fmla="*/ 0 w 0"/>
                <a:gd name="connsiteY1" fmla="*/ 261257 h 261257"/>
              </a:gdLst>
              <a:ahLst/>
              <a:cxnLst>
                <a:cxn ang="0">
                  <a:pos x="connsiteX0" y="connsiteY0"/>
                </a:cxn>
                <a:cxn ang="0">
                  <a:pos x="connsiteX1" y="connsiteY1"/>
                </a:cxn>
              </a:cxnLst>
              <a:rect l="l" t="t" r="r" b="b"/>
              <a:pathLst>
                <a:path h="261257">
                  <a:moveTo>
                    <a:pt x="0" y="0"/>
                  </a:moveTo>
                  <a:lnTo>
                    <a:pt x="0" y="261257"/>
                  </a:ln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任意多边形 37"/>
            <p:cNvSpPr/>
            <p:nvPr/>
          </p:nvSpPr>
          <p:spPr>
            <a:xfrm>
              <a:off x="4644281" y="3140968"/>
              <a:ext cx="0" cy="261257"/>
            </a:xfrm>
            <a:custGeom>
              <a:avLst/>
              <a:gdLst>
                <a:gd name="connsiteX0" fmla="*/ 0 w 0"/>
                <a:gd name="connsiteY0" fmla="*/ 0 h 261257"/>
                <a:gd name="connsiteX1" fmla="*/ 0 w 0"/>
                <a:gd name="connsiteY1" fmla="*/ 261257 h 261257"/>
              </a:gdLst>
              <a:ahLst/>
              <a:cxnLst>
                <a:cxn ang="0">
                  <a:pos x="connsiteX0" y="connsiteY0"/>
                </a:cxn>
                <a:cxn ang="0">
                  <a:pos x="connsiteX1" y="connsiteY1"/>
                </a:cxn>
              </a:cxnLst>
              <a:rect l="l" t="t" r="r" b="b"/>
              <a:pathLst>
                <a:path h="261257">
                  <a:moveTo>
                    <a:pt x="0" y="0"/>
                  </a:moveTo>
                  <a:lnTo>
                    <a:pt x="0" y="261257"/>
                  </a:ln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矩形 38"/>
            <p:cNvSpPr/>
            <p:nvPr/>
          </p:nvSpPr>
          <p:spPr>
            <a:xfrm>
              <a:off x="2124001" y="2780928"/>
              <a:ext cx="1152128"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列车</a:t>
              </a:r>
              <a:endParaRPr lang="zh-CN" altLang="en-US" sz="1400" b="1" dirty="0">
                <a:solidFill>
                  <a:schemeClr val="tx1"/>
                </a:solidFill>
              </a:endParaRPr>
            </a:p>
          </p:txBody>
        </p:sp>
        <p:sp>
          <p:nvSpPr>
            <p:cNvPr id="40" name="任意多边形 39"/>
            <p:cNvSpPr/>
            <p:nvPr/>
          </p:nvSpPr>
          <p:spPr>
            <a:xfrm>
              <a:off x="2670629" y="2336800"/>
              <a:ext cx="1422400" cy="420914"/>
            </a:xfrm>
            <a:custGeom>
              <a:avLst/>
              <a:gdLst>
                <a:gd name="connsiteX0" fmla="*/ 0 w 1422400"/>
                <a:gd name="connsiteY0" fmla="*/ 420914 h 420914"/>
                <a:gd name="connsiteX1" fmla="*/ 0 w 1422400"/>
                <a:gd name="connsiteY1" fmla="*/ 0 h 420914"/>
                <a:gd name="connsiteX2" fmla="*/ 1422400 w 1422400"/>
                <a:gd name="connsiteY2" fmla="*/ 0 h 420914"/>
              </a:gdLst>
              <a:ahLst/>
              <a:cxnLst>
                <a:cxn ang="0">
                  <a:pos x="connsiteX0" y="connsiteY0"/>
                </a:cxn>
                <a:cxn ang="0">
                  <a:pos x="connsiteX1" y="connsiteY1"/>
                </a:cxn>
                <a:cxn ang="0">
                  <a:pos x="connsiteX2" y="connsiteY2"/>
                </a:cxn>
              </a:cxnLst>
              <a:rect l="l" t="t" r="r" b="b"/>
              <a:pathLst>
                <a:path w="1422400" h="420914">
                  <a:moveTo>
                    <a:pt x="0" y="420914"/>
                  </a:moveTo>
                  <a:lnTo>
                    <a:pt x="0" y="0"/>
                  </a:lnTo>
                  <a:lnTo>
                    <a:pt x="1422400" y="0"/>
                  </a:ln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矩形 40"/>
            <p:cNvSpPr/>
            <p:nvPr/>
          </p:nvSpPr>
          <p:spPr>
            <a:xfrm>
              <a:off x="4716289" y="3212976"/>
              <a:ext cx="942887" cy="307777"/>
            </a:xfrm>
            <a:prstGeom prst="rect">
              <a:avLst/>
            </a:prstGeom>
          </p:spPr>
          <p:txBody>
            <a:bodyPr wrap="none">
              <a:spAutoFit/>
            </a:bodyPr>
            <a:lstStyle/>
            <a:p>
              <a:pPr algn="ctr"/>
              <a:r>
                <a:rPr lang="zh-CN" altLang="en-US" sz="1400" dirty="0" smtClean="0"/>
                <a:t> 进路控制</a:t>
              </a:r>
              <a:endParaRPr lang="zh-CN" altLang="en-US" sz="1400" dirty="0"/>
            </a:p>
          </p:txBody>
        </p:sp>
      </p:grpSp>
      <p:sp>
        <p:nvSpPr>
          <p:cNvPr id="64" name="矩形 63"/>
          <p:cNvSpPr/>
          <p:nvPr/>
        </p:nvSpPr>
        <p:spPr>
          <a:xfrm>
            <a:off x="1048508" y="2457442"/>
            <a:ext cx="2643205" cy="830997"/>
          </a:xfrm>
          <a:prstGeom prst="rect">
            <a:avLst/>
          </a:prstGeom>
          <a:solidFill>
            <a:schemeClr val="bg1"/>
          </a:solidFill>
          <a:ln w="28575">
            <a:solidFill>
              <a:srgbClr val="0303EB"/>
            </a:solidFill>
          </a:ln>
        </p:spPr>
        <p:txBody>
          <a:bodyPr wrap="square">
            <a:spAutoFit/>
          </a:bodyPr>
          <a:lstStyle/>
          <a:p>
            <a:pPr algn="ctr"/>
            <a:r>
              <a:rPr lang="zh-CN" altLang="en-US" sz="2400" b="1" kern="0" dirty="0" smtClean="0">
                <a:solidFill>
                  <a:srgbClr val="FF0000"/>
                </a:solidFill>
                <a:latin typeface="Times New Roman" pitchFamily="18" charset="0"/>
                <a:ea typeface="宋体" pitchFamily="2" charset="-122"/>
                <a:cs typeface="Times New Roman" pitchFamily="18" charset="0"/>
              </a:rPr>
              <a:t>控制中心控制</a:t>
            </a:r>
            <a:endParaRPr lang="en-US" altLang="zh-CN" sz="2400" b="1" kern="0" dirty="0" smtClean="0">
              <a:solidFill>
                <a:srgbClr val="FF0000"/>
              </a:solidFill>
              <a:latin typeface="Times New Roman" pitchFamily="18" charset="0"/>
              <a:ea typeface="宋体" pitchFamily="2" charset="-122"/>
              <a:cs typeface="Times New Roman" pitchFamily="18" charset="0"/>
            </a:endParaRPr>
          </a:p>
          <a:p>
            <a:pPr algn="ctr"/>
            <a:r>
              <a:rPr lang="zh-CN" altLang="en-US" sz="2400" b="1" kern="0" dirty="0" smtClean="0">
                <a:solidFill>
                  <a:srgbClr val="333399"/>
                </a:solidFill>
                <a:latin typeface="Times New Roman" pitchFamily="18" charset="0"/>
                <a:ea typeface="宋体" pitchFamily="2" charset="-122"/>
                <a:cs typeface="Times New Roman" pitchFamily="18" charset="0"/>
              </a:rPr>
              <a:t>（</a:t>
            </a:r>
            <a:r>
              <a:rPr lang="en-US" altLang="zh-CN" sz="2400" b="1" kern="0" dirty="0" smtClean="0">
                <a:solidFill>
                  <a:srgbClr val="333399"/>
                </a:solidFill>
                <a:latin typeface="Times New Roman" pitchFamily="18" charset="0"/>
                <a:ea typeface="宋体" pitchFamily="2" charset="-122"/>
                <a:cs typeface="Times New Roman" pitchFamily="18" charset="0"/>
              </a:rPr>
              <a:t>ATS</a:t>
            </a:r>
            <a:r>
              <a:rPr lang="zh-CN" altLang="en-US" sz="2400" b="1" kern="0" dirty="0" smtClean="0">
                <a:solidFill>
                  <a:srgbClr val="333399"/>
                </a:solidFill>
                <a:latin typeface="Times New Roman" pitchFamily="18" charset="0"/>
                <a:ea typeface="宋体" pitchFamily="2" charset="-122"/>
                <a:cs typeface="Times New Roman" pitchFamily="18" charset="0"/>
              </a:rPr>
              <a:t>自动控制）</a:t>
            </a:r>
            <a:endParaRPr lang="zh-CN" altLang="en-US" dirty="0"/>
          </a:p>
        </p:txBody>
      </p:sp>
      <p:sp>
        <p:nvSpPr>
          <p:cNvPr id="65" name="矩形 64"/>
          <p:cNvSpPr/>
          <p:nvPr/>
        </p:nvSpPr>
        <p:spPr>
          <a:xfrm>
            <a:off x="4548970" y="2457442"/>
            <a:ext cx="2659702" cy="461665"/>
          </a:xfrm>
          <a:prstGeom prst="rect">
            <a:avLst/>
          </a:prstGeom>
          <a:solidFill>
            <a:schemeClr val="bg1"/>
          </a:solidFill>
          <a:ln w="28575">
            <a:solidFill>
              <a:srgbClr val="0303EB"/>
            </a:solidFill>
          </a:ln>
        </p:spPr>
        <p:txBody>
          <a:bodyPr wrap="none">
            <a:spAutoFit/>
          </a:bodyPr>
          <a:lstStyle/>
          <a:p>
            <a:r>
              <a:rPr lang="zh-CN" altLang="en-US" sz="2400" b="1" kern="0" dirty="0" smtClean="0">
                <a:solidFill>
                  <a:srgbClr val="00B050"/>
                </a:solidFill>
                <a:latin typeface="Times New Roman" pitchFamily="18" charset="0"/>
                <a:ea typeface="宋体" pitchFamily="2" charset="-122"/>
                <a:cs typeface="Times New Roman" pitchFamily="18" charset="0"/>
              </a:rPr>
              <a:t>远程控制终端控制</a:t>
            </a:r>
            <a:endParaRPr lang="zh-CN" altLang="en-US" dirty="0"/>
          </a:p>
        </p:txBody>
      </p:sp>
      <p:sp>
        <p:nvSpPr>
          <p:cNvPr id="66" name="矩形 65"/>
          <p:cNvSpPr/>
          <p:nvPr/>
        </p:nvSpPr>
        <p:spPr>
          <a:xfrm>
            <a:off x="8049432" y="2457442"/>
            <a:ext cx="2350323" cy="461665"/>
          </a:xfrm>
          <a:prstGeom prst="rect">
            <a:avLst/>
          </a:prstGeom>
          <a:solidFill>
            <a:schemeClr val="bg1"/>
          </a:solidFill>
          <a:ln w="28575">
            <a:solidFill>
              <a:srgbClr val="0303EB"/>
            </a:solidFill>
          </a:ln>
        </p:spPr>
        <p:txBody>
          <a:bodyPr wrap="none">
            <a:spAutoFit/>
          </a:bodyPr>
          <a:lstStyle/>
          <a:p>
            <a:r>
              <a:rPr lang="zh-CN" altLang="en-US" sz="2400" b="1" kern="0" dirty="0" smtClean="0">
                <a:solidFill>
                  <a:srgbClr val="FF00FF"/>
                </a:solidFill>
                <a:latin typeface="Times New Roman" pitchFamily="18" charset="0"/>
                <a:ea typeface="宋体" pitchFamily="2" charset="-122"/>
                <a:cs typeface="Times New Roman" pitchFamily="18" charset="0"/>
              </a:rPr>
              <a:t>车站工作站控制</a:t>
            </a:r>
            <a:endParaRPr lang="zh-CN" altLang="en-US" dirty="0">
              <a:solidFill>
                <a:srgbClr val="FF00FF"/>
              </a:solidFill>
            </a:endParaRPr>
          </a:p>
        </p:txBody>
      </p:sp>
      <p:sp>
        <p:nvSpPr>
          <p:cNvPr id="67" name="任意多边形 66"/>
          <p:cNvSpPr/>
          <p:nvPr/>
        </p:nvSpPr>
        <p:spPr>
          <a:xfrm>
            <a:off x="2665927" y="1609859"/>
            <a:ext cx="0" cy="862885"/>
          </a:xfrm>
          <a:custGeom>
            <a:avLst/>
            <a:gdLst>
              <a:gd name="connsiteX0" fmla="*/ 0 w 0"/>
              <a:gd name="connsiteY0" fmla="*/ 0 h 862885"/>
              <a:gd name="connsiteX1" fmla="*/ 0 w 0"/>
              <a:gd name="connsiteY1" fmla="*/ 862885 h 862885"/>
            </a:gdLst>
            <a:ahLst/>
            <a:cxnLst>
              <a:cxn ang="0">
                <a:pos x="connsiteX0" y="connsiteY0"/>
              </a:cxn>
              <a:cxn ang="0">
                <a:pos x="connsiteX1" y="connsiteY1"/>
              </a:cxn>
            </a:cxnLst>
            <a:rect l="l" t="t" r="r" b="b"/>
            <a:pathLst>
              <a:path h="862885">
                <a:moveTo>
                  <a:pt x="0" y="0"/>
                </a:moveTo>
                <a:lnTo>
                  <a:pt x="0" y="862885"/>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8" name="任意多边形 67"/>
          <p:cNvSpPr/>
          <p:nvPr/>
        </p:nvSpPr>
        <p:spPr>
          <a:xfrm>
            <a:off x="2678806" y="1957589"/>
            <a:ext cx="6542467" cy="489397"/>
          </a:xfrm>
          <a:custGeom>
            <a:avLst/>
            <a:gdLst>
              <a:gd name="connsiteX0" fmla="*/ 0 w 6542467"/>
              <a:gd name="connsiteY0" fmla="*/ 0 h 489397"/>
              <a:gd name="connsiteX1" fmla="*/ 6542467 w 6542467"/>
              <a:gd name="connsiteY1" fmla="*/ 0 h 489397"/>
              <a:gd name="connsiteX2" fmla="*/ 6542467 w 6542467"/>
              <a:gd name="connsiteY2" fmla="*/ 489397 h 489397"/>
            </a:gdLst>
            <a:ahLst/>
            <a:cxnLst>
              <a:cxn ang="0">
                <a:pos x="connsiteX0" y="connsiteY0"/>
              </a:cxn>
              <a:cxn ang="0">
                <a:pos x="connsiteX1" y="connsiteY1"/>
              </a:cxn>
              <a:cxn ang="0">
                <a:pos x="connsiteX2" y="connsiteY2"/>
              </a:cxn>
            </a:cxnLst>
            <a:rect l="l" t="t" r="r" b="b"/>
            <a:pathLst>
              <a:path w="6542467" h="489397">
                <a:moveTo>
                  <a:pt x="0" y="0"/>
                </a:moveTo>
                <a:lnTo>
                  <a:pt x="6542467" y="0"/>
                </a:lnTo>
                <a:lnTo>
                  <a:pt x="6542467" y="489397"/>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9" name="任意多边形 68"/>
          <p:cNvSpPr/>
          <p:nvPr/>
        </p:nvSpPr>
        <p:spPr>
          <a:xfrm>
            <a:off x="5834130" y="1957589"/>
            <a:ext cx="0" cy="489397"/>
          </a:xfrm>
          <a:custGeom>
            <a:avLst/>
            <a:gdLst>
              <a:gd name="connsiteX0" fmla="*/ 0 w 0"/>
              <a:gd name="connsiteY0" fmla="*/ 0 h 489397"/>
              <a:gd name="connsiteX1" fmla="*/ 0 w 0"/>
              <a:gd name="connsiteY1" fmla="*/ 489397 h 489397"/>
            </a:gdLst>
            <a:ahLst/>
            <a:cxnLst>
              <a:cxn ang="0">
                <a:pos x="connsiteX0" y="connsiteY0"/>
              </a:cxn>
              <a:cxn ang="0">
                <a:pos x="connsiteX1" y="connsiteY1"/>
              </a:cxn>
            </a:cxnLst>
            <a:rect l="l" t="t" r="r" b="b"/>
            <a:pathLst>
              <a:path h="489397">
                <a:moveTo>
                  <a:pt x="0" y="0"/>
                </a:moveTo>
                <a:lnTo>
                  <a:pt x="0" y="489397"/>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up)">
                                      <p:cBhvr>
                                        <p:cTn id="7" dur="500"/>
                                        <p:tgtEl>
                                          <p:spTgt spid="67"/>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8"/>
                                        </p:tgtEl>
                                        <p:attrNameLst>
                                          <p:attrName>style.visibility</p:attrName>
                                        </p:attrNameLst>
                                      </p:cBhvr>
                                      <p:to>
                                        <p:strVal val="visible"/>
                                      </p:to>
                                    </p:set>
                                    <p:animEffect transition="in" filter="wipe(up)">
                                      <p:cBhvr>
                                        <p:cTn id="10" dur="500"/>
                                        <p:tgtEl>
                                          <p:spTgt spid="68"/>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wipe(up)">
                                      <p:cBhvr>
                                        <p:cTn id="13" dur="500"/>
                                        <p:tgtEl>
                                          <p:spTgt spid="69"/>
                                        </p:tgtEl>
                                      </p:cBhvr>
                                    </p:animEffect>
                                  </p:childTnLst>
                                </p:cTn>
                              </p:par>
                            </p:childTnLst>
                          </p:cTn>
                        </p:par>
                        <p:par>
                          <p:cTn id="14" fill="hold">
                            <p:stCondLst>
                              <p:cond delay="500"/>
                            </p:stCondLst>
                            <p:childTnLst>
                              <p:par>
                                <p:cTn id="15" presetID="22" presetClass="entr" presetSubtype="1" fill="hold" grpId="0"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up)">
                                      <p:cBhvr>
                                        <p:cTn id="17" dur="500"/>
                                        <p:tgtEl>
                                          <p:spTgt spid="64"/>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wipe(up)">
                                      <p:cBhvr>
                                        <p:cTn id="20" dur="500"/>
                                        <p:tgtEl>
                                          <p:spTgt spid="65"/>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wipe(up)">
                                      <p:cBhvr>
                                        <p:cTn id="2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3862580" cy="461665"/>
            <a:chOff x="548443" y="1281397"/>
            <a:chExt cx="3862580"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433953" cy="461665"/>
            </a:xfrm>
            <a:prstGeom prst="rect">
              <a:avLst/>
            </a:prstGeom>
          </p:spPr>
          <p:txBody>
            <a:bodyPr wrap="none">
              <a:spAutoFit/>
            </a:bodyPr>
            <a:lstStyle/>
            <a:p>
              <a:r>
                <a:rPr lang="en-US" altLang="zh-CN" sz="2400" b="1" dirty="0" smtClean="0"/>
                <a:t>1</a:t>
              </a:r>
              <a:r>
                <a:rPr lang="zh-CN" altLang="en-US" sz="2400" b="1" dirty="0" smtClean="0"/>
                <a:t>、联锁系统的控制模式</a:t>
              </a:r>
              <a:endParaRPr lang="zh-CN" altLang="en-US" sz="2400" b="1" dirty="0" smtClean="0">
                <a:solidFill>
                  <a:srgbClr val="0303EB"/>
                </a:solidFill>
                <a:latin typeface="Times New Roman" pitchFamily="18" charset="0"/>
                <a:cs typeface="Times New Roman" pitchFamily="18" charset="0"/>
              </a:endParaRPr>
            </a:p>
          </p:txBody>
        </p:sp>
      </p:grpSp>
      <p:grpSp>
        <p:nvGrpSpPr>
          <p:cNvPr id="7" name="Diagram group"/>
          <p:cNvGrpSpPr/>
          <p:nvPr/>
        </p:nvGrpSpPr>
        <p:grpSpPr>
          <a:xfrm>
            <a:off x="834194" y="2100252"/>
            <a:ext cx="10735061" cy="2699411"/>
            <a:chOff x="460547" y="147935"/>
            <a:chExt cx="7101838" cy="1600968"/>
          </a:xfrm>
          <a:scene3d>
            <a:camera prst="orthographicFront">
              <a:rot lat="0" lon="0" rev="0"/>
            </a:camera>
            <a:lightRig rig="balanced" dir="t">
              <a:rot lat="0" lon="0" rev="8700000"/>
            </a:lightRig>
          </a:scene3d>
        </p:grpSpPr>
        <p:grpSp>
          <p:nvGrpSpPr>
            <p:cNvPr id="8" name="组合 12"/>
            <p:cNvGrpSpPr/>
            <p:nvPr/>
          </p:nvGrpSpPr>
          <p:grpSpPr>
            <a:xfrm>
              <a:off x="460547" y="147935"/>
              <a:ext cx="5161066" cy="1157349"/>
              <a:chOff x="460547" y="147935"/>
              <a:chExt cx="5161066" cy="1157349"/>
            </a:xfrm>
            <a:scene3d>
              <a:camera prst="orthographicFront">
                <a:rot lat="0" lon="0" rev="0"/>
              </a:camera>
              <a:lightRig rig="balanced" dir="t">
                <a:rot lat="0" lon="0" rev="8700000"/>
              </a:lightRig>
            </a:scene3d>
          </p:grpSpPr>
          <p:sp>
            <p:nvSpPr>
              <p:cNvPr id="12" name="圆角矩形 11"/>
              <p:cNvSpPr/>
              <p:nvPr/>
            </p:nvSpPr>
            <p:spPr>
              <a:xfrm>
                <a:off x="460547" y="147935"/>
                <a:ext cx="5097349" cy="1157349"/>
              </a:xfrm>
              <a:prstGeom prst="roundRect">
                <a:avLst>
                  <a:gd name="adj" fmla="val 10000"/>
                </a:avLst>
              </a:prstGeom>
              <a:solidFill>
                <a:srgbClr val="00B0F0"/>
              </a:solidFill>
              <a:ln w="12700" cap="flat" cmpd="sng" algn="ctr">
                <a:solidFill>
                  <a:sysClr val="window" lastClr="FFFFFF">
                    <a:hueOff val="0"/>
                    <a:satOff val="0"/>
                    <a:lumOff val="0"/>
                    <a:alphaOff val="0"/>
                  </a:sysClr>
                </a:solidFill>
                <a:prstDash val="solid"/>
              </a:ln>
              <a:effectLst/>
              <a:sp3d>
                <a:bevelT w="190500" h="38100"/>
              </a:sp3d>
            </p:spPr>
          </p:sp>
          <p:sp>
            <p:nvSpPr>
              <p:cNvPr id="13" name="圆角矩形 4"/>
              <p:cNvSpPr/>
              <p:nvPr/>
            </p:nvSpPr>
            <p:spPr>
              <a:xfrm>
                <a:off x="460547" y="147935"/>
                <a:ext cx="5161066" cy="895938"/>
              </a:xfrm>
              <a:prstGeom prst="rect">
                <a:avLst/>
              </a:prstGeom>
              <a:noFill/>
              <a:ln>
                <a:noFill/>
              </a:ln>
              <a:effectLst/>
              <a:sp3d/>
            </p:spPr>
            <p:txBody>
              <a:bodyPr spcFirstLastPara="0" vert="horz" wrap="square" lIns="170688" tIns="170688" rIns="170688" bIns="91440" numCol="1" spcCol="1270" anchor="t" anchorCtr="0">
                <a:noAutofit/>
              </a:bodyPr>
              <a:lstStyle/>
              <a:p>
                <a:pPr marL="0" marR="0" lvl="0" indent="0"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a:t>
                </a:r>
                <a:r>
                  <a:rPr kumimoji="0" lang="en-US" altLang="zh-CN" sz="2400" b="1" i="0" u="none" strike="noStrike" kern="120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1</a:t>
                </a:r>
                <a:r>
                  <a:rPr kumimoji="0" lang="zh-CN" altLang="en-US" sz="2400" b="1" i="0" u="none" strike="noStrike" kern="120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）中心级控制</a:t>
                </a:r>
                <a:endParaRPr kumimoji="0" lang="zh-CN" altLang="en-US" sz="2400" b="1" i="0" u="none" strike="noStrike" kern="120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grpSp>
          <p:nvGrpSpPr>
            <p:cNvPr id="9" name="组合 13"/>
            <p:cNvGrpSpPr/>
            <p:nvPr/>
          </p:nvGrpSpPr>
          <p:grpSpPr>
            <a:xfrm>
              <a:off x="602328" y="402146"/>
              <a:ext cx="6960057" cy="1346757"/>
              <a:chOff x="602328" y="402146"/>
              <a:chExt cx="6960057" cy="1346757"/>
            </a:xfrm>
            <a:scene3d>
              <a:camera prst="orthographicFront">
                <a:rot lat="0" lon="0" rev="0"/>
              </a:camera>
              <a:lightRig rig="balanced" dir="t">
                <a:rot lat="0" lon="0" rev="8700000"/>
              </a:lightRig>
            </a:scene3d>
          </p:grpSpPr>
          <p:sp>
            <p:nvSpPr>
              <p:cNvPr id="10" name="圆角矩形 9"/>
              <p:cNvSpPr/>
              <p:nvPr/>
            </p:nvSpPr>
            <p:spPr>
              <a:xfrm>
                <a:off x="602328" y="402146"/>
                <a:ext cx="6960057" cy="1342596"/>
              </a:xfrm>
              <a:prstGeom prst="roundRect">
                <a:avLst>
                  <a:gd name="adj" fmla="val 10000"/>
                </a:avLst>
              </a:prstGeom>
              <a:solidFill>
                <a:sysClr val="window" lastClr="FFFFFF">
                  <a:alpha val="90000"/>
                  <a:hueOff val="0"/>
                  <a:satOff val="0"/>
                  <a:lumOff val="0"/>
                  <a:alphaOff val="0"/>
                </a:sysClr>
              </a:solidFill>
              <a:ln w="12700" cap="flat" cmpd="sng" algn="ctr">
                <a:solidFill>
                  <a:srgbClr val="4BACC6">
                    <a:hueOff val="0"/>
                    <a:satOff val="0"/>
                    <a:lumOff val="0"/>
                    <a:alphaOff val="0"/>
                  </a:srgbClr>
                </a:solidFill>
                <a:prstDash val="solid"/>
              </a:ln>
              <a:effectLst/>
              <a:sp3d>
                <a:bevelT w="190500" h="38100"/>
              </a:sp3d>
            </p:spPr>
          </p:sp>
          <p:sp>
            <p:nvSpPr>
              <p:cNvPr id="11" name="圆角矩形 6"/>
              <p:cNvSpPr/>
              <p:nvPr/>
            </p:nvSpPr>
            <p:spPr>
              <a:xfrm>
                <a:off x="744108" y="486883"/>
                <a:ext cx="6723105" cy="1262020"/>
              </a:xfrm>
              <a:prstGeom prst="rect">
                <a:avLst/>
              </a:prstGeom>
              <a:noFill/>
              <a:ln>
                <a:noFill/>
              </a:ln>
              <a:effectLst/>
              <a:sp3d/>
            </p:spPr>
            <p:txBody>
              <a:bodyPr spcFirstLastPara="0" vert="horz" wrap="square" lIns="170688" tIns="170688" rIns="170688" bIns="170688" numCol="1" spcCol="1270" anchor="ctr" anchorCtr="0">
                <a:noAutofit/>
              </a:bodyPr>
              <a:lstStyle/>
              <a:p>
                <a:pPr marL="228600" lvl="1" indent="-228600" algn="just" defTabSz="1066800">
                  <a:lnSpc>
                    <a:spcPct val="90000"/>
                  </a:lnSpc>
                  <a:spcBef>
                    <a:spcPct val="0"/>
                  </a:spcBef>
                  <a:spcAft>
                    <a:spcPct val="15000"/>
                  </a:spcAft>
                  <a:buFont typeface="Wingdings" pitchFamily="2" charset="2"/>
                  <a:buChar char="p"/>
                </a:pPr>
                <a:r>
                  <a:rPr lang="zh-CN" altLang="en-US" sz="2000" b="1" kern="0" dirty="0" smtClean="0">
                    <a:latin typeface="Perpetua"/>
                    <a:ea typeface="宋体"/>
                  </a:rPr>
                  <a:t>全自动列车监控模式。 </a:t>
                </a:r>
                <a:endParaRPr lang="en-US" altLang="zh-CN" sz="2000" b="1" kern="0" dirty="0" smtClean="0">
                  <a:latin typeface="Perpetua"/>
                  <a:ea typeface="宋体"/>
                </a:endParaRPr>
              </a:p>
              <a:p>
                <a:pPr marL="228600" lvl="1" indent="-228600" algn="just" defTabSz="1066800">
                  <a:lnSpc>
                    <a:spcPct val="120000"/>
                  </a:lnSpc>
                  <a:spcBef>
                    <a:spcPct val="0"/>
                  </a:spcBef>
                  <a:spcAft>
                    <a:spcPct val="15000"/>
                  </a:spcAft>
                  <a:buFont typeface="Wingdings" pitchFamily="2" charset="2"/>
                  <a:buChar char="p"/>
                </a:pPr>
                <a:r>
                  <a:rPr lang="zh-CN" altLang="en-US" sz="2000" b="1" kern="0" dirty="0" smtClean="0">
                    <a:latin typeface="Perpetua"/>
                    <a:ea typeface="宋体"/>
                  </a:rPr>
                  <a:t>列车进路设置命令由自动进路设定系统发出，其信息来源于时刻表和列车运行自动调整系统。</a:t>
                </a:r>
                <a:endParaRPr lang="en-US" altLang="zh-CN" sz="2000" b="1" kern="0" dirty="0" smtClean="0">
                  <a:latin typeface="Perpetua"/>
                  <a:ea typeface="宋体"/>
                </a:endParaRPr>
              </a:p>
              <a:p>
                <a:pPr marL="228600" lvl="1" indent="-228600" algn="just" defTabSz="1066800">
                  <a:lnSpc>
                    <a:spcPct val="120000"/>
                  </a:lnSpc>
                  <a:spcBef>
                    <a:spcPct val="0"/>
                  </a:spcBef>
                  <a:spcAft>
                    <a:spcPct val="15000"/>
                  </a:spcAft>
                  <a:buFont typeface="Wingdings" pitchFamily="2" charset="2"/>
                  <a:buChar char="p"/>
                </a:pPr>
                <a:r>
                  <a:rPr lang="zh-CN" altLang="en-US" sz="2000" b="1" dirty="0" smtClean="0"/>
                  <a:t>控制中心行车调度员也可以人工干预，对列车进行调整，操作非安全相关命令，排列和取消进路。</a:t>
                </a:r>
                <a:endParaRPr lang="zh-CN" altLang="en-US" sz="2000" b="1" kern="0" dirty="0" smtClean="0">
                  <a:latin typeface="Perpetua"/>
                  <a:ea typeface="宋体"/>
                </a:endParaRPr>
              </a:p>
            </p:txBody>
          </p:sp>
        </p:grpSp>
      </p:grpSp>
      <p:sp>
        <p:nvSpPr>
          <p:cNvPr id="14" name="Rectangle 1"/>
          <p:cNvSpPr>
            <a:spLocks noChangeArrowheads="1"/>
          </p:cNvSpPr>
          <p:nvPr/>
        </p:nvSpPr>
        <p:spPr bwMode="auto">
          <a:xfrm>
            <a:off x="1477136" y="5672152"/>
            <a:ext cx="150019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自动选路</a:t>
            </a:r>
          </a:p>
        </p:txBody>
      </p:sp>
      <p:sp>
        <p:nvSpPr>
          <p:cNvPr id="15" name="右箭头 14"/>
          <p:cNvSpPr/>
          <p:nvPr/>
        </p:nvSpPr>
        <p:spPr>
          <a:xfrm>
            <a:off x="2977334" y="5672152"/>
            <a:ext cx="714380" cy="428628"/>
          </a:xfrm>
          <a:prstGeom prst="rightArrow">
            <a:avLst/>
          </a:prstGeom>
          <a:solidFill>
            <a:srgbClr val="00B0F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1"/>
          <p:cNvSpPr>
            <a:spLocks noChangeArrowheads="1"/>
          </p:cNvSpPr>
          <p:nvPr/>
        </p:nvSpPr>
        <p:spPr bwMode="auto">
          <a:xfrm>
            <a:off x="3834590" y="5672152"/>
            <a:ext cx="71438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与联锁设备协同为列车运行自动地排列运行进路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3862580" cy="461665"/>
            <a:chOff x="548443" y="1281397"/>
            <a:chExt cx="3862580"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433953" cy="461665"/>
            </a:xfrm>
            <a:prstGeom prst="rect">
              <a:avLst/>
            </a:prstGeom>
          </p:spPr>
          <p:txBody>
            <a:bodyPr wrap="none">
              <a:spAutoFit/>
            </a:bodyPr>
            <a:lstStyle/>
            <a:p>
              <a:r>
                <a:rPr lang="en-US" altLang="zh-CN" sz="2400" b="1" dirty="0" smtClean="0"/>
                <a:t>1</a:t>
              </a:r>
              <a:r>
                <a:rPr lang="zh-CN" altLang="en-US" sz="2400" b="1" dirty="0" smtClean="0"/>
                <a:t>、联锁系统的控制模式</a:t>
              </a:r>
              <a:endParaRPr lang="zh-CN" altLang="en-US" sz="2400" b="1" dirty="0" smtClean="0">
                <a:solidFill>
                  <a:srgbClr val="0303EB"/>
                </a:solidFill>
                <a:latin typeface="Times New Roman" pitchFamily="18" charset="0"/>
                <a:cs typeface="Times New Roman" pitchFamily="18" charset="0"/>
              </a:endParaRPr>
            </a:p>
          </p:txBody>
        </p:sp>
      </p:grpSp>
      <p:grpSp>
        <p:nvGrpSpPr>
          <p:cNvPr id="7" name="Diagram group"/>
          <p:cNvGrpSpPr/>
          <p:nvPr/>
        </p:nvGrpSpPr>
        <p:grpSpPr>
          <a:xfrm>
            <a:off x="762756" y="2100252"/>
            <a:ext cx="10644262" cy="2071702"/>
            <a:chOff x="460547" y="147935"/>
            <a:chExt cx="7136290" cy="1820274"/>
          </a:xfrm>
          <a:scene3d>
            <a:camera prst="orthographicFront">
              <a:rot lat="0" lon="0" rev="0"/>
            </a:camera>
            <a:lightRig rig="balanced" dir="t">
              <a:rot lat="0" lon="0" rev="8700000"/>
            </a:lightRig>
          </a:scene3d>
        </p:grpSpPr>
        <p:grpSp>
          <p:nvGrpSpPr>
            <p:cNvPr id="8" name="组合 12"/>
            <p:cNvGrpSpPr/>
            <p:nvPr/>
          </p:nvGrpSpPr>
          <p:grpSpPr>
            <a:xfrm>
              <a:off x="460547" y="147935"/>
              <a:ext cx="5161066" cy="1157349"/>
              <a:chOff x="460547" y="147935"/>
              <a:chExt cx="5161066" cy="1157349"/>
            </a:xfrm>
            <a:scene3d>
              <a:camera prst="orthographicFront">
                <a:rot lat="0" lon="0" rev="0"/>
              </a:camera>
              <a:lightRig rig="balanced" dir="t">
                <a:rot lat="0" lon="0" rev="8700000"/>
              </a:lightRig>
            </a:scene3d>
          </p:grpSpPr>
          <p:sp>
            <p:nvSpPr>
              <p:cNvPr id="12" name="圆角矩形 11"/>
              <p:cNvSpPr/>
              <p:nvPr/>
            </p:nvSpPr>
            <p:spPr>
              <a:xfrm>
                <a:off x="460547" y="147935"/>
                <a:ext cx="5097349" cy="1157349"/>
              </a:xfrm>
              <a:prstGeom prst="roundRect">
                <a:avLst>
                  <a:gd name="adj" fmla="val 10000"/>
                </a:avLst>
              </a:prstGeom>
              <a:solidFill>
                <a:srgbClr val="FF00FF"/>
              </a:solidFill>
              <a:ln w="12700" cap="flat" cmpd="sng" algn="ctr">
                <a:solidFill>
                  <a:sysClr val="window" lastClr="FFFFFF">
                    <a:hueOff val="0"/>
                    <a:satOff val="0"/>
                    <a:lumOff val="0"/>
                    <a:alphaOff val="0"/>
                  </a:sysClr>
                </a:solidFill>
                <a:prstDash val="solid"/>
              </a:ln>
              <a:effectLst/>
              <a:sp3d>
                <a:bevelT w="190500" h="38100"/>
              </a:sp3d>
            </p:spPr>
          </p:sp>
          <p:sp>
            <p:nvSpPr>
              <p:cNvPr id="13" name="圆角矩形 4"/>
              <p:cNvSpPr/>
              <p:nvPr/>
            </p:nvSpPr>
            <p:spPr>
              <a:xfrm>
                <a:off x="460547" y="147935"/>
                <a:ext cx="5161066" cy="895938"/>
              </a:xfrm>
              <a:prstGeom prst="rect">
                <a:avLst/>
              </a:prstGeom>
              <a:noFill/>
              <a:ln>
                <a:noFill/>
              </a:ln>
              <a:effectLst/>
              <a:sp3d/>
            </p:spPr>
            <p:txBody>
              <a:bodyPr spcFirstLastPara="0" vert="horz" wrap="square" lIns="170688" tIns="170688" rIns="170688" bIns="91440" numCol="1" spcCol="1270" anchor="t" anchorCtr="0">
                <a:noAutofit/>
              </a:bodyPr>
              <a:lstStyle/>
              <a:p>
                <a:pPr marL="0" marR="0" lvl="0" indent="0"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a:t>
                </a:r>
                <a:r>
                  <a:rPr kumimoji="0" lang="en-US" altLang="zh-CN" sz="2400" b="1" i="0" u="none" strike="noStrike" kern="120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2</a:t>
                </a:r>
                <a:r>
                  <a:rPr kumimoji="0" lang="zh-CN" altLang="en-US" sz="2400" b="1" i="0" u="none" strike="noStrike" kern="120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）远程控制终端</a:t>
                </a:r>
                <a:r>
                  <a:rPr kumimoji="0" lang="en-US" altLang="zh-CN" sz="2400" b="1" i="0" u="none" strike="noStrike" kern="120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(RTU)</a:t>
                </a:r>
                <a:r>
                  <a:rPr kumimoji="0" lang="zh-CN" altLang="en-US" sz="2400" b="1" i="0" u="none" strike="noStrike" kern="120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控制</a:t>
                </a:r>
                <a:endParaRPr kumimoji="0" lang="zh-CN" altLang="en-US" sz="2400" b="1" i="0" u="none" strike="noStrike" kern="120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grpSp>
          <p:nvGrpSpPr>
            <p:cNvPr id="9" name="组合 13"/>
            <p:cNvGrpSpPr/>
            <p:nvPr/>
          </p:nvGrpSpPr>
          <p:grpSpPr>
            <a:xfrm>
              <a:off x="636780" y="500078"/>
              <a:ext cx="6960057" cy="1468131"/>
              <a:chOff x="636780" y="500078"/>
              <a:chExt cx="6960057" cy="1468131"/>
            </a:xfrm>
            <a:scene3d>
              <a:camera prst="orthographicFront">
                <a:rot lat="0" lon="0" rev="0"/>
              </a:camera>
              <a:lightRig rig="balanced" dir="t">
                <a:rot lat="0" lon="0" rev="8700000"/>
              </a:lightRig>
            </a:scene3d>
          </p:grpSpPr>
          <p:sp>
            <p:nvSpPr>
              <p:cNvPr id="10" name="圆角矩形 9"/>
              <p:cNvSpPr/>
              <p:nvPr/>
            </p:nvSpPr>
            <p:spPr>
              <a:xfrm>
                <a:off x="636780" y="500078"/>
                <a:ext cx="6960057" cy="1468131"/>
              </a:xfrm>
              <a:prstGeom prst="roundRect">
                <a:avLst>
                  <a:gd name="adj" fmla="val 10000"/>
                </a:avLst>
              </a:prstGeom>
              <a:solidFill>
                <a:schemeClr val="bg1">
                  <a:alpha val="90000"/>
                </a:schemeClr>
              </a:solidFill>
              <a:ln w="12700" cap="flat" cmpd="sng" algn="ctr">
                <a:solidFill>
                  <a:srgbClr val="FF00FF"/>
                </a:solidFill>
                <a:prstDash val="solid"/>
              </a:ln>
              <a:effectLst/>
              <a:sp3d>
                <a:bevelT w="190500" h="38100"/>
              </a:sp3d>
            </p:spPr>
          </p:sp>
          <p:sp>
            <p:nvSpPr>
              <p:cNvPr id="11" name="圆角矩形 6"/>
              <p:cNvSpPr/>
              <p:nvPr/>
            </p:nvSpPr>
            <p:spPr>
              <a:xfrm>
                <a:off x="746299" y="580653"/>
                <a:ext cx="6723105" cy="1262020"/>
              </a:xfrm>
              <a:prstGeom prst="rect">
                <a:avLst/>
              </a:prstGeom>
              <a:noFill/>
              <a:ln>
                <a:noFill/>
              </a:ln>
              <a:effectLst/>
              <a:sp3d/>
            </p:spPr>
            <p:txBody>
              <a:bodyPr spcFirstLastPara="0" vert="horz" wrap="square" lIns="170688" tIns="170688" rIns="170688" bIns="170688" numCol="1" spcCol="1270" anchor="ctr" anchorCtr="0">
                <a:noAutofit/>
              </a:bodyPr>
              <a:lstStyle/>
              <a:p>
                <a:pPr marL="228600" lvl="1" indent="-228600" algn="just" defTabSz="1066800">
                  <a:lnSpc>
                    <a:spcPct val="150000"/>
                  </a:lnSpc>
                  <a:spcBef>
                    <a:spcPct val="0"/>
                  </a:spcBef>
                  <a:spcAft>
                    <a:spcPct val="15000"/>
                  </a:spcAft>
                  <a:buFontTx/>
                  <a:buChar char="••"/>
                </a:pPr>
                <a:r>
                  <a:rPr lang="zh-CN" altLang="en-US" sz="2000" b="1" kern="0" dirty="0" smtClean="0">
                    <a:latin typeface="Perpetua"/>
                    <a:ea typeface="宋体"/>
                  </a:rPr>
                  <a:t>在控制中心设备故障或控制中心与下级设备的通信线路故障时，控制中心将无法对远程控制终端进行控制，系统自动地转入列车自动控制的降级模式。</a:t>
                </a:r>
              </a:p>
            </p:txBody>
          </p:sp>
        </p:grpSp>
      </p:grpSp>
      <p:sp>
        <p:nvSpPr>
          <p:cNvPr id="14" name="Rectangle 1"/>
          <p:cNvSpPr>
            <a:spLocks noChangeArrowheads="1"/>
          </p:cNvSpPr>
          <p:nvPr/>
        </p:nvSpPr>
        <p:spPr bwMode="auto">
          <a:xfrm>
            <a:off x="834194" y="4678514"/>
            <a:ext cx="1900251"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defRPr/>
            </a:pPr>
            <a:r>
              <a:rPr lang="zh-CN" altLang="en-US" sz="2000" b="1" kern="0" dirty="0" smtClean="0">
                <a:solidFill>
                  <a:srgbClr val="333399"/>
                </a:solidFill>
                <a:latin typeface="Times New Roman" pitchFamily="18" charset="0"/>
                <a:ea typeface="宋体" pitchFamily="2" charset="-122"/>
                <a:cs typeface="fangsong_gb2312"/>
              </a:rPr>
              <a:t>司机</a:t>
            </a:r>
            <a:endParaRPr lang="en-US" altLang="zh-CN" sz="2000" b="1" kern="0" dirty="0" smtClean="0">
              <a:solidFill>
                <a:srgbClr val="333399"/>
              </a:solidFill>
              <a:latin typeface="Times New Roman" pitchFamily="18" charset="0"/>
              <a:ea typeface="宋体" pitchFamily="2" charset="-122"/>
              <a:cs typeface="fangsong_gb2312"/>
            </a:endParaRPr>
          </a:p>
          <a:p>
            <a:pPr lvl="0" algn="ctr" fontAlgn="base">
              <a:spcBef>
                <a:spcPct val="0"/>
              </a:spcBef>
              <a:spcAft>
                <a:spcPct val="0"/>
              </a:spcAft>
              <a:defRPr/>
            </a:pPr>
            <a:r>
              <a:rPr lang="zh-CN" altLang="en-US" sz="2000" b="1" kern="0" dirty="0" smtClean="0">
                <a:solidFill>
                  <a:srgbClr val="333399"/>
                </a:solidFill>
                <a:latin typeface="Times New Roman" pitchFamily="18" charset="0"/>
                <a:ea typeface="宋体" pitchFamily="2" charset="-122"/>
                <a:cs typeface="fangsong_gb2312"/>
              </a:rPr>
              <a:t>输入目的地码</a:t>
            </a:r>
          </a:p>
        </p:txBody>
      </p:sp>
      <p:sp>
        <p:nvSpPr>
          <p:cNvPr id="15" name="右箭头 14"/>
          <p:cNvSpPr/>
          <p:nvPr/>
        </p:nvSpPr>
        <p:spPr>
          <a:xfrm>
            <a:off x="2763019" y="4821390"/>
            <a:ext cx="914406" cy="428628"/>
          </a:xfrm>
          <a:prstGeom prst="rightArrow">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6" name="Rectangle 1"/>
          <p:cNvSpPr>
            <a:spLocks noChangeArrowheads="1"/>
          </p:cNvSpPr>
          <p:nvPr/>
        </p:nvSpPr>
        <p:spPr bwMode="auto">
          <a:xfrm>
            <a:off x="3691713" y="4678514"/>
            <a:ext cx="2286015"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defRPr/>
            </a:pPr>
            <a:r>
              <a:rPr lang="zh-CN" altLang="en-US" sz="2000" b="1" kern="0" dirty="0" smtClean="0">
                <a:solidFill>
                  <a:srgbClr val="333399"/>
                </a:solidFill>
                <a:latin typeface="Times New Roman" pitchFamily="18" charset="0"/>
                <a:ea typeface="宋体" pitchFamily="2" charset="-122"/>
                <a:cs typeface="fangsong_gb2312"/>
              </a:rPr>
              <a:t>发出带有列车</a:t>
            </a:r>
            <a:endParaRPr lang="en-US" altLang="zh-CN" sz="2000" b="1" kern="0" dirty="0" smtClean="0">
              <a:solidFill>
                <a:srgbClr val="333399"/>
              </a:solidFill>
              <a:latin typeface="Times New Roman" pitchFamily="18" charset="0"/>
              <a:ea typeface="宋体" pitchFamily="2" charset="-122"/>
              <a:cs typeface="fangsong_gb2312"/>
            </a:endParaRPr>
          </a:p>
          <a:p>
            <a:pPr lvl="0" algn="ctr" fontAlgn="base">
              <a:spcBef>
                <a:spcPct val="0"/>
              </a:spcBef>
              <a:spcAft>
                <a:spcPct val="0"/>
              </a:spcAft>
              <a:defRPr/>
            </a:pPr>
            <a:r>
              <a:rPr lang="zh-CN" altLang="en-US" sz="2000" b="1" kern="0" dirty="0" smtClean="0">
                <a:solidFill>
                  <a:srgbClr val="333399"/>
                </a:solidFill>
                <a:latin typeface="Times New Roman" pitchFamily="18" charset="0"/>
                <a:ea typeface="宋体" pitchFamily="2" charset="-122"/>
                <a:cs typeface="fangsong_gb2312"/>
              </a:rPr>
              <a:t>去向的车次号信息</a:t>
            </a:r>
          </a:p>
        </p:txBody>
      </p:sp>
      <p:sp>
        <p:nvSpPr>
          <p:cNvPr id="17" name="右箭头 16"/>
          <p:cNvSpPr/>
          <p:nvPr/>
        </p:nvSpPr>
        <p:spPr>
          <a:xfrm>
            <a:off x="6049168" y="4892828"/>
            <a:ext cx="914406" cy="428628"/>
          </a:xfrm>
          <a:prstGeom prst="rightArrow">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8" name="Rectangle 1"/>
          <p:cNvSpPr>
            <a:spLocks noChangeArrowheads="1"/>
          </p:cNvSpPr>
          <p:nvPr/>
        </p:nvSpPr>
        <p:spPr bwMode="auto">
          <a:xfrm>
            <a:off x="6763547" y="4678514"/>
            <a:ext cx="2286015"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defRPr/>
            </a:pPr>
            <a:r>
              <a:rPr lang="en-US" altLang="zh-CN" sz="2000" b="1" kern="0" dirty="0" smtClean="0">
                <a:solidFill>
                  <a:srgbClr val="333399"/>
                </a:solidFill>
                <a:latin typeface="Times New Roman" pitchFamily="18" charset="0"/>
                <a:ea typeface="宋体" pitchFamily="2" charset="-122"/>
                <a:cs typeface="Times New Roman" pitchFamily="18" charset="0"/>
              </a:rPr>
              <a:t> RTU</a:t>
            </a:r>
            <a:r>
              <a:rPr lang="zh-CN" altLang="en-US" sz="2000" b="1" kern="0" dirty="0" smtClean="0">
                <a:solidFill>
                  <a:srgbClr val="333399"/>
                </a:solidFill>
                <a:latin typeface="Times New Roman" pitchFamily="18" charset="0"/>
                <a:ea typeface="宋体" pitchFamily="2" charset="-122"/>
                <a:cs typeface="Times New Roman" pitchFamily="18" charset="0"/>
              </a:rPr>
              <a:t>自动产生</a:t>
            </a:r>
            <a:endParaRPr lang="en-US" altLang="zh-CN" sz="2000" b="1" kern="0" dirty="0" smtClean="0">
              <a:solidFill>
                <a:srgbClr val="333399"/>
              </a:solidFill>
              <a:latin typeface="Times New Roman" pitchFamily="18" charset="0"/>
              <a:ea typeface="宋体" pitchFamily="2" charset="-122"/>
              <a:cs typeface="Times New Roman" pitchFamily="18" charset="0"/>
            </a:endParaRPr>
          </a:p>
          <a:p>
            <a:pPr lvl="0" algn="ctr" fontAlgn="base">
              <a:spcBef>
                <a:spcPct val="0"/>
              </a:spcBef>
              <a:spcAft>
                <a:spcPct val="0"/>
              </a:spcAft>
              <a:defRPr/>
            </a:pPr>
            <a:r>
              <a:rPr lang="zh-CN" altLang="en-US" sz="2000" b="1" kern="0" dirty="0" smtClean="0">
                <a:solidFill>
                  <a:srgbClr val="333399"/>
                </a:solidFill>
                <a:latin typeface="Times New Roman" pitchFamily="18" charset="0"/>
                <a:ea typeface="宋体" pitchFamily="2" charset="-122"/>
                <a:cs typeface="Times New Roman" pitchFamily="18" charset="0"/>
              </a:rPr>
              <a:t>进路控制命令</a:t>
            </a:r>
          </a:p>
        </p:txBody>
      </p:sp>
      <p:sp>
        <p:nvSpPr>
          <p:cNvPr id="19" name="右箭头 18"/>
          <p:cNvSpPr/>
          <p:nvPr/>
        </p:nvSpPr>
        <p:spPr>
          <a:xfrm>
            <a:off x="9121001" y="4821390"/>
            <a:ext cx="914406" cy="428628"/>
          </a:xfrm>
          <a:prstGeom prst="rightArrow">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0" name="Rectangle 1"/>
          <p:cNvSpPr>
            <a:spLocks noChangeArrowheads="1"/>
          </p:cNvSpPr>
          <p:nvPr/>
        </p:nvSpPr>
        <p:spPr bwMode="auto">
          <a:xfrm>
            <a:off x="9978258" y="4607076"/>
            <a:ext cx="185738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defRPr/>
            </a:pPr>
            <a:r>
              <a:rPr lang="zh-CN" altLang="en-US" sz="2000" b="1" kern="0" dirty="0" smtClean="0">
                <a:solidFill>
                  <a:srgbClr val="333399"/>
                </a:solidFill>
                <a:latin typeface="Times New Roman" pitchFamily="18" charset="0"/>
                <a:ea typeface="宋体" pitchFamily="2" charset="-122"/>
                <a:cs typeface="Times New Roman" pitchFamily="18" charset="0"/>
              </a:rPr>
              <a:t>联锁系统</a:t>
            </a:r>
            <a:endParaRPr lang="en-US" altLang="zh-CN" sz="2000" b="1" kern="0" dirty="0" smtClean="0">
              <a:solidFill>
                <a:srgbClr val="333399"/>
              </a:solidFill>
              <a:latin typeface="Times New Roman" pitchFamily="18" charset="0"/>
              <a:ea typeface="宋体" pitchFamily="2" charset="-122"/>
              <a:cs typeface="Times New Roman" pitchFamily="18" charset="0"/>
            </a:endParaRPr>
          </a:p>
          <a:p>
            <a:pPr lvl="0" algn="ctr" fontAlgn="base">
              <a:spcBef>
                <a:spcPct val="0"/>
              </a:spcBef>
              <a:spcAft>
                <a:spcPct val="0"/>
              </a:spcAft>
              <a:defRPr/>
            </a:pPr>
            <a:r>
              <a:rPr lang="zh-CN" altLang="en-US" sz="2000" b="1" kern="0" dirty="0" smtClean="0">
                <a:solidFill>
                  <a:srgbClr val="333399"/>
                </a:solidFill>
                <a:latin typeface="Times New Roman" pitchFamily="18" charset="0"/>
                <a:ea typeface="宋体" pitchFamily="2" charset="-122"/>
                <a:cs typeface="Times New Roman" pitchFamily="18" charset="0"/>
              </a:rPr>
              <a:t>自动排列进路</a:t>
            </a:r>
          </a:p>
        </p:txBody>
      </p:sp>
      <p:sp>
        <p:nvSpPr>
          <p:cNvPr id="21" name="Rectangle 1"/>
          <p:cNvSpPr>
            <a:spLocks noChangeArrowheads="1"/>
          </p:cNvSpPr>
          <p:nvPr/>
        </p:nvSpPr>
        <p:spPr bwMode="auto">
          <a:xfrm>
            <a:off x="977070" y="6243656"/>
            <a:ext cx="564360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defRPr/>
            </a:pPr>
            <a:r>
              <a:rPr lang="zh-CN" altLang="en-US" sz="2000" b="1" kern="0" dirty="0" smtClean="0">
                <a:latin typeface="Times New Roman" pitchFamily="18" charset="0"/>
                <a:ea typeface="宋体" pitchFamily="2" charset="-122"/>
                <a:cs typeface="Times New Roman" pitchFamily="18" charset="0"/>
              </a:rPr>
              <a:t>此模式下系统不具备列车运行自动调整功能</a:t>
            </a:r>
            <a:endParaRPr lang="zh-CN" altLang="en-US" sz="2000" b="1" kern="0" dirty="0" smtClean="0">
              <a:latin typeface="Times New Roman" pitchFamily="18" charset="0"/>
              <a:ea typeface="宋体" pitchFamily="2" charset="-122"/>
              <a:cs typeface="fangsong_gb231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childTnLst>
                                </p:cTn>
                              </p:par>
                            </p:childTnLst>
                          </p:cTn>
                        </p:par>
                        <p:par>
                          <p:cTn id="32" fill="hold">
                            <p:stCondLst>
                              <p:cond delay="0"/>
                            </p:stCondLst>
                            <p:childTnLst>
                              <p:par>
                                <p:cTn id="33" presetID="1"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p:bldP spid="17" grpId="0" animBg="1"/>
      <p:bldP spid="18" grpId="0"/>
      <p:bldP spid="19" grpId="0" animBg="1"/>
      <p:bldP spid="20" grpId="0"/>
      <p:bldP spid="2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3862580" cy="461665"/>
            <a:chOff x="548443" y="1281397"/>
            <a:chExt cx="3862580"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433953" cy="461665"/>
            </a:xfrm>
            <a:prstGeom prst="rect">
              <a:avLst/>
            </a:prstGeom>
          </p:spPr>
          <p:txBody>
            <a:bodyPr wrap="none">
              <a:spAutoFit/>
            </a:bodyPr>
            <a:lstStyle/>
            <a:p>
              <a:r>
                <a:rPr lang="en-US" altLang="zh-CN" sz="2400" b="1" dirty="0" smtClean="0"/>
                <a:t>1</a:t>
              </a:r>
              <a:r>
                <a:rPr lang="zh-CN" altLang="en-US" sz="2400" b="1" dirty="0" smtClean="0"/>
                <a:t>、联锁系统的控制模式</a:t>
              </a:r>
              <a:endParaRPr lang="zh-CN" altLang="en-US" sz="2400" b="1" dirty="0" smtClean="0">
                <a:solidFill>
                  <a:srgbClr val="0303EB"/>
                </a:solidFill>
                <a:latin typeface="Times New Roman" pitchFamily="18" charset="0"/>
                <a:cs typeface="Times New Roman" pitchFamily="18" charset="0"/>
              </a:endParaRPr>
            </a:p>
          </p:txBody>
        </p:sp>
      </p:grpSp>
      <p:grpSp>
        <p:nvGrpSpPr>
          <p:cNvPr id="7" name="Diagram group"/>
          <p:cNvGrpSpPr/>
          <p:nvPr/>
        </p:nvGrpSpPr>
        <p:grpSpPr>
          <a:xfrm>
            <a:off x="571471" y="1957375"/>
            <a:ext cx="10835547" cy="1928827"/>
            <a:chOff x="460547" y="147935"/>
            <a:chExt cx="7136290" cy="1694739"/>
          </a:xfrm>
          <a:scene3d>
            <a:camera prst="orthographicFront">
              <a:rot lat="0" lon="0" rev="0"/>
            </a:camera>
            <a:lightRig rig="balanced" dir="t">
              <a:rot lat="0" lon="0" rev="8700000"/>
            </a:lightRig>
          </a:scene3d>
        </p:grpSpPr>
        <p:grpSp>
          <p:nvGrpSpPr>
            <p:cNvPr id="8" name="组合 12"/>
            <p:cNvGrpSpPr/>
            <p:nvPr/>
          </p:nvGrpSpPr>
          <p:grpSpPr>
            <a:xfrm>
              <a:off x="460547" y="147935"/>
              <a:ext cx="5161066" cy="1157349"/>
              <a:chOff x="460547" y="147935"/>
              <a:chExt cx="5161066" cy="1157349"/>
            </a:xfrm>
            <a:scene3d>
              <a:camera prst="orthographicFront">
                <a:rot lat="0" lon="0" rev="0"/>
              </a:camera>
              <a:lightRig rig="balanced" dir="t">
                <a:rot lat="0" lon="0" rev="8700000"/>
              </a:lightRig>
            </a:scene3d>
          </p:grpSpPr>
          <p:sp>
            <p:nvSpPr>
              <p:cNvPr id="12" name="圆角矩形 11"/>
              <p:cNvSpPr/>
              <p:nvPr/>
            </p:nvSpPr>
            <p:spPr>
              <a:xfrm>
                <a:off x="460547" y="147935"/>
                <a:ext cx="5097349" cy="1157349"/>
              </a:xfrm>
              <a:prstGeom prst="roundRect">
                <a:avLst>
                  <a:gd name="adj" fmla="val 10000"/>
                </a:avLst>
              </a:prstGeom>
              <a:solidFill>
                <a:srgbClr val="FF9900"/>
              </a:solidFill>
              <a:ln w="12700" cap="flat" cmpd="sng" algn="ctr">
                <a:solidFill>
                  <a:sysClr val="window" lastClr="FFFFFF">
                    <a:hueOff val="0"/>
                    <a:satOff val="0"/>
                    <a:lumOff val="0"/>
                    <a:alphaOff val="0"/>
                  </a:sysClr>
                </a:solidFill>
                <a:prstDash val="solid"/>
              </a:ln>
              <a:effectLst/>
              <a:sp3d>
                <a:bevelT w="190500" h="38100"/>
              </a:sp3d>
            </p:spPr>
          </p:sp>
          <p:sp>
            <p:nvSpPr>
              <p:cNvPr id="13" name="圆角矩形 4"/>
              <p:cNvSpPr/>
              <p:nvPr/>
            </p:nvSpPr>
            <p:spPr>
              <a:xfrm>
                <a:off x="460547" y="147935"/>
                <a:ext cx="5161066" cy="895938"/>
              </a:xfrm>
              <a:prstGeom prst="rect">
                <a:avLst/>
              </a:prstGeom>
              <a:noFill/>
              <a:ln>
                <a:noFill/>
              </a:ln>
              <a:effectLst/>
              <a:sp3d/>
            </p:spPr>
            <p:txBody>
              <a:bodyPr spcFirstLastPara="0" vert="horz" wrap="square" lIns="170688" tIns="170688" rIns="170688" bIns="91440" numCol="1" spcCol="1270" anchor="t" anchorCtr="0">
                <a:noAutofit/>
              </a:bodyPr>
              <a:lstStyle/>
              <a:p>
                <a:pPr marL="0" marR="0" lvl="0" indent="0"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a:t>
                </a:r>
                <a:r>
                  <a:rPr kumimoji="0" lang="en-US" altLang="zh-CN" sz="2400" b="1" i="0" u="none" strike="noStrike" kern="120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3</a:t>
                </a:r>
                <a:r>
                  <a:rPr kumimoji="0" lang="zh-CN" altLang="en-US" sz="2400" b="1" i="0" u="none" strike="noStrike" kern="120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）站级控制</a:t>
                </a:r>
                <a:endParaRPr kumimoji="0" lang="zh-CN" altLang="en-US" sz="2400" b="1" i="0" u="none" strike="noStrike" kern="120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grpSp>
          <p:nvGrpSpPr>
            <p:cNvPr id="9" name="组合 13"/>
            <p:cNvGrpSpPr/>
            <p:nvPr/>
          </p:nvGrpSpPr>
          <p:grpSpPr>
            <a:xfrm>
              <a:off x="636780" y="500078"/>
              <a:ext cx="6960057" cy="1342596"/>
              <a:chOff x="636780" y="500078"/>
              <a:chExt cx="6960057" cy="1342596"/>
            </a:xfrm>
            <a:scene3d>
              <a:camera prst="orthographicFront">
                <a:rot lat="0" lon="0" rev="0"/>
              </a:camera>
              <a:lightRig rig="balanced" dir="t">
                <a:rot lat="0" lon="0" rev="8700000"/>
              </a:lightRig>
            </a:scene3d>
          </p:grpSpPr>
          <p:sp>
            <p:nvSpPr>
              <p:cNvPr id="10" name="圆角矩形 9"/>
              <p:cNvSpPr/>
              <p:nvPr/>
            </p:nvSpPr>
            <p:spPr>
              <a:xfrm>
                <a:off x="636780" y="500078"/>
                <a:ext cx="6960057" cy="1342596"/>
              </a:xfrm>
              <a:prstGeom prst="roundRect">
                <a:avLst>
                  <a:gd name="adj" fmla="val 10000"/>
                </a:avLst>
              </a:prstGeom>
              <a:solidFill>
                <a:sysClr val="window" lastClr="FFFFFF">
                  <a:alpha val="90000"/>
                  <a:hueOff val="0"/>
                  <a:satOff val="0"/>
                  <a:lumOff val="0"/>
                  <a:alphaOff val="0"/>
                </a:sysClr>
              </a:solidFill>
              <a:ln w="12700" cap="flat" cmpd="sng" algn="ctr">
                <a:solidFill>
                  <a:srgbClr val="FFCC00"/>
                </a:solidFill>
                <a:prstDash val="solid"/>
              </a:ln>
              <a:effectLst/>
              <a:sp3d>
                <a:bevelT w="190500" h="38100"/>
              </a:sp3d>
            </p:spPr>
          </p:sp>
          <p:sp>
            <p:nvSpPr>
              <p:cNvPr id="11" name="圆角矩形 6"/>
              <p:cNvSpPr/>
              <p:nvPr/>
            </p:nvSpPr>
            <p:spPr>
              <a:xfrm>
                <a:off x="746299" y="580653"/>
                <a:ext cx="6723105" cy="1262020"/>
              </a:xfrm>
              <a:prstGeom prst="rect">
                <a:avLst/>
              </a:prstGeom>
              <a:noFill/>
              <a:ln>
                <a:noFill/>
              </a:ln>
              <a:effectLst/>
              <a:sp3d/>
            </p:spPr>
            <p:txBody>
              <a:bodyPr spcFirstLastPara="0" vert="horz" wrap="square" lIns="170688" tIns="170688" rIns="170688" bIns="170688" numCol="1" spcCol="1270" anchor="ctr" anchorCtr="0">
                <a:noAutofit/>
              </a:bodyPr>
              <a:lstStyle/>
              <a:p>
                <a:pPr marL="228600" lvl="1" indent="-228600" algn="just" defTabSz="1066800">
                  <a:lnSpc>
                    <a:spcPct val="150000"/>
                  </a:lnSpc>
                  <a:spcBef>
                    <a:spcPct val="0"/>
                  </a:spcBef>
                  <a:spcAft>
                    <a:spcPct val="15000"/>
                  </a:spcAft>
                  <a:buFontTx/>
                  <a:buChar char="••"/>
                </a:pPr>
                <a:r>
                  <a:rPr lang="zh-CN" altLang="en-US" sz="2400" b="1" kern="0" dirty="0" smtClean="0">
                    <a:solidFill>
                      <a:srgbClr val="333399"/>
                    </a:solidFill>
                    <a:latin typeface="Perpetua"/>
                    <a:ea typeface="宋体"/>
                  </a:rPr>
                  <a:t>在</a:t>
                </a:r>
                <a:r>
                  <a:rPr lang="zh-CN" altLang="en-US" sz="2400" b="1" kern="0" dirty="0" smtClean="0">
                    <a:latin typeface="Perpetua"/>
                    <a:ea typeface="宋体"/>
                  </a:rPr>
                  <a:t>站级控制模式下，列车运行的进路控制在车站值班员工作站执行，但此时只要控制中新设备及通信线路功能完好，自动进路设置仍可进行。</a:t>
                </a:r>
              </a:p>
            </p:txBody>
          </p:sp>
        </p:grpSp>
      </p:grpSp>
      <p:sp>
        <p:nvSpPr>
          <p:cNvPr id="14" name="Rectangle 1"/>
          <p:cNvSpPr>
            <a:spLocks noChangeArrowheads="1"/>
          </p:cNvSpPr>
          <p:nvPr/>
        </p:nvSpPr>
        <p:spPr bwMode="auto">
          <a:xfrm>
            <a:off x="548442" y="4314830"/>
            <a:ext cx="11125783"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defRPr/>
            </a:pPr>
            <a:r>
              <a:rPr lang="zh-CN" altLang="en-US" sz="2000" b="1" kern="0" dirty="0" smtClean="0">
                <a:latin typeface="Times New Roman" pitchFamily="18" charset="0"/>
                <a:ea typeface="宋体" pitchFamily="2" charset="-122"/>
                <a:cs typeface="Times New Roman" pitchFamily="18" charset="0"/>
              </a:rPr>
              <a:t>        站级控制时，列车进路的设定完全取决于</a:t>
            </a:r>
            <a:r>
              <a:rPr lang="zh-CN" altLang="en-US" sz="2400" b="1" kern="0" dirty="0" smtClean="0">
                <a:solidFill>
                  <a:srgbClr val="FF0000"/>
                </a:solidFill>
                <a:latin typeface="Times New Roman" pitchFamily="18" charset="0"/>
                <a:ea typeface="宋体" pitchFamily="2" charset="-122"/>
                <a:cs typeface="Times New Roman" pitchFamily="18" charset="0"/>
              </a:rPr>
              <a:t>值班员</a:t>
            </a:r>
            <a:r>
              <a:rPr lang="zh-CN" altLang="en-US" sz="2000" b="1" kern="0" dirty="0" smtClean="0">
                <a:latin typeface="Times New Roman" pitchFamily="18" charset="0"/>
                <a:ea typeface="宋体" pitchFamily="2" charset="-122"/>
                <a:cs typeface="Times New Roman" pitchFamily="18" charset="0"/>
              </a:rPr>
              <a:t>的意图，值班员选择通过联锁区的预期进路</a:t>
            </a:r>
            <a:endParaRPr lang="zh-CN" altLang="en-US" sz="2000" b="1" kern="0" dirty="0" smtClean="0">
              <a:latin typeface="Times New Roman" pitchFamily="18" charset="0"/>
              <a:ea typeface="宋体" pitchFamily="2" charset="-122"/>
              <a:cs typeface="fangsong_gb2312"/>
            </a:endParaRPr>
          </a:p>
        </p:txBody>
      </p:sp>
      <p:grpSp>
        <p:nvGrpSpPr>
          <p:cNvPr id="26" name="组合 25"/>
          <p:cNvGrpSpPr/>
          <p:nvPr/>
        </p:nvGrpSpPr>
        <p:grpSpPr>
          <a:xfrm>
            <a:off x="1334260" y="5529276"/>
            <a:ext cx="9443312" cy="1079537"/>
            <a:chOff x="1334260" y="5529276"/>
            <a:chExt cx="9443312" cy="1079537"/>
          </a:xfrm>
        </p:grpSpPr>
        <p:sp>
          <p:nvSpPr>
            <p:cNvPr id="17" name="圆角矩形 16"/>
            <p:cNvSpPr/>
            <p:nvPr/>
          </p:nvSpPr>
          <p:spPr bwMode="auto">
            <a:xfrm>
              <a:off x="1334260" y="5529276"/>
              <a:ext cx="2000264" cy="1079537"/>
            </a:xfrm>
            <a:prstGeom prst="rect">
              <a:avLst/>
            </a:prstGeom>
            <a:noFill/>
            <a:ln>
              <a:noFill/>
            </a:ln>
            <a:effectLst/>
          </p:spPr>
          <p:txBody>
            <a:bodyPr lIns="110490" tIns="110490" rIns="110490" bIns="110490" spcCol="1270" anchor="ctr"/>
            <a:lstStyle/>
            <a:p>
              <a:pPr lvl="0" algn="ctr" defTabSz="1289050">
                <a:lnSpc>
                  <a:spcPct val="90000"/>
                </a:lnSpc>
                <a:spcAft>
                  <a:spcPct val="35000"/>
                </a:spcAft>
                <a:defRPr/>
              </a:pPr>
              <a:r>
                <a:rPr kumimoji="0" lang="zh-CN" altLang="en-US" sz="2400" b="1" i="0" u="none" strike="noStrike" kern="0" cap="none" spc="0" normalizeH="0" baseline="0" noProof="0" dirty="0" smtClean="0">
                  <a:ln>
                    <a:noFill/>
                  </a:ln>
                  <a:effectLst/>
                  <a:uLnTx/>
                  <a:uFillTx/>
                  <a:latin typeface="Times New Roman" pitchFamily="18" charset="0"/>
                  <a:ea typeface="+mj-ea"/>
                  <a:cs typeface="Times New Roman" pitchFamily="18" charset="0"/>
                </a:rPr>
                <a:t>逻辑空闲</a:t>
              </a:r>
              <a:endParaRPr kumimoji="0" lang="en-US" altLang="zh-CN" sz="2400" b="1" i="0" u="none" strike="noStrike" kern="0" cap="none" spc="0" normalizeH="0" baseline="0" noProof="0" dirty="0" smtClean="0">
                <a:ln>
                  <a:noFill/>
                </a:ln>
                <a:effectLst/>
                <a:uLnTx/>
                <a:uFillTx/>
                <a:latin typeface="Times New Roman" pitchFamily="18" charset="0"/>
                <a:ea typeface="+mj-ea"/>
                <a:cs typeface="Times New Roman" pitchFamily="18" charset="0"/>
              </a:endParaRPr>
            </a:p>
            <a:p>
              <a:pPr lvl="0" algn="ctr" defTabSz="1289050">
                <a:lnSpc>
                  <a:spcPct val="90000"/>
                </a:lnSpc>
                <a:spcAft>
                  <a:spcPct val="35000"/>
                </a:spcAft>
                <a:defRPr/>
              </a:pPr>
              <a:r>
                <a:rPr lang="zh-CN" altLang="en-US" sz="2400" b="1" kern="0" dirty="0" smtClean="0">
                  <a:latin typeface="Times New Roman" pitchFamily="18" charset="0"/>
                  <a:ea typeface="+mj-ea"/>
                  <a:cs typeface="Times New Roman" pitchFamily="18" charset="0"/>
                </a:rPr>
                <a:t>无敌对进路</a:t>
              </a:r>
              <a:endParaRPr kumimoji="0" lang="zh-CN" altLang="en-US" sz="2400" b="1" i="0" u="none" strike="noStrike" kern="0" cap="none" spc="0" normalizeH="0" baseline="0" noProof="0" dirty="0">
                <a:ln>
                  <a:noFill/>
                </a:ln>
                <a:effectLst/>
                <a:uLnTx/>
                <a:uFillTx/>
                <a:latin typeface="Times New Roman" pitchFamily="18" charset="0"/>
                <a:ea typeface="+mj-ea"/>
                <a:cs typeface="Times New Roman" pitchFamily="18" charset="0"/>
              </a:endParaRPr>
            </a:p>
          </p:txBody>
        </p:sp>
        <p:sp>
          <p:nvSpPr>
            <p:cNvPr id="18" name="燕尾形箭头 17"/>
            <p:cNvSpPr/>
            <p:nvPr/>
          </p:nvSpPr>
          <p:spPr>
            <a:xfrm>
              <a:off x="3263086" y="5886466"/>
              <a:ext cx="1085027" cy="500066"/>
            </a:xfrm>
            <a:prstGeom prst="notchedRightArrow">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77532" y="5886466"/>
              <a:ext cx="3460560" cy="461665"/>
            </a:xfrm>
            <a:prstGeom prst="rect">
              <a:avLst/>
            </a:prstGeom>
          </p:spPr>
          <p:txBody>
            <a:bodyPr wrap="square">
              <a:spAutoFit/>
            </a:bodyPr>
            <a:lstStyle/>
            <a:p>
              <a:r>
                <a:rPr lang="zh-CN" altLang="en-US" sz="2400" b="1" dirty="0" smtClean="0">
                  <a:solidFill>
                    <a:srgbClr val="333399"/>
                  </a:solidFill>
                  <a:latin typeface="宋体" pitchFamily="2" charset="-122"/>
                  <a:ea typeface="宋体" pitchFamily="2" charset="-122"/>
                </a:rPr>
                <a:t>自动排列进路并锁闭</a:t>
              </a:r>
            </a:p>
          </p:txBody>
        </p:sp>
        <p:sp>
          <p:nvSpPr>
            <p:cNvPr id="20" name="燕尾形箭头 19"/>
            <p:cNvSpPr/>
            <p:nvPr/>
          </p:nvSpPr>
          <p:spPr>
            <a:xfrm>
              <a:off x="7620804" y="5886466"/>
              <a:ext cx="1214446" cy="500066"/>
            </a:xfrm>
            <a:prstGeom prst="notchedRightArrow">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8549498" y="5957904"/>
              <a:ext cx="2228074" cy="424732"/>
            </a:xfrm>
            <a:prstGeom prst="rect">
              <a:avLst/>
            </a:prstGeom>
          </p:spPr>
          <p:txBody>
            <a:bodyPr wrap="square">
              <a:spAutoFit/>
            </a:bodyPr>
            <a:lstStyle/>
            <a:p>
              <a:pPr lvl="0" algn="ctr" defTabSz="1289050">
                <a:lnSpc>
                  <a:spcPct val="90000"/>
                </a:lnSpc>
                <a:spcAft>
                  <a:spcPct val="35000"/>
                </a:spcAft>
                <a:defRPr/>
              </a:pPr>
              <a:r>
                <a:rPr lang="zh-CN" altLang="en-US" sz="2400" b="1" kern="0" dirty="0" smtClean="0">
                  <a:latin typeface="Times New Roman" pitchFamily="18" charset="0"/>
                  <a:cs typeface="Times New Roman" pitchFamily="18" charset="0"/>
                </a:rPr>
                <a:t>开放信号机</a:t>
              </a:r>
              <a:endParaRPr lang="zh-CN" altLang="en-US" sz="2400" b="1" kern="0" dirty="0">
                <a:latin typeface="Times New Roman" pitchFamily="18" charset="0"/>
                <a:cs typeface="Times New Roman" pitchFamily="18" charset="0"/>
              </a:endParaRPr>
            </a:p>
          </p:txBody>
        </p:sp>
        <p:sp>
          <p:nvSpPr>
            <p:cNvPr id="25" name="矩形 24"/>
            <p:cNvSpPr/>
            <p:nvPr/>
          </p:nvSpPr>
          <p:spPr>
            <a:xfrm>
              <a:off x="1405698" y="5600714"/>
              <a:ext cx="9358378" cy="1000132"/>
            </a:xfrm>
            <a:prstGeom prst="rect">
              <a:avLst/>
            </a:prstGeom>
            <a:noFill/>
            <a:ln w="28575">
              <a:solidFill>
                <a:srgbClr val="0303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left)">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0116" name="Object 4"/>
          <p:cNvGraphicFramePr>
            <a:graphicFrameLocks noChangeAspect="1"/>
          </p:cNvGraphicFramePr>
          <p:nvPr/>
        </p:nvGraphicFramePr>
        <p:xfrm>
          <a:off x="1762888" y="2028814"/>
          <a:ext cx="8201025" cy="4591050"/>
        </p:xfrm>
        <a:graphic>
          <a:graphicData uri="http://schemas.openxmlformats.org/presentationml/2006/ole">
            <p:oleObj spid="_x0000_s58370" r:id="rId3" imgW="6722974" imgH="3763366" progId="">
              <p:embed/>
            </p:oleObj>
          </a:graphicData>
        </a:graphic>
      </p:graphicFrame>
      <p:sp>
        <p:nvSpPr>
          <p:cNvPr id="3" name="矩形 2"/>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4" name="组合 3"/>
          <p:cNvGrpSpPr/>
          <p:nvPr/>
        </p:nvGrpSpPr>
        <p:grpSpPr>
          <a:xfrm>
            <a:off x="762756" y="1171558"/>
            <a:ext cx="3862580" cy="461665"/>
            <a:chOff x="548443" y="1281397"/>
            <a:chExt cx="3862580" cy="461665"/>
          </a:xfrm>
        </p:grpSpPr>
        <p:sp>
          <p:nvSpPr>
            <p:cNvPr id="5" name="燕尾形 4"/>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6"/>
            <p:cNvSpPr/>
            <p:nvPr/>
          </p:nvSpPr>
          <p:spPr>
            <a:xfrm>
              <a:off x="977070" y="1281397"/>
              <a:ext cx="3433953" cy="461665"/>
            </a:xfrm>
            <a:prstGeom prst="rect">
              <a:avLst/>
            </a:prstGeom>
          </p:spPr>
          <p:txBody>
            <a:bodyPr wrap="none">
              <a:spAutoFit/>
            </a:bodyPr>
            <a:lstStyle/>
            <a:p>
              <a:r>
                <a:rPr lang="en-US" altLang="zh-CN" sz="2400" b="1" dirty="0" smtClean="0"/>
                <a:t>1</a:t>
              </a:r>
              <a:r>
                <a:rPr lang="zh-CN" altLang="en-US" sz="2400" b="1" dirty="0" smtClean="0"/>
                <a:t>、联锁系统的控制模式</a:t>
              </a:r>
              <a:endParaRPr lang="zh-CN" altLang="en-US" sz="2400" b="1" dirty="0" smtClean="0">
                <a:solidFill>
                  <a:srgbClr val="0303EB"/>
                </a:solidFill>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1762888" y="5314962"/>
            <a:ext cx="1467068" cy="477054"/>
          </a:xfrm>
          <a:prstGeom prst="rect">
            <a:avLst/>
          </a:prstGeom>
          <a:gradFill>
            <a:gsLst>
              <a:gs pos="49000">
                <a:schemeClr val="bg1"/>
              </a:gs>
              <a:gs pos="14000">
                <a:schemeClr val="bg1">
                  <a:lumMod val="95000"/>
                </a:schemeClr>
              </a:gs>
              <a:gs pos="74000">
                <a:srgbClr val="FFFF00">
                  <a:alpha val="16000"/>
                </a:srgbClr>
              </a:gs>
            </a:gsLst>
            <a:lin ang="2700000" scaled="1"/>
          </a:gradFill>
          <a:ln w="28575">
            <a:solidFill>
              <a:srgbClr val="00AEEE"/>
            </a:solidFill>
          </a:ln>
        </p:spPr>
        <p:txBody>
          <a:bodyPr wrap="none">
            <a:spAutoFit/>
          </a:bodyPr>
          <a:lstStyle/>
          <a:p>
            <a:r>
              <a:rPr lang="zh-CN" altLang="en-US" sz="2400" b="1" dirty="0" smtClean="0"/>
              <a:t>调车进路</a:t>
            </a:r>
            <a:endParaRPr lang="zh-CN" altLang="en-US" sz="2400" b="1" dirty="0"/>
          </a:p>
        </p:txBody>
      </p:sp>
      <p:sp>
        <p:nvSpPr>
          <p:cNvPr id="9" name="矩形 8"/>
          <p:cNvSpPr/>
          <p:nvPr/>
        </p:nvSpPr>
        <p:spPr>
          <a:xfrm>
            <a:off x="1762888" y="3171822"/>
            <a:ext cx="1467068" cy="477054"/>
          </a:xfrm>
          <a:prstGeom prst="rect">
            <a:avLst/>
          </a:prstGeom>
          <a:solidFill>
            <a:schemeClr val="bg1"/>
          </a:solidFill>
          <a:ln w="28575">
            <a:solidFill>
              <a:srgbClr val="FF00FF"/>
            </a:solidFill>
          </a:ln>
        </p:spPr>
        <p:txBody>
          <a:bodyPr wrap="none">
            <a:spAutoFit/>
          </a:bodyPr>
          <a:lstStyle/>
          <a:p>
            <a:r>
              <a:rPr lang="zh-CN" altLang="en-US" sz="2400" b="1" dirty="0" smtClean="0">
                <a:solidFill>
                  <a:prstClr val="black"/>
                </a:solidFill>
              </a:rPr>
              <a:t>列车进路</a:t>
            </a:r>
            <a:endParaRPr lang="zh-CN" altLang="en-US" sz="2400" b="1" dirty="0"/>
          </a:p>
        </p:txBody>
      </p:sp>
      <p:sp>
        <p:nvSpPr>
          <p:cNvPr id="10" name="矩形 9"/>
          <p:cNvSpPr/>
          <p:nvPr/>
        </p:nvSpPr>
        <p:spPr>
          <a:xfrm>
            <a:off x="3977466" y="2243128"/>
            <a:ext cx="3390672" cy="477054"/>
          </a:xfrm>
          <a:prstGeom prst="rect">
            <a:avLst/>
          </a:prstGeom>
          <a:solidFill>
            <a:schemeClr val="bg1"/>
          </a:solidFill>
          <a:ln w="28575">
            <a:solidFill>
              <a:schemeClr val="accent2">
                <a:lumMod val="60000"/>
                <a:lumOff val="40000"/>
              </a:schemeClr>
            </a:solidFill>
          </a:ln>
        </p:spPr>
        <p:txBody>
          <a:bodyPr wrap="none">
            <a:spAutoFit/>
          </a:bodyPr>
          <a:lstStyle/>
          <a:p>
            <a:r>
              <a:rPr lang="zh-CN" altLang="en-US" sz="2400" b="1" dirty="0" smtClean="0">
                <a:solidFill>
                  <a:prstClr val="black"/>
                </a:solidFill>
              </a:rPr>
              <a:t>接车进路（到达进路）</a:t>
            </a:r>
            <a:endParaRPr lang="zh-CN" altLang="en-US" sz="2400" b="1" dirty="0"/>
          </a:p>
        </p:txBody>
      </p:sp>
      <p:sp>
        <p:nvSpPr>
          <p:cNvPr id="11" name="矩形 10"/>
          <p:cNvSpPr/>
          <p:nvPr/>
        </p:nvSpPr>
        <p:spPr>
          <a:xfrm>
            <a:off x="3977466" y="3171822"/>
            <a:ext cx="1467068" cy="477054"/>
          </a:xfrm>
          <a:prstGeom prst="rect">
            <a:avLst/>
          </a:prstGeom>
          <a:solidFill>
            <a:schemeClr val="bg1"/>
          </a:solidFill>
          <a:ln w="28575">
            <a:solidFill>
              <a:schemeClr val="accent2">
                <a:lumMod val="60000"/>
                <a:lumOff val="40000"/>
              </a:schemeClr>
            </a:solidFill>
          </a:ln>
        </p:spPr>
        <p:txBody>
          <a:bodyPr wrap="none">
            <a:spAutoFit/>
          </a:bodyPr>
          <a:lstStyle/>
          <a:p>
            <a:r>
              <a:rPr lang="zh-CN" altLang="en-US" sz="2400" b="1" dirty="0" smtClean="0">
                <a:solidFill>
                  <a:prstClr val="black"/>
                </a:solidFill>
              </a:rPr>
              <a:t>发车进路</a:t>
            </a:r>
            <a:endParaRPr lang="zh-CN" altLang="en-US" sz="2400" b="1" dirty="0"/>
          </a:p>
        </p:txBody>
      </p:sp>
      <p:sp>
        <p:nvSpPr>
          <p:cNvPr id="12" name="矩形 11"/>
          <p:cNvSpPr/>
          <p:nvPr/>
        </p:nvSpPr>
        <p:spPr>
          <a:xfrm>
            <a:off x="3977466" y="4100516"/>
            <a:ext cx="1467068" cy="477054"/>
          </a:xfrm>
          <a:prstGeom prst="rect">
            <a:avLst/>
          </a:prstGeom>
          <a:solidFill>
            <a:schemeClr val="bg1"/>
          </a:solidFill>
          <a:ln w="28575">
            <a:solidFill>
              <a:schemeClr val="accent2">
                <a:lumMod val="60000"/>
                <a:lumOff val="40000"/>
              </a:schemeClr>
            </a:solidFill>
          </a:ln>
        </p:spPr>
        <p:txBody>
          <a:bodyPr wrap="none">
            <a:spAutoFit/>
          </a:bodyPr>
          <a:lstStyle/>
          <a:p>
            <a:r>
              <a:rPr lang="zh-CN" altLang="en-US" sz="2400" b="1" dirty="0" smtClean="0">
                <a:solidFill>
                  <a:prstClr val="black"/>
                </a:solidFill>
              </a:rPr>
              <a:t>通过进路</a:t>
            </a:r>
            <a:endParaRPr lang="zh-CN" altLang="en-US" sz="2400" b="1" dirty="0"/>
          </a:p>
        </p:txBody>
      </p:sp>
      <p:sp>
        <p:nvSpPr>
          <p:cNvPr id="13" name="矩形 12"/>
          <p:cNvSpPr/>
          <p:nvPr/>
        </p:nvSpPr>
        <p:spPr>
          <a:xfrm>
            <a:off x="548442" y="2957508"/>
            <a:ext cx="571504" cy="3046988"/>
          </a:xfrm>
          <a:prstGeom prst="rect">
            <a:avLst/>
          </a:prstGeom>
          <a:gradFill>
            <a:gsLst>
              <a:gs pos="49000">
                <a:schemeClr val="bg1"/>
              </a:gs>
              <a:gs pos="14000">
                <a:schemeClr val="bg1">
                  <a:lumMod val="95000"/>
                </a:schemeClr>
              </a:gs>
              <a:gs pos="74000">
                <a:srgbClr val="FFFF00">
                  <a:alpha val="16000"/>
                </a:srgbClr>
              </a:gs>
            </a:gsLst>
            <a:lin ang="2700000" scaled="1"/>
          </a:gradFill>
          <a:ln w="28575">
            <a:solidFill>
              <a:srgbClr val="0303EB"/>
            </a:solidFill>
          </a:ln>
        </p:spPr>
        <p:txBody>
          <a:bodyPr wrap="square">
            <a:spAutoFit/>
          </a:bodyPr>
          <a:lstStyle/>
          <a:p>
            <a:r>
              <a:rPr lang="zh-CN" altLang="en-US" sz="2400" b="1" dirty="0" smtClean="0"/>
              <a:t>按照作业性质分类</a:t>
            </a:r>
            <a:endParaRPr lang="zh-CN" altLang="en-US" sz="2400" b="1" dirty="0"/>
          </a:p>
        </p:txBody>
      </p:sp>
      <p:grpSp>
        <p:nvGrpSpPr>
          <p:cNvPr id="16" name="组合 15"/>
          <p:cNvGrpSpPr/>
          <p:nvPr/>
        </p:nvGrpSpPr>
        <p:grpSpPr>
          <a:xfrm>
            <a:off x="1142595" y="3444494"/>
            <a:ext cx="631064" cy="2156220"/>
            <a:chOff x="1571223" y="3515932"/>
            <a:chExt cx="631064" cy="1403798"/>
          </a:xfrm>
        </p:grpSpPr>
        <p:sp>
          <p:nvSpPr>
            <p:cNvPr id="14" name="任意多边形 13"/>
            <p:cNvSpPr/>
            <p:nvPr/>
          </p:nvSpPr>
          <p:spPr>
            <a:xfrm>
              <a:off x="1571223" y="3515932"/>
              <a:ext cx="605307" cy="643944"/>
            </a:xfrm>
            <a:custGeom>
              <a:avLst/>
              <a:gdLst>
                <a:gd name="connsiteX0" fmla="*/ 605307 w 605307"/>
                <a:gd name="connsiteY0" fmla="*/ 0 h 643944"/>
                <a:gd name="connsiteX1" fmla="*/ 296214 w 605307"/>
                <a:gd name="connsiteY1" fmla="*/ 0 h 643944"/>
                <a:gd name="connsiteX2" fmla="*/ 296214 w 605307"/>
                <a:gd name="connsiteY2" fmla="*/ 643944 h 643944"/>
                <a:gd name="connsiteX3" fmla="*/ 0 w 605307"/>
                <a:gd name="connsiteY3" fmla="*/ 643944 h 643944"/>
              </a:gdLst>
              <a:ahLst/>
              <a:cxnLst>
                <a:cxn ang="0">
                  <a:pos x="connsiteX0" y="connsiteY0"/>
                </a:cxn>
                <a:cxn ang="0">
                  <a:pos x="connsiteX1" y="connsiteY1"/>
                </a:cxn>
                <a:cxn ang="0">
                  <a:pos x="connsiteX2" y="connsiteY2"/>
                </a:cxn>
                <a:cxn ang="0">
                  <a:pos x="connsiteX3" y="connsiteY3"/>
                </a:cxn>
              </a:cxnLst>
              <a:rect l="l" t="t" r="r" b="b"/>
              <a:pathLst>
                <a:path w="605307" h="643944">
                  <a:moveTo>
                    <a:pt x="605307" y="0"/>
                  </a:moveTo>
                  <a:lnTo>
                    <a:pt x="296214" y="0"/>
                  </a:lnTo>
                  <a:lnTo>
                    <a:pt x="296214" y="643944"/>
                  </a:lnTo>
                  <a:lnTo>
                    <a:pt x="0" y="643944"/>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15" name="任意多边形 14"/>
            <p:cNvSpPr/>
            <p:nvPr/>
          </p:nvSpPr>
          <p:spPr>
            <a:xfrm>
              <a:off x="1867437" y="4121239"/>
              <a:ext cx="334850" cy="798491"/>
            </a:xfrm>
            <a:custGeom>
              <a:avLst/>
              <a:gdLst>
                <a:gd name="connsiteX0" fmla="*/ 0 w 334850"/>
                <a:gd name="connsiteY0" fmla="*/ 0 h 798491"/>
                <a:gd name="connsiteX1" fmla="*/ 0 w 334850"/>
                <a:gd name="connsiteY1" fmla="*/ 798491 h 798491"/>
                <a:gd name="connsiteX2" fmla="*/ 334850 w 334850"/>
                <a:gd name="connsiteY2" fmla="*/ 798491 h 798491"/>
              </a:gdLst>
              <a:ahLst/>
              <a:cxnLst>
                <a:cxn ang="0">
                  <a:pos x="connsiteX0" y="connsiteY0"/>
                </a:cxn>
                <a:cxn ang="0">
                  <a:pos x="connsiteX1" y="connsiteY1"/>
                </a:cxn>
                <a:cxn ang="0">
                  <a:pos x="connsiteX2" y="connsiteY2"/>
                </a:cxn>
              </a:cxnLst>
              <a:rect l="l" t="t" r="r" b="b"/>
              <a:pathLst>
                <a:path w="334850" h="798491">
                  <a:moveTo>
                    <a:pt x="0" y="0"/>
                  </a:moveTo>
                  <a:lnTo>
                    <a:pt x="0" y="798491"/>
                  </a:lnTo>
                  <a:lnTo>
                    <a:pt x="334850" y="798491"/>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sp>
        <p:nvSpPr>
          <p:cNvPr id="22" name="任意多边形 21"/>
          <p:cNvSpPr/>
          <p:nvPr/>
        </p:nvSpPr>
        <p:spPr>
          <a:xfrm>
            <a:off x="3254730" y="3395725"/>
            <a:ext cx="721217" cy="0"/>
          </a:xfrm>
          <a:custGeom>
            <a:avLst/>
            <a:gdLst>
              <a:gd name="connsiteX0" fmla="*/ 0 w 721217"/>
              <a:gd name="connsiteY0" fmla="*/ 0 h 0"/>
              <a:gd name="connsiteX1" fmla="*/ 721217 w 721217"/>
              <a:gd name="connsiteY1" fmla="*/ 0 h 0"/>
            </a:gdLst>
            <a:ahLst/>
            <a:cxnLst>
              <a:cxn ang="0">
                <a:pos x="connsiteX0" y="connsiteY0"/>
              </a:cxn>
              <a:cxn ang="0">
                <a:pos x="connsiteX1" y="connsiteY1"/>
              </a:cxn>
            </a:cxnLst>
            <a:rect l="l" t="t" r="r" b="b"/>
            <a:pathLst>
              <a:path w="721217">
                <a:moveTo>
                  <a:pt x="0" y="0"/>
                </a:moveTo>
                <a:lnTo>
                  <a:pt x="721217" y="0"/>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23" name="任意多边形 22"/>
          <p:cNvSpPr/>
          <p:nvPr/>
        </p:nvSpPr>
        <p:spPr>
          <a:xfrm>
            <a:off x="3641096" y="2507082"/>
            <a:ext cx="360608" cy="1815922"/>
          </a:xfrm>
          <a:custGeom>
            <a:avLst/>
            <a:gdLst>
              <a:gd name="connsiteX0" fmla="*/ 321972 w 360608"/>
              <a:gd name="connsiteY0" fmla="*/ 0 h 1815922"/>
              <a:gd name="connsiteX1" fmla="*/ 0 w 360608"/>
              <a:gd name="connsiteY1" fmla="*/ 0 h 1815922"/>
              <a:gd name="connsiteX2" fmla="*/ 0 w 360608"/>
              <a:gd name="connsiteY2" fmla="*/ 1815922 h 1815922"/>
              <a:gd name="connsiteX3" fmla="*/ 360608 w 360608"/>
              <a:gd name="connsiteY3" fmla="*/ 1815922 h 1815922"/>
            </a:gdLst>
            <a:ahLst/>
            <a:cxnLst>
              <a:cxn ang="0">
                <a:pos x="connsiteX0" y="connsiteY0"/>
              </a:cxn>
              <a:cxn ang="0">
                <a:pos x="connsiteX1" y="connsiteY1"/>
              </a:cxn>
              <a:cxn ang="0">
                <a:pos x="connsiteX2" y="connsiteY2"/>
              </a:cxn>
              <a:cxn ang="0">
                <a:pos x="connsiteX3" y="connsiteY3"/>
              </a:cxn>
            </a:cxnLst>
            <a:rect l="l" t="t" r="r" b="b"/>
            <a:pathLst>
              <a:path w="360608" h="1815922">
                <a:moveTo>
                  <a:pt x="321972" y="0"/>
                </a:moveTo>
                <a:lnTo>
                  <a:pt x="0" y="0"/>
                </a:lnTo>
                <a:lnTo>
                  <a:pt x="0" y="1815922"/>
                </a:lnTo>
                <a:lnTo>
                  <a:pt x="360608" y="1815922"/>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25" name="矩形 24"/>
          <p:cNvSpPr/>
          <p:nvPr/>
        </p:nvSpPr>
        <p:spPr>
          <a:xfrm>
            <a:off x="7692242" y="2243128"/>
            <a:ext cx="4548971" cy="400110"/>
          </a:xfrm>
          <a:prstGeom prst="rect">
            <a:avLst/>
          </a:prstGeom>
        </p:spPr>
        <p:txBody>
          <a:bodyPr wrap="square">
            <a:spAutoFit/>
          </a:bodyPr>
          <a:lstStyle/>
          <a:p>
            <a:r>
              <a:rPr lang="zh-CN" altLang="en-US" sz="2000" b="1" dirty="0" smtClean="0">
                <a:solidFill>
                  <a:srgbClr val="0303EB"/>
                </a:solidFill>
              </a:rPr>
              <a:t>列车进站所经由的进路</a:t>
            </a:r>
            <a:endParaRPr lang="zh-CN" altLang="en-US" dirty="0">
              <a:solidFill>
                <a:srgbClr val="0303EB"/>
              </a:solidFill>
            </a:endParaRPr>
          </a:p>
        </p:txBody>
      </p:sp>
      <p:sp>
        <p:nvSpPr>
          <p:cNvPr id="26" name="矩形 25"/>
          <p:cNvSpPr/>
          <p:nvPr/>
        </p:nvSpPr>
        <p:spPr>
          <a:xfrm>
            <a:off x="6049168" y="3171822"/>
            <a:ext cx="4286280" cy="400110"/>
          </a:xfrm>
          <a:prstGeom prst="rect">
            <a:avLst/>
          </a:prstGeom>
        </p:spPr>
        <p:txBody>
          <a:bodyPr wrap="square">
            <a:spAutoFit/>
          </a:bodyPr>
          <a:lstStyle/>
          <a:p>
            <a:r>
              <a:rPr lang="zh-CN" altLang="en-US" sz="2000" b="1" dirty="0" smtClean="0">
                <a:solidFill>
                  <a:srgbClr val="0303EB"/>
                </a:solidFill>
              </a:rPr>
              <a:t>列车由车站发往区间所经由的进路</a:t>
            </a:r>
            <a:endParaRPr lang="zh-CN" altLang="en-US" dirty="0">
              <a:solidFill>
                <a:srgbClr val="0303EB"/>
              </a:solidFill>
            </a:endParaRPr>
          </a:p>
        </p:txBody>
      </p:sp>
      <p:sp>
        <p:nvSpPr>
          <p:cNvPr id="27" name="矩形 26"/>
          <p:cNvSpPr/>
          <p:nvPr/>
        </p:nvSpPr>
        <p:spPr>
          <a:xfrm>
            <a:off x="6192044" y="3957640"/>
            <a:ext cx="5309420" cy="1015663"/>
          </a:xfrm>
          <a:prstGeom prst="rect">
            <a:avLst/>
          </a:prstGeom>
        </p:spPr>
        <p:txBody>
          <a:bodyPr wrap="square">
            <a:spAutoFit/>
          </a:bodyPr>
          <a:lstStyle/>
          <a:p>
            <a:pPr lvl="0">
              <a:lnSpc>
                <a:spcPct val="150000"/>
              </a:lnSpc>
            </a:pPr>
            <a:r>
              <a:rPr lang="zh-CN" altLang="en-US" sz="2000" b="1" dirty="0" smtClean="0">
                <a:solidFill>
                  <a:prstClr val="black"/>
                </a:solidFill>
              </a:rPr>
              <a:t>列车由车站通过所经过的正线接车进路和正线同方向发车进路组成的进路，叫通过进路。</a:t>
            </a:r>
            <a:endParaRPr lang="zh-CN" altLang="en-US" sz="2000" b="1" dirty="0">
              <a:solidFill>
                <a:prstClr val="black"/>
              </a:solidFill>
            </a:endParaRPr>
          </a:p>
        </p:txBody>
      </p:sp>
      <p:sp>
        <p:nvSpPr>
          <p:cNvPr id="28" name="燕尾形 27"/>
          <p:cNvSpPr/>
          <p:nvPr/>
        </p:nvSpPr>
        <p:spPr>
          <a:xfrm flipH="1">
            <a:off x="7406490" y="2314566"/>
            <a:ext cx="285752" cy="285752"/>
          </a:xfrm>
          <a:prstGeom prst="chevron">
            <a:avLst/>
          </a:prstGeom>
          <a:solidFill>
            <a:srgbClr val="FF00FF"/>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燕尾形 28"/>
          <p:cNvSpPr/>
          <p:nvPr/>
        </p:nvSpPr>
        <p:spPr>
          <a:xfrm flipH="1">
            <a:off x="5763416" y="3243260"/>
            <a:ext cx="285752" cy="285752"/>
          </a:xfrm>
          <a:prstGeom prst="chevron">
            <a:avLst/>
          </a:prstGeom>
          <a:solidFill>
            <a:srgbClr val="FF00FF"/>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燕尾形 29"/>
          <p:cNvSpPr/>
          <p:nvPr/>
        </p:nvSpPr>
        <p:spPr>
          <a:xfrm flipH="1">
            <a:off x="5691978" y="4243392"/>
            <a:ext cx="285752" cy="285752"/>
          </a:xfrm>
          <a:prstGeom prst="chevron">
            <a:avLst/>
          </a:prstGeom>
          <a:solidFill>
            <a:srgbClr val="FF00FF"/>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矩形 30"/>
          <p:cNvSpPr/>
          <p:nvPr/>
        </p:nvSpPr>
        <p:spPr>
          <a:xfrm>
            <a:off x="2763020" y="1171558"/>
            <a:ext cx="343395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1</a:t>
            </a:r>
            <a:r>
              <a:rPr lang="zh-CN" altLang="en-US" sz="2400" b="1" dirty="0" smtClean="0">
                <a:solidFill>
                  <a:srgbClr val="0303EB"/>
                </a:solidFill>
              </a:rPr>
              <a:t>）进路的定义及分类</a:t>
            </a:r>
            <a:endParaRPr lang="zh-CN" altLang="en-US" sz="2400" dirty="0">
              <a:solidFill>
                <a:srgbClr val="0303EB"/>
              </a:solidFill>
            </a:endParaRPr>
          </a:p>
        </p:txBody>
      </p:sp>
      <p:grpSp>
        <p:nvGrpSpPr>
          <p:cNvPr id="34" name="组合 33"/>
          <p:cNvGrpSpPr/>
          <p:nvPr/>
        </p:nvGrpSpPr>
        <p:grpSpPr>
          <a:xfrm>
            <a:off x="3263086" y="5243524"/>
            <a:ext cx="631064" cy="727460"/>
            <a:chOff x="1571223" y="3515932"/>
            <a:chExt cx="631064" cy="1403798"/>
          </a:xfrm>
        </p:grpSpPr>
        <p:sp>
          <p:nvSpPr>
            <p:cNvPr id="35" name="任意多边形 34"/>
            <p:cNvSpPr/>
            <p:nvPr/>
          </p:nvSpPr>
          <p:spPr>
            <a:xfrm>
              <a:off x="1571223" y="3515932"/>
              <a:ext cx="605307" cy="643944"/>
            </a:xfrm>
            <a:custGeom>
              <a:avLst/>
              <a:gdLst>
                <a:gd name="connsiteX0" fmla="*/ 605307 w 605307"/>
                <a:gd name="connsiteY0" fmla="*/ 0 h 643944"/>
                <a:gd name="connsiteX1" fmla="*/ 296214 w 605307"/>
                <a:gd name="connsiteY1" fmla="*/ 0 h 643944"/>
                <a:gd name="connsiteX2" fmla="*/ 296214 w 605307"/>
                <a:gd name="connsiteY2" fmla="*/ 643944 h 643944"/>
                <a:gd name="connsiteX3" fmla="*/ 0 w 605307"/>
                <a:gd name="connsiteY3" fmla="*/ 643944 h 643944"/>
              </a:gdLst>
              <a:ahLst/>
              <a:cxnLst>
                <a:cxn ang="0">
                  <a:pos x="connsiteX0" y="connsiteY0"/>
                </a:cxn>
                <a:cxn ang="0">
                  <a:pos x="connsiteX1" y="connsiteY1"/>
                </a:cxn>
                <a:cxn ang="0">
                  <a:pos x="connsiteX2" y="connsiteY2"/>
                </a:cxn>
                <a:cxn ang="0">
                  <a:pos x="connsiteX3" y="connsiteY3"/>
                </a:cxn>
              </a:cxnLst>
              <a:rect l="l" t="t" r="r" b="b"/>
              <a:pathLst>
                <a:path w="605307" h="643944">
                  <a:moveTo>
                    <a:pt x="605307" y="0"/>
                  </a:moveTo>
                  <a:lnTo>
                    <a:pt x="296214" y="0"/>
                  </a:lnTo>
                  <a:lnTo>
                    <a:pt x="296214" y="643944"/>
                  </a:lnTo>
                  <a:lnTo>
                    <a:pt x="0" y="643944"/>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36" name="任意多边形 35"/>
            <p:cNvSpPr/>
            <p:nvPr/>
          </p:nvSpPr>
          <p:spPr>
            <a:xfrm>
              <a:off x="1867437" y="4121239"/>
              <a:ext cx="334850" cy="798491"/>
            </a:xfrm>
            <a:custGeom>
              <a:avLst/>
              <a:gdLst>
                <a:gd name="connsiteX0" fmla="*/ 0 w 334850"/>
                <a:gd name="connsiteY0" fmla="*/ 0 h 798491"/>
                <a:gd name="connsiteX1" fmla="*/ 0 w 334850"/>
                <a:gd name="connsiteY1" fmla="*/ 798491 h 798491"/>
                <a:gd name="connsiteX2" fmla="*/ 334850 w 334850"/>
                <a:gd name="connsiteY2" fmla="*/ 798491 h 798491"/>
              </a:gdLst>
              <a:ahLst/>
              <a:cxnLst>
                <a:cxn ang="0">
                  <a:pos x="connsiteX0" y="connsiteY0"/>
                </a:cxn>
                <a:cxn ang="0">
                  <a:pos x="connsiteX1" y="connsiteY1"/>
                </a:cxn>
                <a:cxn ang="0">
                  <a:pos x="connsiteX2" y="connsiteY2"/>
                </a:cxn>
              </a:cxnLst>
              <a:rect l="l" t="t" r="r" b="b"/>
              <a:pathLst>
                <a:path w="334850" h="798491">
                  <a:moveTo>
                    <a:pt x="0" y="0"/>
                  </a:moveTo>
                  <a:lnTo>
                    <a:pt x="0" y="798491"/>
                  </a:lnTo>
                  <a:lnTo>
                    <a:pt x="334850" y="798491"/>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sp>
        <p:nvSpPr>
          <p:cNvPr id="32" name="矩形 31"/>
          <p:cNvSpPr/>
          <p:nvPr/>
        </p:nvSpPr>
        <p:spPr>
          <a:xfrm>
            <a:off x="3834590" y="5029210"/>
            <a:ext cx="2040943" cy="461665"/>
          </a:xfrm>
          <a:prstGeom prst="rect">
            <a:avLst/>
          </a:prstGeom>
          <a:solidFill>
            <a:schemeClr val="bg1"/>
          </a:solidFill>
          <a:ln w="28575">
            <a:solidFill>
              <a:srgbClr val="00AEEE"/>
            </a:solidFill>
          </a:ln>
        </p:spPr>
        <p:txBody>
          <a:bodyPr wrap="none">
            <a:spAutoFit/>
          </a:bodyPr>
          <a:lstStyle/>
          <a:p>
            <a:r>
              <a:rPr lang="zh-CN" altLang="en-US" sz="2400" b="1" dirty="0" smtClean="0">
                <a:latin typeface="Times New Roman" pitchFamily="18" charset="0"/>
                <a:ea typeface="宋体" pitchFamily="2" charset="-122"/>
                <a:cs typeface="Times New Roman" pitchFamily="18" charset="0"/>
              </a:rPr>
              <a:t>接车方向进路</a:t>
            </a:r>
            <a:endParaRPr lang="zh-CN" altLang="en-US" sz="2400" b="1" dirty="0"/>
          </a:p>
        </p:txBody>
      </p:sp>
      <p:sp>
        <p:nvSpPr>
          <p:cNvPr id="33" name="矩形 32"/>
          <p:cNvSpPr/>
          <p:nvPr/>
        </p:nvSpPr>
        <p:spPr>
          <a:xfrm>
            <a:off x="3834590" y="5743590"/>
            <a:ext cx="2749471" cy="477054"/>
          </a:xfrm>
          <a:prstGeom prst="rect">
            <a:avLst/>
          </a:prstGeom>
          <a:solidFill>
            <a:schemeClr val="bg1"/>
          </a:solidFill>
          <a:ln w="28575">
            <a:solidFill>
              <a:srgbClr val="00AEEE"/>
            </a:solidFill>
          </a:ln>
        </p:spPr>
        <p:txBody>
          <a:bodyPr wrap="none">
            <a:spAutoFit/>
          </a:bodyPr>
          <a:lstStyle/>
          <a:p>
            <a:r>
              <a:rPr lang="zh-CN" altLang="en-US" sz="2400" b="1" dirty="0" smtClean="0"/>
              <a:t>调车折返方向进路</a:t>
            </a:r>
            <a:endParaRPr lang="zh-CN" alt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1500"/>
                            </p:stCondLst>
                            <p:childTnLst>
                              <p:par>
                                <p:cTn id="33" presetID="22" presetClass="entr" presetSubtype="8"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left)">
                                      <p:cBhvr>
                                        <p:cTn id="40" dur="500"/>
                                        <p:tgtEl>
                                          <p:spTgt spid="34"/>
                                        </p:tgtEl>
                                      </p:cBhvr>
                                    </p:animEffect>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wipe(left)">
                                      <p:cBhvr>
                                        <p:cTn id="44" dur="500"/>
                                        <p:tgtEl>
                                          <p:spTgt spid="32"/>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grpId="0" nodeType="click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right)">
                                      <p:cBhvr>
                                        <p:cTn id="52" dur="500"/>
                                        <p:tgtEl>
                                          <p:spTgt spid="25"/>
                                        </p:tgtEl>
                                      </p:cBhvr>
                                    </p:animEffect>
                                  </p:childTnLst>
                                </p:cTn>
                              </p:par>
                            </p:childTnLst>
                          </p:cTn>
                        </p:par>
                        <p:par>
                          <p:cTn id="53" fill="hold">
                            <p:stCondLst>
                              <p:cond delay="500"/>
                            </p:stCondLst>
                            <p:childTnLst>
                              <p:par>
                                <p:cTn id="54" presetID="22" presetClass="entr" presetSubtype="2"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2" fill="hold" grpId="0" nodeType="click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right)">
                                      <p:cBhvr>
                                        <p:cTn id="61" dur="500"/>
                                        <p:tgtEl>
                                          <p:spTgt spid="26"/>
                                        </p:tgtEl>
                                      </p:cBhvr>
                                    </p:animEffect>
                                  </p:childTnLst>
                                </p:cTn>
                              </p:par>
                            </p:childTnLst>
                          </p:cTn>
                        </p:par>
                        <p:par>
                          <p:cTn id="62" fill="hold">
                            <p:stCondLst>
                              <p:cond delay="500"/>
                            </p:stCondLst>
                            <p:childTnLst>
                              <p:par>
                                <p:cTn id="63" presetID="22" presetClass="entr" presetSubtype="2"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right)">
                                      <p:cBhvr>
                                        <p:cTn id="65" dur="500"/>
                                        <p:tgtEl>
                                          <p:spTgt spid="29"/>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2" fill="hold" grpId="0" nodeType="click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wipe(right)">
                                      <p:cBhvr>
                                        <p:cTn id="70" dur="500"/>
                                        <p:tgtEl>
                                          <p:spTgt spid="27"/>
                                        </p:tgtEl>
                                      </p:cBhvr>
                                    </p:animEffect>
                                  </p:childTnLst>
                                </p:cTn>
                              </p:par>
                            </p:childTnLst>
                          </p:cTn>
                        </p:par>
                        <p:par>
                          <p:cTn id="71" fill="hold">
                            <p:stCondLst>
                              <p:cond delay="500"/>
                            </p:stCondLst>
                            <p:childTnLst>
                              <p:par>
                                <p:cTn id="72" presetID="22" presetClass="entr" presetSubtype="2"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wipe(right)">
                                      <p:cBhvr>
                                        <p:cTn id="7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22" grpId="0" animBg="1"/>
      <p:bldP spid="23" grpId="0" animBg="1"/>
      <p:bldP spid="25" grpId="0"/>
      <p:bldP spid="26" grpId="0"/>
      <p:bldP spid="27" grpId="0"/>
      <p:bldP spid="28" grpId="0" animBg="1"/>
      <p:bldP spid="29" grpId="0" animBg="1"/>
      <p:bldP spid="30" grpId="0" animBg="1"/>
      <p:bldP spid="32" grpId="0" animBg="1"/>
      <p:bldP spid="3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矩形 137"/>
          <p:cNvSpPr/>
          <p:nvPr/>
        </p:nvSpPr>
        <p:spPr>
          <a:xfrm>
            <a:off x="6334920" y="1171558"/>
            <a:ext cx="1467068" cy="477054"/>
          </a:xfrm>
          <a:prstGeom prst="rect">
            <a:avLst/>
          </a:prstGeom>
          <a:solidFill>
            <a:schemeClr val="bg1"/>
          </a:solidFill>
          <a:ln w="28575">
            <a:solidFill>
              <a:srgbClr val="FF00FF"/>
            </a:solidFill>
          </a:ln>
        </p:spPr>
        <p:txBody>
          <a:bodyPr wrap="none">
            <a:spAutoFit/>
          </a:bodyPr>
          <a:lstStyle/>
          <a:p>
            <a:r>
              <a:rPr lang="zh-CN" altLang="en-US" sz="2400" b="1" dirty="0" smtClean="0">
                <a:solidFill>
                  <a:prstClr val="black"/>
                </a:solidFill>
              </a:rPr>
              <a:t>列车进路</a:t>
            </a:r>
            <a:endParaRPr lang="zh-CN" altLang="en-US" sz="2400" b="1" dirty="0"/>
          </a:p>
        </p:txBody>
      </p:sp>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grpSp>
        <p:nvGrpSpPr>
          <p:cNvPr id="7" name="组合 6"/>
          <p:cNvGrpSpPr/>
          <p:nvPr/>
        </p:nvGrpSpPr>
        <p:grpSpPr>
          <a:xfrm>
            <a:off x="899865" y="1885938"/>
            <a:ext cx="9505056" cy="2767198"/>
            <a:chOff x="899865" y="1885938"/>
            <a:chExt cx="9505056" cy="2767198"/>
          </a:xfrm>
        </p:grpSpPr>
        <p:grpSp>
          <p:nvGrpSpPr>
            <p:cNvPr id="8" name="组合 4"/>
            <p:cNvGrpSpPr/>
            <p:nvPr/>
          </p:nvGrpSpPr>
          <p:grpSpPr>
            <a:xfrm>
              <a:off x="1259905" y="2924944"/>
              <a:ext cx="8928992" cy="109538"/>
              <a:chOff x="1259905" y="2924944"/>
              <a:chExt cx="8928992" cy="109538"/>
            </a:xfrm>
          </p:grpSpPr>
          <p:cxnSp>
            <p:nvCxnSpPr>
              <p:cNvPr id="123" name="直接连接符 5"/>
              <p:cNvCxnSpPr/>
              <p:nvPr/>
            </p:nvCxnSpPr>
            <p:spPr>
              <a:xfrm>
                <a:off x="1259905" y="2996952"/>
                <a:ext cx="8928992"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124" name="任意多边形 6"/>
              <p:cNvSpPr/>
              <p:nvPr/>
            </p:nvSpPr>
            <p:spPr>
              <a:xfrm>
                <a:off x="4433888" y="2924944"/>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5" name="任意多边形 7"/>
              <p:cNvSpPr/>
              <p:nvPr/>
            </p:nvSpPr>
            <p:spPr>
              <a:xfrm>
                <a:off x="5443538" y="2929707"/>
                <a:ext cx="0" cy="90487"/>
              </a:xfrm>
              <a:custGeom>
                <a:avLst/>
                <a:gdLst>
                  <a:gd name="connsiteX0" fmla="*/ 0 w 0"/>
                  <a:gd name="connsiteY0" fmla="*/ 0 h 90487"/>
                  <a:gd name="connsiteX1" fmla="*/ 0 w 0"/>
                  <a:gd name="connsiteY1" fmla="*/ 90487 h 90487"/>
                </a:gdLst>
                <a:ahLst/>
                <a:cxnLst>
                  <a:cxn ang="0">
                    <a:pos x="connsiteX0" y="connsiteY0"/>
                  </a:cxn>
                  <a:cxn ang="0">
                    <a:pos x="connsiteX1" y="connsiteY1"/>
                  </a:cxn>
                </a:cxnLst>
                <a:rect l="l" t="t" r="r" b="b"/>
                <a:pathLst>
                  <a:path h="90487">
                    <a:moveTo>
                      <a:pt x="0" y="0"/>
                    </a:moveTo>
                    <a:lnTo>
                      <a:pt x="0" y="90487"/>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6" name="任意多边形 8"/>
              <p:cNvSpPr/>
              <p:nvPr/>
            </p:nvSpPr>
            <p:spPr>
              <a:xfrm>
                <a:off x="6519863" y="2934469"/>
                <a:ext cx="0" cy="85725"/>
              </a:xfrm>
              <a:custGeom>
                <a:avLst/>
                <a:gdLst>
                  <a:gd name="connsiteX0" fmla="*/ 0 w 0"/>
                  <a:gd name="connsiteY0" fmla="*/ 0 h 85725"/>
                  <a:gd name="connsiteX1" fmla="*/ 0 w 0"/>
                  <a:gd name="connsiteY1" fmla="*/ 85725 h 85725"/>
                </a:gdLst>
                <a:ahLst/>
                <a:cxnLst>
                  <a:cxn ang="0">
                    <a:pos x="connsiteX0" y="connsiteY0"/>
                  </a:cxn>
                  <a:cxn ang="0">
                    <a:pos x="connsiteX1" y="connsiteY1"/>
                  </a:cxn>
                </a:cxnLst>
                <a:rect l="l" t="t" r="r" b="b"/>
                <a:pathLst>
                  <a:path h="85725">
                    <a:moveTo>
                      <a:pt x="0" y="0"/>
                    </a:moveTo>
                    <a:lnTo>
                      <a:pt x="0" y="85725"/>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7" name="任意多边形 9"/>
              <p:cNvSpPr/>
              <p:nvPr/>
            </p:nvSpPr>
            <p:spPr>
              <a:xfrm>
                <a:off x="7581900" y="2943994"/>
                <a:ext cx="0" cy="85725"/>
              </a:xfrm>
              <a:custGeom>
                <a:avLst/>
                <a:gdLst>
                  <a:gd name="connsiteX0" fmla="*/ 0 w 0"/>
                  <a:gd name="connsiteY0" fmla="*/ 0 h 85725"/>
                  <a:gd name="connsiteX1" fmla="*/ 0 w 0"/>
                  <a:gd name="connsiteY1" fmla="*/ 85725 h 85725"/>
                </a:gdLst>
                <a:ahLst/>
                <a:cxnLst>
                  <a:cxn ang="0">
                    <a:pos x="connsiteX0" y="connsiteY0"/>
                  </a:cxn>
                  <a:cxn ang="0">
                    <a:pos x="connsiteX1" y="connsiteY1"/>
                  </a:cxn>
                </a:cxnLst>
                <a:rect l="l" t="t" r="r" b="b"/>
                <a:pathLst>
                  <a:path h="85725">
                    <a:moveTo>
                      <a:pt x="0" y="0"/>
                    </a:moveTo>
                    <a:lnTo>
                      <a:pt x="0" y="85725"/>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8" name="任意多边形 10"/>
              <p:cNvSpPr/>
              <p:nvPr/>
            </p:nvSpPr>
            <p:spPr>
              <a:xfrm>
                <a:off x="2219325" y="2929707"/>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9" name="任意多边形 11"/>
              <p:cNvSpPr/>
              <p:nvPr/>
            </p:nvSpPr>
            <p:spPr>
              <a:xfrm>
                <a:off x="3290888" y="2934469"/>
                <a:ext cx="0" cy="100013"/>
              </a:xfrm>
              <a:custGeom>
                <a:avLst/>
                <a:gdLst>
                  <a:gd name="connsiteX0" fmla="*/ 0 w 0"/>
                  <a:gd name="connsiteY0" fmla="*/ 0 h 100013"/>
                  <a:gd name="connsiteX1" fmla="*/ 0 w 0"/>
                  <a:gd name="connsiteY1" fmla="*/ 100013 h 100013"/>
                </a:gdLst>
                <a:ahLst/>
                <a:cxnLst>
                  <a:cxn ang="0">
                    <a:pos x="connsiteX0" y="connsiteY0"/>
                  </a:cxn>
                  <a:cxn ang="0">
                    <a:pos x="connsiteX1" y="connsiteY1"/>
                  </a:cxn>
                </a:cxnLst>
                <a:rect l="l" t="t" r="r" b="b"/>
                <a:pathLst>
                  <a:path h="100013">
                    <a:moveTo>
                      <a:pt x="0" y="0"/>
                    </a:moveTo>
                    <a:lnTo>
                      <a:pt x="0" y="100013"/>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0" name="任意多边形 12"/>
              <p:cNvSpPr/>
              <p:nvPr/>
            </p:nvSpPr>
            <p:spPr>
              <a:xfrm>
                <a:off x="8586788" y="2939232"/>
                <a:ext cx="0" cy="90487"/>
              </a:xfrm>
              <a:custGeom>
                <a:avLst/>
                <a:gdLst>
                  <a:gd name="connsiteX0" fmla="*/ 0 w 0"/>
                  <a:gd name="connsiteY0" fmla="*/ 0 h 90487"/>
                  <a:gd name="connsiteX1" fmla="*/ 0 w 0"/>
                  <a:gd name="connsiteY1" fmla="*/ 90487 h 90487"/>
                </a:gdLst>
                <a:ahLst/>
                <a:cxnLst>
                  <a:cxn ang="0">
                    <a:pos x="connsiteX0" y="connsiteY0"/>
                  </a:cxn>
                  <a:cxn ang="0">
                    <a:pos x="connsiteX1" y="connsiteY1"/>
                  </a:cxn>
                </a:cxnLst>
                <a:rect l="l" t="t" r="r" b="b"/>
                <a:pathLst>
                  <a:path h="90487">
                    <a:moveTo>
                      <a:pt x="0" y="0"/>
                    </a:moveTo>
                    <a:lnTo>
                      <a:pt x="0" y="90487"/>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1" name="任意多边形 13"/>
              <p:cNvSpPr/>
              <p:nvPr/>
            </p:nvSpPr>
            <p:spPr>
              <a:xfrm>
                <a:off x="9667875" y="2943994"/>
                <a:ext cx="0" cy="85725"/>
              </a:xfrm>
              <a:custGeom>
                <a:avLst/>
                <a:gdLst>
                  <a:gd name="connsiteX0" fmla="*/ 0 w 0"/>
                  <a:gd name="connsiteY0" fmla="*/ 0 h 85725"/>
                  <a:gd name="connsiteX1" fmla="*/ 0 w 0"/>
                  <a:gd name="connsiteY1" fmla="*/ 85725 h 85725"/>
                </a:gdLst>
                <a:ahLst/>
                <a:cxnLst>
                  <a:cxn ang="0">
                    <a:pos x="connsiteX0" y="connsiteY0"/>
                  </a:cxn>
                  <a:cxn ang="0">
                    <a:pos x="connsiteX1" y="connsiteY1"/>
                  </a:cxn>
                </a:cxnLst>
                <a:rect l="l" t="t" r="r" b="b"/>
                <a:pathLst>
                  <a:path h="85725">
                    <a:moveTo>
                      <a:pt x="0" y="0"/>
                    </a:moveTo>
                    <a:lnTo>
                      <a:pt x="0" y="85725"/>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9" name="组合 14"/>
            <p:cNvGrpSpPr/>
            <p:nvPr/>
          </p:nvGrpSpPr>
          <p:grpSpPr>
            <a:xfrm>
              <a:off x="1259905" y="3679502"/>
              <a:ext cx="8928992" cy="109538"/>
              <a:chOff x="1259905" y="2924944"/>
              <a:chExt cx="8928992" cy="109538"/>
            </a:xfrm>
          </p:grpSpPr>
          <p:cxnSp>
            <p:nvCxnSpPr>
              <p:cNvPr id="114" name="直接连接符 15"/>
              <p:cNvCxnSpPr/>
              <p:nvPr/>
            </p:nvCxnSpPr>
            <p:spPr>
              <a:xfrm>
                <a:off x="1259905" y="2996952"/>
                <a:ext cx="8928992"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115" name="任意多边形 16"/>
              <p:cNvSpPr/>
              <p:nvPr/>
            </p:nvSpPr>
            <p:spPr>
              <a:xfrm>
                <a:off x="4433888" y="2924944"/>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6" name="任意多边形 17"/>
              <p:cNvSpPr/>
              <p:nvPr/>
            </p:nvSpPr>
            <p:spPr>
              <a:xfrm>
                <a:off x="5443538" y="2929707"/>
                <a:ext cx="0" cy="90487"/>
              </a:xfrm>
              <a:custGeom>
                <a:avLst/>
                <a:gdLst>
                  <a:gd name="connsiteX0" fmla="*/ 0 w 0"/>
                  <a:gd name="connsiteY0" fmla="*/ 0 h 90487"/>
                  <a:gd name="connsiteX1" fmla="*/ 0 w 0"/>
                  <a:gd name="connsiteY1" fmla="*/ 90487 h 90487"/>
                </a:gdLst>
                <a:ahLst/>
                <a:cxnLst>
                  <a:cxn ang="0">
                    <a:pos x="connsiteX0" y="connsiteY0"/>
                  </a:cxn>
                  <a:cxn ang="0">
                    <a:pos x="connsiteX1" y="connsiteY1"/>
                  </a:cxn>
                </a:cxnLst>
                <a:rect l="l" t="t" r="r" b="b"/>
                <a:pathLst>
                  <a:path h="90487">
                    <a:moveTo>
                      <a:pt x="0" y="0"/>
                    </a:moveTo>
                    <a:lnTo>
                      <a:pt x="0" y="90487"/>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7" name="任意多边形 18"/>
              <p:cNvSpPr/>
              <p:nvPr/>
            </p:nvSpPr>
            <p:spPr>
              <a:xfrm>
                <a:off x="6519863" y="2934469"/>
                <a:ext cx="0" cy="85725"/>
              </a:xfrm>
              <a:custGeom>
                <a:avLst/>
                <a:gdLst>
                  <a:gd name="connsiteX0" fmla="*/ 0 w 0"/>
                  <a:gd name="connsiteY0" fmla="*/ 0 h 85725"/>
                  <a:gd name="connsiteX1" fmla="*/ 0 w 0"/>
                  <a:gd name="connsiteY1" fmla="*/ 85725 h 85725"/>
                </a:gdLst>
                <a:ahLst/>
                <a:cxnLst>
                  <a:cxn ang="0">
                    <a:pos x="connsiteX0" y="connsiteY0"/>
                  </a:cxn>
                  <a:cxn ang="0">
                    <a:pos x="connsiteX1" y="connsiteY1"/>
                  </a:cxn>
                </a:cxnLst>
                <a:rect l="l" t="t" r="r" b="b"/>
                <a:pathLst>
                  <a:path h="85725">
                    <a:moveTo>
                      <a:pt x="0" y="0"/>
                    </a:moveTo>
                    <a:lnTo>
                      <a:pt x="0" y="85725"/>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8" name="任意多边形 19"/>
              <p:cNvSpPr/>
              <p:nvPr/>
            </p:nvSpPr>
            <p:spPr>
              <a:xfrm>
                <a:off x="7581900" y="2943994"/>
                <a:ext cx="0" cy="85725"/>
              </a:xfrm>
              <a:custGeom>
                <a:avLst/>
                <a:gdLst>
                  <a:gd name="connsiteX0" fmla="*/ 0 w 0"/>
                  <a:gd name="connsiteY0" fmla="*/ 0 h 85725"/>
                  <a:gd name="connsiteX1" fmla="*/ 0 w 0"/>
                  <a:gd name="connsiteY1" fmla="*/ 85725 h 85725"/>
                </a:gdLst>
                <a:ahLst/>
                <a:cxnLst>
                  <a:cxn ang="0">
                    <a:pos x="connsiteX0" y="connsiteY0"/>
                  </a:cxn>
                  <a:cxn ang="0">
                    <a:pos x="connsiteX1" y="connsiteY1"/>
                  </a:cxn>
                </a:cxnLst>
                <a:rect l="l" t="t" r="r" b="b"/>
                <a:pathLst>
                  <a:path h="85725">
                    <a:moveTo>
                      <a:pt x="0" y="0"/>
                    </a:moveTo>
                    <a:lnTo>
                      <a:pt x="0" y="85725"/>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9" name="任意多边形 20"/>
              <p:cNvSpPr/>
              <p:nvPr/>
            </p:nvSpPr>
            <p:spPr>
              <a:xfrm>
                <a:off x="2219325" y="2929707"/>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0" name="任意多边形 21"/>
              <p:cNvSpPr/>
              <p:nvPr/>
            </p:nvSpPr>
            <p:spPr>
              <a:xfrm>
                <a:off x="3290888" y="2934469"/>
                <a:ext cx="0" cy="100013"/>
              </a:xfrm>
              <a:custGeom>
                <a:avLst/>
                <a:gdLst>
                  <a:gd name="connsiteX0" fmla="*/ 0 w 0"/>
                  <a:gd name="connsiteY0" fmla="*/ 0 h 100013"/>
                  <a:gd name="connsiteX1" fmla="*/ 0 w 0"/>
                  <a:gd name="connsiteY1" fmla="*/ 100013 h 100013"/>
                </a:gdLst>
                <a:ahLst/>
                <a:cxnLst>
                  <a:cxn ang="0">
                    <a:pos x="connsiteX0" y="connsiteY0"/>
                  </a:cxn>
                  <a:cxn ang="0">
                    <a:pos x="connsiteX1" y="connsiteY1"/>
                  </a:cxn>
                </a:cxnLst>
                <a:rect l="l" t="t" r="r" b="b"/>
                <a:pathLst>
                  <a:path h="100013">
                    <a:moveTo>
                      <a:pt x="0" y="0"/>
                    </a:moveTo>
                    <a:lnTo>
                      <a:pt x="0" y="100013"/>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1" name="任意多边形 22"/>
              <p:cNvSpPr/>
              <p:nvPr/>
            </p:nvSpPr>
            <p:spPr>
              <a:xfrm>
                <a:off x="8586788" y="2939232"/>
                <a:ext cx="0" cy="90487"/>
              </a:xfrm>
              <a:custGeom>
                <a:avLst/>
                <a:gdLst>
                  <a:gd name="connsiteX0" fmla="*/ 0 w 0"/>
                  <a:gd name="connsiteY0" fmla="*/ 0 h 90487"/>
                  <a:gd name="connsiteX1" fmla="*/ 0 w 0"/>
                  <a:gd name="connsiteY1" fmla="*/ 90487 h 90487"/>
                </a:gdLst>
                <a:ahLst/>
                <a:cxnLst>
                  <a:cxn ang="0">
                    <a:pos x="connsiteX0" y="connsiteY0"/>
                  </a:cxn>
                  <a:cxn ang="0">
                    <a:pos x="connsiteX1" y="connsiteY1"/>
                  </a:cxn>
                </a:cxnLst>
                <a:rect l="l" t="t" r="r" b="b"/>
                <a:pathLst>
                  <a:path h="90487">
                    <a:moveTo>
                      <a:pt x="0" y="0"/>
                    </a:moveTo>
                    <a:lnTo>
                      <a:pt x="0" y="90487"/>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2" name="任意多边形 23"/>
              <p:cNvSpPr/>
              <p:nvPr/>
            </p:nvSpPr>
            <p:spPr>
              <a:xfrm>
                <a:off x="9667875" y="2943994"/>
                <a:ext cx="0" cy="85725"/>
              </a:xfrm>
              <a:custGeom>
                <a:avLst/>
                <a:gdLst>
                  <a:gd name="connsiteX0" fmla="*/ 0 w 0"/>
                  <a:gd name="connsiteY0" fmla="*/ 0 h 85725"/>
                  <a:gd name="connsiteX1" fmla="*/ 0 w 0"/>
                  <a:gd name="connsiteY1" fmla="*/ 85725 h 85725"/>
                </a:gdLst>
                <a:ahLst/>
                <a:cxnLst>
                  <a:cxn ang="0">
                    <a:pos x="connsiteX0" y="connsiteY0"/>
                  </a:cxn>
                  <a:cxn ang="0">
                    <a:pos x="connsiteX1" y="connsiteY1"/>
                  </a:cxn>
                </a:cxnLst>
                <a:rect l="l" t="t" r="r" b="b"/>
                <a:pathLst>
                  <a:path h="85725">
                    <a:moveTo>
                      <a:pt x="0" y="0"/>
                    </a:moveTo>
                    <a:lnTo>
                      <a:pt x="0" y="85725"/>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cxnSp>
          <p:nvCxnSpPr>
            <p:cNvPr id="10" name="直接箭头连接符 9"/>
            <p:cNvCxnSpPr/>
            <p:nvPr/>
          </p:nvCxnSpPr>
          <p:spPr>
            <a:xfrm rot="10800000" flipV="1">
              <a:off x="4647131" y="2346030"/>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5191912" y="1885938"/>
              <a:ext cx="596638" cy="369332"/>
            </a:xfrm>
            <a:prstGeom prst="rect">
              <a:avLst/>
            </a:prstGeom>
          </p:spPr>
          <p:txBody>
            <a:bodyPr wrap="none">
              <a:spAutoFit/>
            </a:bodyPr>
            <a:lstStyle/>
            <a:p>
              <a:pPr algn="ctr"/>
              <a:r>
                <a:rPr lang="zh-CN" altLang="en-US" dirty="0" smtClean="0"/>
                <a:t> </a:t>
              </a:r>
              <a:r>
                <a:rPr lang="zh-CN" altLang="en-US" sz="1400" dirty="0" smtClean="0"/>
                <a:t>上行</a:t>
              </a:r>
              <a:endParaRPr lang="zh-CN" altLang="en-US" sz="1400" dirty="0"/>
            </a:p>
          </p:txBody>
        </p:sp>
        <p:sp>
          <p:nvSpPr>
            <p:cNvPr id="12" name="矩形 11"/>
            <p:cNvSpPr/>
            <p:nvPr/>
          </p:nvSpPr>
          <p:spPr>
            <a:xfrm>
              <a:off x="2196009" y="3212976"/>
              <a:ext cx="1080120"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tx1"/>
                  </a:solidFill>
                </a:rPr>
                <a:t>临河街站</a:t>
              </a:r>
              <a:endParaRPr lang="zh-CN" altLang="en-US" sz="1400" dirty="0">
                <a:solidFill>
                  <a:schemeClr val="tx1"/>
                </a:solidFill>
              </a:endParaRPr>
            </a:p>
          </p:txBody>
        </p:sp>
        <p:sp>
          <p:nvSpPr>
            <p:cNvPr id="13" name="矩形 12"/>
            <p:cNvSpPr/>
            <p:nvPr/>
          </p:nvSpPr>
          <p:spPr>
            <a:xfrm>
              <a:off x="8676729" y="3212976"/>
              <a:ext cx="1080120"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tx1"/>
                  </a:solidFill>
                </a:rPr>
                <a:t>仙台大街站</a:t>
              </a:r>
              <a:endParaRPr lang="zh-CN" altLang="en-US" sz="1400" dirty="0">
                <a:solidFill>
                  <a:schemeClr val="tx1"/>
                </a:solidFill>
              </a:endParaRPr>
            </a:p>
          </p:txBody>
        </p:sp>
        <p:sp>
          <p:nvSpPr>
            <p:cNvPr id="14" name="任意多边形 13"/>
            <p:cNvSpPr/>
            <p:nvPr/>
          </p:nvSpPr>
          <p:spPr>
            <a:xfrm>
              <a:off x="4500265" y="3068960"/>
              <a:ext cx="864097" cy="576064"/>
            </a:xfrm>
            <a:custGeom>
              <a:avLst/>
              <a:gdLst>
                <a:gd name="connsiteX0" fmla="*/ 0 w 986972"/>
                <a:gd name="connsiteY0" fmla="*/ 711200 h 711200"/>
                <a:gd name="connsiteX1" fmla="*/ 986972 w 986972"/>
                <a:gd name="connsiteY1" fmla="*/ 0 h 711200"/>
              </a:gdLst>
              <a:ahLst/>
              <a:cxnLst>
                <a:cxn ang="0">
                  <a:pos x="connsiteX0" y="connsiteY0"/>
                </a:cxn>
                <a:cxn ang="0">
                  <a:pos x="connsiteX1" y="connsiteY1"/>
                </a:cxn>
              </a:cxnLst>
              <a:rect l="l" t="t" r="r" b="b"/>
              <a:pathLst>
                <a:path w="986972" h="711200">
                  <a:moveTo>
                    <a:pt x="0" y="711200"/>
                  </a:moveTo>
                  <a:lnTo>
                    <a:pt x="986972" y="0"/>
                  </a:ln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任意多边形 14"/>
            <p:cNvSpPr/>
            <p:nvPr/>
          </p:nvSpPr>
          <p:spPr>
            <a:xfrm>
              <a:off x="5733143" y="3773714"/>
              <a:ext cx="1944914" cy="519382"/>
            </a:xfrm>
            <a:custGeom>
              <a:avLst/>
              <a:gdLst>
                <a:gd name="connsiteX0" fmla="*/ 0 w 1944914"/>
                <a:gd name="connsiteY0" fmla="*/ 0 h 682172"/>
                <a:gd name="connsiteX1" fmla="*/ 769257 w 1944914"/>
                <a:gd name="connsiteY1" fmla="*/ 682172 h 682172"/>
                <a:gd name="connsiteX2" fmla="*/ 1944914 w 1944914"/>
                <a:gd name="connsiteY2" fmla="*/ 682172 h 682172"/>
              </a:gdLst>
              <a:ahLst/>
              <a:cxnLst>
                <a:cxn ang="0">
                  <a:pos x="connsiteX0" y="connsiteY0"/>
                </a:cxn>
                <a:cxn ang="0">
                  <a:pos x="connsiteX1" y="connsiteY1"/>
                </a:cxn>
                <a:cxn ang="0">
                  <a:pos x="connsiteX2" y="connsiteY2"/>
                </a:cxn>
              </a:cxnLst>
              <a:rect l="l" t="t" r="r" b="b"/>
              <a:pathLst>
                <a:path w="1944914" h="682172">
                  <a:moveTo>
                    <a:pt x="0" y="0"/>
                  </a:moveTo>
                  <a:lnTo>
                    <a:pt x="769257" y="682172"/>
                  </a:lnTo>
                  <a:lnTo>
                    <a:pt x="1944914" y="682172"/>
                  </a:ln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6" name="组合 30"/>
            <p:cNvGrpSpPr/>
            <p:nvPr/>
          </p:nvGrpSpPr>
          <p:grpSpPr>
            <a:xfrm flipH="1">
              <a:off x="4068217" y="3930002"/>
              <a:ext cx="720923" cy="219078"/>
              <a:chOff x="1331913" y="5301208"/>
              <a:chExt cx="720923" cy="219078"/>
            </a:xfrm>
          </p:grpSpPr>
          <p:sp>
            <p:nvSpPr>
              <p:cNvPr id="104" name="椭圆 31"/>
              <p:cNvSpPr/>
              <p:nvPr/>
            </p:nvSpPr>
            <p:spPr>
              <a:xfrm>
                <a:off x="1547937" y="5301208"/>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5" name="组合 8"/>
              <p:cNvGrpSpPr/>
              <p:nvPr/>
            </p:nvGrpSpPr>
            <p:grpSpPr>
              <a:xfrm>
                <a:off x="1766290" y="5301208"/>
                <a:ext cx="286546" cy="214314"/>
                <a:chOff x="1081062" y="3152772"/>
                <a:chExt cx="286546" cy="214314"/>
              </a:xfrm>
            </p:grpSpPr>
            <p:cxnSp>
              <p:nvCxnSpPr>
                <p:cNvPr id="111"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3"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6" name="组合 96"/>
              <p:cNvGrpSpPr/>
              <p:nvPr/>
            </p:nvGrpSpPr>
            <p:grpSpPr>
              <a:xfrm>
                <a:off x="1331913" y="5301208"/>
                <a:ext cx="214314" cy="219078"/>
                <a:chOff x="2838654" y="5301208"/>
                <a:chExt cx="214314" cy="219078"/>
              </a:xfrm>
            </p:grpSpPr>
            <p:sp>
              <p:nvSpPr>
                <p:cNvPr id="107" name="椭圆 23"/>
                <p:cNvSpPr/>
                <p:nvPr/>
              </p:nvSpPr>
              <p:spPr>
                <a:xfrm>
                  <a:off x="2838654" y="5301208"/>
                  <a:ext cx="214314" cy="214314"/>
                </a:xfrm>
                <a:prstGeom prst="ellipse">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24"/>
                <p:cNvSpPr/>
                <p:nvPr/>
              </p:nvSpPr>
              <p:spPr>
                <a:xfrm>
                  <a:off x="2865662" y="5334549"/>
                  <a:ext cx="147638" cy="152400"/>
                </a:xfrm>
                <a:custGeom>
                  <a:avLst/>
                  <a:gdLst>
                    <a:gd name="connsiteX0" fmla="*/ 0 w 147638"/>
                    <a:gd name="connsiteY0" fmla="*/ 0 h 152400"/>
                    <a:gd name="connsiteX1" fmla="*/ 147638 w 147638"/>
                    <a:gd name="connsiteY1" fmla="*/ 152400 h 152400"/>
                  </a:gdLst>
                  <a:ahLst/>
                  <a:cxnLst>
                    <a:cxn ang="0">
                      <a:pos x="connsiteX0" y="connsiteY0"/>
                    </a:cxn>
                    <a:cxn ang="0">
                      <a:pos x="connsiteX1" y="connsiteY1"/>
                    </a:cxn>
                  </a:cxnLst>
                  <a:rect l="l" t="t" r="r" b="b"/>
                  <a:pathLst>
                    <a:path w="147638" h="152400">
                      <a:moveTo>
                        <a:pt x="0" y="0"/>
                      </a:moveTo>
                      <a:lnTo>
                        <a:pt x="147638" y="15240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9" name="任意多边形 25"/>
                <p:cNvSpPr/>
                <p:nvPr/>
              </p:nvSpPr>
              <p:spPr>
                <a:xfrm>
                  <a:off x="2922812" y="5301211"/>
                  <a:ext cx="128588" cy="128588"/>
                </a:xfrm>
                <a:custGeom>
                  <a:avLst/>
                  <a:gdLst>
                    <a:gd name="connsiteX0" fmla="*/ 0 w 128588"/>
                    <a:gd name="connsiteY0" fmla="*/ 0 h 128588"/>
                    <a:gd name="connsiteX1" fmla="*/ 128588 w 128588"/>
                    <a:gd name="connsiteY1" fmla="*/ 128588 h 128588"/>
                  </a:gdLst>
                  <a:ahLst/>
                  <a:cxnLst>
                    <a:cxn ang="0">
                      <a:pos x="connsiteX0" y="connsiteY0"/>
                    </a:cxn>
                    <a:cxn ang="0">
                      <a:pos x="connsiteX1" y="connsiteY1"/>
                    </a:cxn>
                  </a:cxnLst>
                  <a:rect l="l" t="t" r="r" b="b"/>
                  <a:pathLst>
                    <a:path w="128588" h="128588">
                      <a:moveTo>
                        <a:pt x="0" y="0"/>
                      </a:moveTo>
                      <a:lnTo>
                        <a:pt x="128588" y="128588"/>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0" name="任意多边形 109"/>
                <p:cNvSpPr/>
                <p:nvPr/>
              </p:nvSpPr>
              <p:spPr>
                <a:xfrm>
                  <a:off x="2841850" y="5401224"/>
                  <a:ext cx="119062" cy="119062"/>
                </a:xfrm>
                <a:custGeom>
                  <a:avLst/>
                  <a:gdLst>
                    <a:gd name="connsiteX0" fmla="*/ 0 w 119062"/>
                    <a:gd name="connsiteY0" fmla="*/ 0 h 119062"/>
                    <a:gd name="connsiteX1" fmla="*/ 119062 w 119062"/>
                    <a:gd name="connsiteY1" fmla="*/ 119062 h 119062"/>
                  </a:gdLst>
                  <a:ahLst/>
                  <a:cxnLst>
                    <a:cxn ang="0">
                      <a:pos x="connsiteX0" y="connsiteY0"/>
                    </a:cxn>
                    <a:cxn ang="0">
                      <a:pos x="connsiteX1" y="connsiteY1"/>
                    </a:cxn>
                  </a:cxnLst>
                  <a:rect l="l" t="t" r="r" b="b"/>
                  <a:pathLst>
                    <a:path w="119062" h="119062">
                      <a:moveTo>
                        <a:pt x="0" y="0"/>
                      </a:moveTo>
                      <a:lnTo>
                        <a:pt x="119062" y="119062"/>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nvGrpSpPr>
            <p:cNvPr id="17" name="组合 49"/>
            <p:cNvGrpSpPr/>
            <p:nvPr/>
          </p:nvGrpSpPr>
          <p:grpSpPr>
            <a:xfrm flipH="1">
              <a:off x="7380585" y="4365104"/>
              <a:ext cx="286546" cy="214314"/>
              <a:chOff x="1081062" y="3152772"/>
              <a:chExt cx="286546" cy="214314"/>
            </a:xfrm>
          </p:grpSpPr>
          <p:cxnSp>
            <p:nvCxnSpPr>
              <p:cNvPr id="101"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45"/>
            <p:cNvGrpSpPr/>
            <p:nvPr/>
          </p:nvGrpSpPr>
          <p:grpSpPr>
            <a:xfrm>
              <a:off x="1691953" y="2564904"/>
              <a:ext cx="504899" cy="214314"/>
              <a:chOff x="1691953" y="2636912"/>
              <a:chExt cx="504899" cy="214314"/>
            </a:xfrm>
          </p:grpSpPr>
          <p:sp>
            <p:nvSpPr>
              <p:cNvPr id="96" name="椭圆 46"/>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7" name="组合 8"/>
              <p:cNvGrpSpPr/>
              <p:nvPr/>
            </p:nvGrpSpPr>
            <p:grpSpPr>
              <a:xfrm>
                <a:off x="1910306" y="2636912"/>
                <a:ext cx="286546" cy="214314"/>
                <a:chOff x="1081062" y="3152772"/>
                <a:chExt cx="286546" cy="214314"/>
              </a:xfrm>
            </p:grpSpPr>
            <p:cxnSp>
              <p:nvCxnSpPr>
                <p:cNvPr id="9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9" name="组合 51"/>
            <p:cNvGrpSpPr/>
            <p:nvPr/>
          </p:nvGrpSpPr>
          <p:grpSpPr>
            <a:xfrm>
              <a:off x="2843238" y="2564904"/>
              <a:ext cx="504899" cy="214314"/>
              <a:chOff x="1691953" y="2636912"/>
              <a:chExt cx="504899" cy="214314"/>
            </a:xfrm>
          </p:grpSpPr>
          <p:sp>
            <p:nvSpPr>
              <p:cNvPr id="91" name="椭圆 90"/>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2" name="组合 8"/>
              <p:cNvGrpSpPr/>
              <p:nvPr/>
            </p:nvGrpSpPr>
            <p:grpSpPr>
              <a:xfrm>
                <a:off x="1910306" y="2636912"/>
                <a:ext cx="286546" cy="214314"/>
                <a:chOff x="1081062" y="3152772"/>
                <a:chExt cx="286546" cy="214314"/>
              </a:xfrm>
            </p:grpSpPr>
            <p:cxnSp>
              <p:nvCxnSpPr>
                <p:cNvPr id="93"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0" name="组合 57"/>
            <p:cNvGrpSpPr/>
            <p:nvPr/>
          </p:nvGrpSpPr>
          <p:grpSpPr>
            <a:xfrm flipH="1">
              <a:off x="1691953" y="3934766"/>
              <a:ext cx="504899" cy="214314"/>
              <a:chOff x="1691953" y="2636912"/>
              <a:chExt cx="504899" cy="214314"/>
            </a:xfrm>
          </p:grpSpPr>
          <p:sp>
            <p:nvSpPr>
              <p:cNvPr id="86" name="椭圆 85"/>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7" name="组合 8"/>
              <p:cNvGrpSpPr/>
              <p:nvPr/>
            </p:nvGrpSpPr>
            <p:grpSpPr>
              <a:xfrm>
                <a:off x="1910306" y="2636912"/>
                <a:ext cx="286546" cy="214314"/>
                <a:chOff x="1081062" y="3152772"/>
                <a:chExt cx="286546" cy="214314"/>
              </a:xfrm>
            </p:grpSpPr>
            <p:cxnSp>
              <p:nvCxnSpPr>
                <p:cNvPr id="8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0"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63"/>
            <p:cNvGrpSpPr/>
            <p:nvPr/>
          </p:nvGrpSpPr>
          <p:grpSpPr>
            <a:xfrm flipH="1">
              <a:off x="2844081" y="3934766"/>
              <a:ext cx="504899" cy="214314"/>
              <a:chOff x="1691953" y="2636912"/>
              <a:chExt cx="504899" cy="214314"/>
            </a:xfrm>
          </p:grpSpPr>
          <p:sp>
            <p:nvSpPr>
              <p:cNvPr id="81" name="椭圆 80"/>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2" name="组合 8"/>
              <p:cNvGrpSpPr/>
              <p:nvPr/>
            </p:nvGrpSpPr>
            <p:grpSpPr>
              <a:xfrm>
                <a:off x="1910306" y="2636912"/>
                <a:ext cx="286546" cy="214314"/>
                <a:chOff x="1081062" y="3152772"/>
                <a:chExt cx="286546" cy="214314"/>
              </a:xfrm>
            </p:grpSpPr>
            <p:cxnSp>
              <p:nvCxnSpPr>
                <p:cNvPr id="83"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 name="组合 69"/>
            <p:cNvGrpSpPr/>
            <p:nvPr/>
          </p:nvGrpSpPr>
          <p:grpSpPr>
            <a:xfrm>
              <a:off x="4716289" y="2564904"/>
              <a:ext cx="720923" cy="219078"/>
              <a:chOff x="1331913" y="5301208"/>
              <a:chExt cx="720923" cy="219078"/>
            </a:xfrm>
          </p:grpSpPr>
          <p:sp>
            <p:nvSpPr>
              <p:cNvPr id="71" name="椭圆 70"/>
              <p:cNvSpPr/>
              <p:nvPr/>
            </p:nvSpPr>
            <p:spPr>
              <a:xfrm>
                <a:off x="1547937" y="5301208"/>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8"/>
              <p:cNvGrpSpPr/>
              <p:nvPr/>
            </p:nvGrpSpPr>
            <p:grpSpPr>
              <a:xfrm>
                <a:off x="1766290" y="5301208"/>
                <a:ext cx="286546" cy="214314"/>
                <a:chOff x="1081062" y="3152772"/>
                <a:chExt cx="286546" cy="214314"/>
              </a:xfrm>
            </p:grpSpPr>
            <p:cxnSp>
              <p:nvCxnSpPr>
                <p:cNvPr id="7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96"/>
              <p:cNvGrpSpPr/>
              <p:nvPr/>
            </p:nvGrpSpPr>
            <p:grpSpPr>
              <a:xfrm>
                <a:off x="1331913" y="5301208"/>
                <a:ext cx="214314" cy="219078"/>
                <a:chOff x="2838654" y="5301208"/>
                <a:chExt cx="214314" cy="219078"/>
              </a:xfrm>
            </p:grpSpPr>
            <p:sp>
              <p:nvSpPr>
                <p:cNvPr id="74" name="椭圆 23"/>
                <p:cNvSpPr/>
                <p:nvPr/>
              </p:nvSpPr>
              <p:spPr>
                <a:xfrm>
                  <a:off x="2838654" y="5301208"/>
                  <a:ext cx="214314" cy="214314"/>
                </a:xfrm>
                <a:prstGeom prst="ellipse">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24"/>
                <p:cNvSpPr/>
                <p:nvPr/>
              </p:nvSpPr>
              <p:spPr>
                <a:xfrm>
                  <a:off x="2865662" y="5334549"/>
                  <a:ext cx="147638" cy="152400"/>
                </a:xfrm>
                <a:custGeom>
                  <a:avLst/>
                  <a:gdLst>
                    <a:gd name="connsiteX0" fmla="*/ 0 w 147638"/>
                    <a:gd name="connsiteY0" fmla="*/ 0 h 152400"/>
                    <a:gd name="connsiteX1" fmla="*/ 147638 w 147638"/>
                    <a:gd name="connsiteY1" fmla="*/ 152400 h 152400"/>
                  </a:gdLst>
                  <a:ahLst/>
                  <a:cxnLst>
                    <a:cxn ang="0">
                      <a:pos x="connsiteX0" y="connsiteY0"/>
                    </a:cxn>
                    <a:cxn ang="0">
                      <a:pos x="connsiteX1" y="connsiteY1"/>
                    </a:cxn>
                  </a:cxnLst>
                  <a:rect l="l" t="t" r="r" b="b"/>
                  <a:pathLst>
                    <a:path w="147638" h="152400">
                      <a:moveTo>
                        <a:pt x="0" y="0"/>
                      </a:moveTo>
                      <a:lnTo>
                        <a:pt x="147638" y="15240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6" name="任意多边形 25"/>
                <p:cNvSpPr/>
                <p:nvPr/>
              </p:nvSpPr>
              <p:spPr>
                <a:xfrm>
                  <a:off x="2922812" y="5301211"/>
                  <a:ext cx="128588" cy="128588"/>
                </a:xfrm>
                <a:custGeom>
                  <a:avLst/>
                  <a:gdLst>
                    <a:gd name="connsiteX0" fmla="*/ 0 w 128588"/>
                    <a:gd name="connsiteY0" fmla="*/ 0 h 128588"/>
                    <a:gd name="connsiteX1" fmla="*/ 128588 w 128588"/>
                    <a:gd name="connsiteY1" fmla="*/ 128588 h 128588"/>
                  </a:gdLst>
                  <a:ahLst/>
                  <a:cxnLst>
                    <a:cxn ang="0">
                      <a:pos x="connsiteX0" y="connsiteY0"/>
                    </a:cxn>
                    <a:cxn ang="0">
                      <a:pos x="connsiteX1" y="connsiteY1"/>
                    </a:cxn>
                  </a:cxnLst>
                  <a:rect l="l" t="t" r="r" b="b"/>
                  <a:pathLst>
                    <a:path w="128588" h="128588">
                      <a:moveTo>
                        <a:pt x="0" y="0"/>
                      </a:moveTo>
                      <a:lnTo>
                        <a:pt x="128588" y="128588"/>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7" name="任意多边形 76"/>
                <p:cNvSpPr/>
                <p:nvPr/>
              </p:nvSpPr>
              <p:spPr>
                <a:xfrm>
                  <a:off x="2841850" y="5401224"/>
                  <a:ext cx="119062" cy="119062"/>
                </a:xfrm>
                <a:custGeom>
                  <a:avLst/>
                  <a:gdLst>
                    <a:gd name="connsiteX0" fmla="*/ 0 w 119062"/>
                    <a:gd name="connsiteY0" fmla="*/ 0 h 119062"/>
                    <a:gd name="connsiteX1" fmla="*/ 119062 w 119062"/>
                    <a:gd name="connsiteY1" fmla="*/ 119062 h 119062"/>
                  </a:gdLst>
                  <a:ahLst/>
                  <a:cxnLst>
                    <a:cxn ang="0">
                      <a:pos x="connsiteX0" y="connsiteY0"/>
                    </a:cxn>
                    <a:cxn ang="0">
                      <a:pos x="connsiteX1" y="connsiteY1"/>
                    </a:cxn>
                  </a:cxnLst>
                  <a:rect l="l" t="t" r="r" b="b"/>
                  <a:pathLst>
                    <a:path w="119062" h="119062">
                      <a:moveTo>
                        <a:pt x="0" y="0"/>
                      </a:moveTo>
                      <a:lnTo>
                        <a:pt x="119062" y="119062"/>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nvGrpSpPr>
            <p:cNvPr id="23" name="组合 80"/>
            <p:cNvGrpSpPr/>
            <p:nvPr/>
          </p:nvGrpSpPr>
          <p:grpSpPr>
            <a:xfrm flipH="1">
              <a:off x="5148337" y="3933056"/>
              <a:ext cx="720923" cy="219078"/>
              <a:chOff x="1331913" y="5301208"/>
              <a:chExt cx="720923" cy="219078"/>
            </a:xfrm>
          </p:grpSpPr>
          <p:sp>
            <p:nvSpPr>
              <p:cNvPr id="61" name="椭圆 60"/>
              <p:cNvSpPr/>
              <p:nvPr/>
            </p:nvSpPr>
            <p:spPr>
              <a:xfrm>
                <a:off x="1547937" y="5301208"/>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8"/>
              <p:cNvGrpSpPr/>
              <p:nvPr/>
            </p:nvGrpSpPr>
            <p:grpSpPr>
              <a:xfrm>
                <a:off x="1766290" y="5301208"/>
                <a:ext cx="286546" cy="214314"/>
                <a:chOff x="1081062" y="3152772"/>
                <a:chExt cx="286546" cy="214314"/>
              </a:xfrm>
            </p:grpSpPr>
            <p:cxnSp>
              <p:nvCxnSpPr>
                <p:cNvPr id="6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组合 96"/>
              <p:cNvGrpSpPr/>
              <p:nvPr/>
            </p:nvGrpSpPr>
            <p:grpSpPr>
              <a:xfrm>
                <a:off x="1331913" y="5301208"/>
                <a:ext cx="214314" cy="219078"/>
                <a:chOff x="2838654" y="5301208"/>
                <a:chExt cx="214314" cy="219078"/>
              </a:xfrm>
            </p:grpSpPr>
            <p:sp>
              <p:nvSpPr>
                <p:cNvPr id="64" name="椭圆 23"/>
                <p:cNvSpPr/>
                <p:nvPr/>
              </p:nvSpPr>
              <p:spPr>
                <a:xfrm>
                  <a:off x="2838654" y="5301208"/>
                  <a:ext cx="214314" cy="214314"/>
                </a:xfrm>
                <a:prstGeom prst="ellipse">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24"/>
                <p:cNvSpPr/>
                <p:nvPr/>
              </p:nvSpPr>
              <p:spPr>
                <a:xfrm>
                  <a:off x="2865662" y="5334549"/>
                  <a:ext cx="147638" cy="152400"/>
                </a:xfrm>
                <a:custGeom>
                  <a:avLst/>
                  <a:gdLst>
                    <a:gd name="connsiteX0" fmla="*/ 0 w 147638"/>
                    <a:gd name="connsiteY0" fmla="*/ 0 h 152400"/>
                    <a:gd name="connsiteX1" fmla="*/ 147638 w 147638"/>
                    <a:gd name="connsiteY1" fmla="*/ 152400 h 152400"/>
                  </a:gdLst>
                  <a:ahLst/>
                  <a:cxnLst>
                    <a:cxn ang="0">
                      <a:pos x="connsiteX0" y="connsiteY0"/>
                    </a:cxn>
                    <a:cxn ang="0">
                      <a:pos x="connsiteX1" y="connsiteY1"/>
                    </a:cxn>
                  </a:cxnLst>
                  <a:rect l="l" t="t" r="r" b="b"/>
                  <a:pathLst>
                    <a:path w="147638" h="152400">
                      <a:moveTo>
                        <a:pt x="0" y="0"/>
                      </a:moveTo>
                      <a:lnTo>
                        <a:pt x="147638" y="15240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6" name="任意多边形 25"/>
                <p:cNvSpPr/>
                <p:nvPr/>
              </p:nvSpPr>
              <p:spPr>
                <a:xfrm>
                  <a:off x="2922812" y="5301211"/>
                  <a:ext cx="128588" cy="128588"/>
                </a:xfrm>
                <a:custGeom>
                  <a:avLst/>
                  <a:gdLst>
                    <a:gd name="connsiteX0" fmla="*/ 0 w 128588"/>
                    <a:gd name="connsiteY0" fmla="*/ 0 h 128588"/>
                    <a:gd name="connsiteX1" fmla="*/ 128588 w 128588"/>
                    <a:gd name="connsiteY1" fmla="*/ 128588 h 128588"/>
                  </a:gdLst>
                  <a:ahLst/>
                  <a:cxnLst>
                    <a:cxn ang="0">
                      <a:pos x="connsiteX0" y="connsiteY0"/>
                    </a:cxn>
                    <a:cxn ang="0">
                      <a:pos x="connsiteX1" y="connsiteY1"/>
                    </a:cxn>
                  </a:cxnLst>
                  <a:rect l="l" t="t" r="r" b="b"/>
                  <a:pathLst>
                    <a:path w="128588" h="128588">
                      <a:moveTo>
                        <a:pt x="0" y="0"/>
                      </a:moveTo>
                      <a:lnTo>
                        <a:pt x="128588" y="128588"/>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7" name="任意多边形 66"/>
                <p:cNvSpPr/>
                <p:nvPr/>
              </p:nvSpPr>
              <p:spPr>
                <a:xfrm>
                  <a:off x="2841850" y="5401224"/>
                  <a:ext cx="119062" cy="119062"/>
                </a:xfrm>
                <a:custGeom>
                  <a:avLst/>
                  <a:gdLst>
                    <a:gd name="connsiteX0" fmla="*/ 0 w 119062"/>
                    <a:gd name="connsiteY0" fmla="*/ 0 h 119062"/>
                    <a:gd name="connsiteX1" fmla="*/ 119062 w 119062"/>
                    <a:gd name="connsiteY1" fmla="*/ 119062 h 119062"/>
                  </a:gdLst>
                  <a:ahLst/>
                  <a:cxnLst>
                    <a:cxn ang="0">
                      <a:pos x="connsiteX0" y="connsiteY0"/>
                    </a:cxn>
                    <a:cxn ang="0">
                      <a:pos x="connsiteX1" y="connsiteY1"/>
                    </a:cxn>
                  </a:cxnLst>
                  <a:rect l="l" t="t" r="r" b="b"/>
                  <a:pathLst>
                    <a:path w="119062" h="119062">
                      <a:moveTo>
                        <a:pt x="0" y="0"/>
                      </a:moveTo>
                      <a:lnTo>
                        <a:pt x="119062" y="119062"/>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24" name="Text Box 13"/>
            <p:cNvSpPr txBox="1">
              <a:spLocks noChangeArrowheads="1"/>
            </p:cNvSpPr>
            <p:nvPr/>
          </p:nvSpPr>
          <p:spPr bwMode="auto">
            <a:xfrm>
              <a:off x="1691953" y="4201343"/>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X2101</a:t>
              </a:r>
              <a:endParaRPr lang="zh-CN" altLang="en-US" sz="1400" dirty="0"/>
            </a:p>
          </p:txBody>
        </p:sp>
        <p:sp>
          <p:nvSpPr>
            <p:cNvPr id="25" name="Text Box 13"/>
            <p:cNvSpPr txBox="1">
              <a:spLocks noChangeArrowheads="1"/>
            </p:cNvSpPr>
            <p:nvPr/>
          </p:nvSpPr>
          <p:spPr bwMode="auto">
            <a:xfrm>
              <a:off x="1691953" y="2276872"/>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S2103</a:t>
              </a:r>
              <a:endParaRPr lang="zh-CN" altLang="en-US" sz="1400" dirty="0"/>
            </a:p>
          </p:txBody>
        </p:sp>
        <p:sp>
          <p:nvSpPr>
            <p:cNvPr id="26" name="Text Box 13"/>
            <p:cNvSpPr txBox="1">
              <a:spLocks noChangeArrowheads="1"/>
            </p:cNvSpPr>
            <p:nvPr/>
          </p:nvSpPr>
          <p:spPr bwMode="auto">
            <a:xfrm>
              <a:off x="3420145" y="2492896"/>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S2112</a:t>
              </a:r>
              <a:endParaRPr lang="zh-CN" altLang="en-US" sz="1400" dirty="0"/>
            </a:p>
          </p:txBody>
        </p:sp>
        <p:sp>
          <p:nvSpPr>
            <p:cNvPr id="27" name="Text Box 13"/>
            <p:cNvSpPr txBox="1">
              <a:spLocks noChangeArrowheads="1"/>
            </p:cNvSpPr>
            <p:nvPr/>
          </p:nvSpPr>
          <p:spPr bwMode="auto">
            <a:xfrm>
              <a:off x="5148337" y="4221088"/>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X2104</a:t>
              </a:r>
              <a:endParaRPr lang="zh-CN" altLang="en-US" sz="1400" dirty="0"/>
            </a:p>
          </p:txBody>
        </p:sp>
        <p:sp>
          <p:nvSpPr>
            <p:cNvPr id="28" name="Text Box 13"/>
            <p:cNvSpPr txBox="1">
              <a:spLocks noChangeArrowheads="1"/>
            </p:cNvSpPr>
            <p:nvPr/>
          </p:nvSpPr>
          <p:spPr bwMode="auto">
            <a:xfrm>
              <a:off x="5508377" y="2545159"/>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S2106</a:t>
              </a:r>
              <a:endParaRPr lang="zh-CN" altLang="en-US" sz="1400" dirty="0"/>
            </a:p>
          </p:txBody>
        </p:sp>
        <p:sp>
          <p:nvSpPr>
            <p:cNvPr id="29" name="Text Box 13"/>
            <p:cNvSpPr txBox="1">
              <a:spLocks noChangeArrowheads="1"/>
            </p:cNvSpPr>
            <p:nvPr/>
          </p:nvSpPr>
          <p:spPr bwMode="auto">
            <a:xfrm>
              <a:off x="4068217" y="4221088"/>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X2108</a:t>
              </a:r>
              <a:endParaRPr lang="zh-CN" altLang="en-US" sz="1400" dirty="0"/>
            </a:p>
          </p:txBody>
        </p:sp>
        <p:sp>
          <p:nvSpPr>
            <p:cNvPr id="30" name="Text Box 13"/>
            <p:cNvSpPr txBox="1">
              <a:spLocks noChangeArrowheads="1"/>
            </p:cNvSpPr>
            <p:nvPr/>
          </p:nvSpPr>
          <p:spPr bwMode="auto">
            <a:xfrm>
              <a:off x="2844081" y="4221088"/>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X2110</a:t>
              </a:r>
              <a:endParaRPr lang="zh-CN" altLang="en-US" sz="1400" dirty="0"/>
            </a:p>
          </p:txBody>
        </p:sp>
        <p:grpSp>
          <p:nvGrpSpPr>
            <p:cNvPr id="31" name="组合 98"/>
            <p:cNvGrpSpPr/>
            <p:nvPr/>
          </p:nvGrpSpPr>
          <p:grpSpPr>
            <a:xfrm>
              <a:off x="8172673" y="2564904"/>
              <a:ext cx="504899" cy="214314"/>
              <a:chOff x="1691953" y="2636912"/>
              <a:chExt cx="504899" cy="214314"/>
            </a:xfrm>
          </p:grpSpPr>
          <p:sp>
            <p:nvSpPr>
              <p:cNvPr id="56" name="椭圆 55"/>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组合 8"/>
              <p:cNvGrpSpPr/>
              <p:nvPr/>
            </p:nvGrpSpPr>
            <p:grpSpPr>
              <a:xfrm>
                <a:off x="1910306" y="2636912"/>
                <a:ext cx="286546" cy="214314"/>
                <a:chOff x="1081062" y="3152772"/>
                <a:chExt cx="286546" cy="214314"/>
              </a:xfrm>
            </p:grpSpPr>
            <p:cxnSp>
              <p:nvCxnSpPr>
                <p:cNvPr id="5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2" name="组合 104"/>
            <p:cNvGrpSpPr/>
            <p:nvPr/>
          </p:nvGrpSpPr>
          <p:grpSpPr>
            <a:xfrm>
              <a:off x="9323958" y="2564904"/>
              <a:ext cx="504899" cy="214314"/>
              <a:chOff x="1691953" y="2636912"/>
              <a:chExt cx="504899" cy="214314"/>
            </a:xfrm>
          </p:grpSpPr>
          <p:sp>
            <p:nvSpPr>
              <p:cNvPr id="51" name="椭圆 50"/>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组合 8"/>
              <p:cNvGrpSpPr/>
              <p:nvPr/>
            </p:nvGrpSpPr>
            <p:grpSpPr>
              <a:xfrm>
                <a:off x="1910306" y="2636912"/>
                <a:ext cx="286546" cy="214314"/>
                <a:chOff x="1081062" y="3152772"/>
                <a:chExt cx="286546" cy="214314"/>
              </a:xfrm>
            </p:grpSpPr>
            <p:cxnSp>
              <p:nvCxnSpPr>
                <p:cNvPr id="53"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3" name="组合 110"/>
            <p:cNvGrpSpPr/>
            <p:nvPr/>
          </p:nvGrpSpPr>
          <p:grpSpPr>
            <a:xfrm flipH="1">
              <a:off x="8172673" y="3934766"/>
              <a:ext cx="504899" cy="214314"/>
              <a:chOff x="1691953" y="2636912"/>
              <a:chExt cx="504899" cy="214314"/>
            </a:xfrm>
          </p:grpSpPr>
          <p:sp>
            <p:nvSpPr>
              <p:cNvPr id="46" name="椭圆 45"/>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8"/>
              <p:cNvGrpSpPr/>
              <p:nvPr/>
            </p:nvGrpSpPr>
            <p:grpSpPr>
              <a:xfrm>
                <a:off x="1910306" y="2636912"/>
                <a:ext cx="286546" cy="214314"/>
                <a:chOff x="1081062" y="3152772"/>
                <a:chExt cx="286546" cy="214314"/>
              </a:xfrm>
            </p:grpSpPr>
            <p:cxnSp>
              <p:nvCxnSpPr>
                <p:cNvPr id="4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4" name="组合 116"/>
            <p:cNvGrpSpPr/>
            <p:nvPr/>
          </p:nvGrpSpPr>
          <p:grpSpPr>
            <a:xfrm flipH="1">
              <a:off x="9324801" y="3934766"/>
              <a:ext cx="504899" cy="214314"/>
              <a:chOff x="1691953" y="2636912"/>
              <a:chExt cx="504899" cy="214314"/>
            </a:xfrm>
          </p:grpSpPr>
          <p:sp>
            <p:nvSpPr>
              <p:cNvPr id="41" name="椭圆 40"/>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8"/>
              <p:cNvGrpSpPr/>
              <p:nvPr/>
            </p:nvGrpSpPr>
            <p:grpSpPr>
              <a:xfrm>
                <a:off x="1910306" y="2636912"/>
                <a:ext cx="286546" cy="214314"/>
                <a:chOff x="1081062" y="3152772"/>
                <a:chExt cx="286546" cy="214314"/>
              </a:xfrm>
            </p:grpSpPr>
            <p:cxnSp>
              <p:nvCxnSpPr>
                <p:cNvPr id="43"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5" name="Text Box 13"/>
            <p:cNvSpPr txBox="1">
              <a:spLocks noChangeArrowheads="1"/>
            </p:cNvSpPr>
            <p:nvPr/>
          </p:nvSpPr>
          <p:spPr bwMode="auto">
            <a:xfrm>
              <a:off x="7596609" y="3861048"/>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X2201</a:t>
              </a:r>
              <a:endParaRPr lang="zh-CN" altLang="en-US" sz="1400" dirty="0"/>
            </a:p>
          </p:txBody>
        </p:sp>
        <p:sp>
          <p:nvSpPr>
            <p:cNvPr id="36" name="Text Box 13"/>
            <p:cNvSpPr txBox="1">
              <a:spLocks noChangeArrowheads="1"/>
            </p:cNvSpPr>
            <p:nvPr/>
          </p:nvSpPr>
          <p:spPr bwMode="auto">
            <a:xfrm>
              <a:off x="7596609" y="2492896"/>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S2203</a:t>
              </a:r>
              <a:endParaRPr lang="zh-CN" altLang="en-US" sz="1400" dirty="0"/>
            </a:p>
          </p:txBody>
        </p:sp>
        <p:sp>
          <p:nvSpPr>
            <p:cNvPr id="37" name="Text Box 13"/>
            <p:cNvSpPr txBox="1">
              <a:spLocks noChangeArrowheads="1"/>
            </p:cNvSpPr>
            <p:nvPr/>
          </p:nvSpPr>
          <p:spPr bwMode="auto">
            <a:xfrm>
              <a:off x="9756849" y="2492896"/>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S2204</a:t>
              </a:r>
              <a:endParaRPr lang="zh-CN" altLang="en-US" sz="1400" dirty="0"/>
            </a:p>
          </p:txBody>
        </p:sp>
        <p:sp>
          <p:nvSpPr>
            <p:cNvPr id="38" name="Text Box 13"/>
            <p:cNvSpPr txBox="1">
              <a:spLocks noChangeArrowheads="1"/>
            </p:cNvSpPr>
            <p:nvPr/>
          </p:nvSpPr>
          <p:spPr bwMode="auto">
            <a:xfrm>
              <a:off x="9756849" y="3861048"/>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X2202</a:t>
              </a:r>
              <a:endParaRPr lang="zh-CN" altLang="en-US" sz="1400" dirty="0"/>
            </a:p>
          </p:txBody>
        </p:sp>
        <p:sp>
          <p:nvSpPr>
            <p:cNvPr id="39" name="Text Box 13"/>
            <p:cNvSpPr txBox="1">
              <a:spLocks noChangeArrowheads="1"/>
            </p:cNvSpPr>
            <p:nvPr/>
          </p:nvSpPr>
          <p:spPr bwMode="auto">
            <a:xfrm>
              <a:off x="7668617" y="4345359"/>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Z2102</a:t>
              </a:r>
              <a:endParaRPr lang="zh-CN" altLang="en-US" sz="1400" dirty="0"/>
            </a:p>
          </p:txBody>
        </p:sp>
        <p:sp>
          <p:nvSpPr>
            <p:cNvPr id="40" name="矩形 39"/>
            <p:cNvSpPr/>
            <p:nvPr/>
          </p:nvSpPr>
          <p:spPr>
            <a:xfrm>
              <a:off x="899865" y="2420888"/>
              <a:ext cx="648072" cy="1800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0897" name="Rectangle 1"/>
          <p:cNvSpPr>
            <a:spLocks noChangeArrowheads="1"/>
          </p:cNvSpPr>
          <p:nvPr/>
        </p:nvSpPr>
        <p:spPr bwMode="auto">
          <a:xfrm>
            <a:off x="1262822" y="5100648"/>
            <a:ext cx="9727343" cy="175432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50000"/>
              </a:lnSpc>
              <a:spcBef>
                <a:spcPct val="0"/>
              </a:spcBef>
              <a:spcAft>
                <a:spcPct val="0"/>
              </a:spcAft>
              <a:buClrTx/>
              <a:buSzTx/>
              <a:buFontTx/>
              <a:buNone/>
              <a:tabLst/>
            </a:pPr>
            <a:r>
              <a:rPr kumimoji="0" lang="zh-CN" altLang="en-US" sz="2400" b="1" i="0" u="none" strike="noStrike" cap="none" normalizeH="0" baseline="0" dirty="0" smtClean="0">
                <a:ln>
                  <a:noFill/>
                </a:ln>
                <a:effectLst/>
                <a:latin typeface="Calibri" pitchFamily="34" charset="0"/>
                <a:ea typeface="宋体" pitchFamily="2" charset="-122"/>
                <a:cs typeface="宋体" pitchFamily="2" charset="-122"/>
              </a:rPr>
              <a:t>上行方向：</a:t>
            </a:r>
            <a:r>
              <a:rPr kumimoji="0" lang="en-US" altLang="zh-CN" sz="2400" b="1" i="0" u="none" strike="noStrike" cap="none" normalizeH="0" baseline="0" dirty="0" smtClean="0">
                <a:ln>
                  <a:noFill/>
                </a:ln>
                <a:solidFill>
                  <a:srgbClr val="FF00FF"/>
                </a:solidFill>
                <a:effectLst/>
                <a:latin typeface="Calibri" pitchFamily="34" charset="0"/>
                <a:ea typeface="宋体" pitchFamily="2" charset="-122"/>
                <a:cs typeface="宋体" pitchFamily="2" charset="-122"/>
              </a:rPr>
              <a:t>S2112—S2013:</a:t>
            </a:r>
            <a:r>
              <a:rPr kumimoji="0" lang="zh-CN" altLang="en-US" sz="2400" b="1" i="0" u="none" strike="noStrike" cap="none" normalizeH="0" baseline="0" dirty="0" smtClean="0">
                <a:ln>
                  <a:noFill/>
                </a:ln>
                <a:solidFill>
                  <a:srgbClr val="FF00FF"/>
                </a:solidFill>
                <a:effectLst/>
                <a:latin typeface="Calibri" pitchFamily="34" charset="0"/>
                <a:ea typeface="宋体" pitchFamily="2" charset="-122"/>
                <a:cs typeface="宋体" pitchFamily="2" charset="-122"/>
              </a:rPr>
              <a:t>接车进路；</a:t>
            </a:r>
            <a:endParaRPr kumimoji="0" lang="en-US" altLang="zh-CN" sz="2400" b="1" i="0" u="none" strike="noStrike" cap="none" normalizeH="0" baseline="0" dirty="0" smtClean="0">
              <a:ln>
                <a:noFill/>
              </a:ln>
              <a:solidFill>
                <a:srgbClr val="FF00FF"/>
              </a:solidFill>
              <a:effectLst/>
              <a:latin typeface="Calibri" pitchFamily="34" charset="0"/>
              <a:ea typeface="宋体" pitchFamily="2" charset="-122"/>
              <a:cs typeface="宋体" pitchFamily="2" charset="-122"/>
            </a:endParaRPr>
          </a:p>
          <a:p>
            <a:pPr marL="0" marR="0" lvl="0" indent="0" defTabSz="914400" rtl="0" eaLnBrk="1" fontAlgn="base" latinLnBrk="0" hangingPunct="1">
              <a:lnSpc>
                <a:spcPct val="150000"/>
              </a:lnSpc>
              <a:spcBef>
                <a:spcPct val="0"/>
              </a:spcBef>
              <a:spcAft>
                <a:spcPct val="0"/>
              </a:spcAft>
              <a:buClrTx/>
              <a:buSzTx/>
              <a:buFontTx/>
              <a:buNone/>
              <a:tabLst/>
            </a:pPr>
            <a:r>
              <a:rPr kumimoji="0" lang="zh-CN" altLang="en-US" sz="2400" b="1" i="0" u="none" strike="noStrike" cap="none" normalizeH="0" baseline="0" dirty="0" smtClean="0">
                <a:ln>
                  <a:noFill/>
                </a:ln>
                <a:solidFill>
                  <a:srgbClr val="00B050"/>
                </a:solidFill>
                <a:effectLst/>
                <a:latin typeface="Calibri" pitchFamily="34" charset="0"/>
                <a:ea typeface="宋体" pitchFamily="2" charset="-122"/>
                <a:cs typeface="宋体" pitchFamily="2" charset="-122"/>
              </a:rPr>
              <a:t>                       </a:t>
            </a:r>
            <a:r>
              <a:rPr kumimoji="0" lang="en-US" altLang="zh-CN" sz="2400" b="1" i="0" u="none" strike="noStrike" cap="none" normalizeH="0" baseline="0" dirty="0" smtClean="0">
                <a:ln>
                  <a:noFill/>
                </a:ln>
                <a:solidFill>
                  <a:srgbClr val="00B050"/>
                </a:solidFill>
                <a:effectLst/>
                <a:latin typeface="Calibri" pitchFamily="34" charset="0"/>
                <a:ea typeface="宋体" pitchFamily="2" charset="-122"/>
                <a:cs typeface="宋体" pitchFamily="2" charset="-122"/>
              </a:rPr>
              <a:t>S2203—S2112:</a:t>
            </a:r>
            <a:r>
              <a:rPr kumimoji="0" lang="zh-CN" altLang="en-US" sz="2400" b="1" i="0" u="none" strike="noStrike" cap="none" normalizeH="0" baseline="0" dirty="0" smtClean="0">
                <a:ln>
                  <a:noFill/>
                </a:ln>
                <a:solidFill>
                  <a:srgbClr val="00B050"/>
                </a:solidFill>
                <a:effectLst/>
                <a:latin typeface="Calibri" pitchFamily="34" charset="0"/>
                <a:ea typeface="宋体" pitchFamily="2" charset="-122"/>
                <a:cs typeface="宋体" pitchFamily="2" charset="-122"/>
              </a:rPr>
              <a:t>发车进路；</a:t>
            </a:r>
            <a:endParaRPr kumimoji="0" lang="zh-CN" altLang="en-US" sz="2400" b="1" i="0" u="none" strike="noStrike" cap="none" normalizeH="0" baseline="0" dirty="0" smtClean="0">
              <a:ln>
                <a:noFill/>
              </a:ln>
              <a:solidFill>
                <a:srgbClr val="00B050"/>
              </a:solidFill>
              <a:effectLst/>
              <a:latin typeface="Arial" pitchFamily="34" charset="0"/>
              <a:ea typeface="宋体" pitchFamily="2" charset="-122"/>
              <a:cs typeface="宋体" pitchFamily="2" charset="-122"/>
            </a:endParaRPr>
          </a:p>
          <a:p>
            <a:pPr marL="0" marR="0" lvl="0" indent="0" defTabSz="914400" rtl="0" eaLnBrk="0" fontAlgn="base" latinLnBrk="0" hangingPunct="0">
              <a:lnSpc>
                <a:spcPct val="150000"/>
              </a:lnSpc>
              <a:spcBef>
                <a:spcPct val="0"/>
              </a:spcBef>
              <a:spcAft>
                <a:spcPct val="0"/>
              </a:spcAft>
              <a:buClrTx/>
              <a:buSzTx/>
              <a:buFontTx/>
              <a:buNone/>
              <a:tabLst/>
            </a:pPr>
            <a:r>
              <a:rPr kumimoji="0" lang="zh-CN" altLang="en-US" sz="2400" b="1" i="0" u="none" strike="noStrike" cap="none" normalizeH="0" baseline="0" dirty="0" smtClean="0">
                <a:ln>
                  <a:noFill/>
                </a:ln>
                <a:effectLst/>
                <a:latin typeface="Calibri" pitchFamily="34" charset="0"/>
                <a:ea typeface="宋体" pitchFamily="2" charset="-122"/>
                <a:cs typeface="宋体" pitchFamily="2" charset="-122"/>
              </a:rPr>
              <a:t>下行方向：</a:t>
            </a:r>
            <a:r>
              <a:rPr kumimoji="0" lang="en-US" altLang="zh-CN" sz="2400" b="1" i="0" u="none" strike="noStrike" cap="none" normalizeH="0" baseline="0" dirty="0" smtClean="0">
                <a:ln>
                  <a:noFill/>
                </a:ln>
                <a:solidFill>
                  <a:srgbClr val="0303EB"/>
                </a:solidFill>
                <a:effectLst/>
                <a:latin typeface="Calibri" pitchFamily="34" charset="0"/>
                <a:ea typeface="宋体" pitchFamily="2" charset="-122"/>
                <a:cs typeface="宋体" pitchFamily="2" charset="-122"/>
              </a:rPr>
              <a:t>X2101—X2201:</a:t>
            </a:r>
            <a:r>
              <a:rPr kumimoji="0" lang="zh-CN" altLang="en-US" sz="2400" b="1" i="0" u="none" strike="noStrike" cap="none" normalizeH="0" baseline="0" dirty="0" smtClean="0">
                <a:ln>
                  <a:noFill/>
                </a:ln>
                <a:solidFill>
                  <a:srgbClr val="0303EB"/>
                </a:solidFill>
                <a:effectLst/>
                <a:latin typeface="Calibri" pitchFamily="34" charset="0"/>
                <a:ea typeface="宋体" pitchFamily="2" charset="-122"/>
                <a:cs typeface="宋体" pitchFamily="2" charset="-122"/>
              </a:rPr>
              <a:t>通过进路（</a:t>
            </a:r>
            <a:r>
              <a:rPr kumimoji="0" lang="en-US" altLang="zh-CN" sz="2400" b="1" i="0" u="none" strike="noStrike" cap="none" normalizeH="0" baseline="0" dirty="0" smtClean="0">
                <a:ln>
                  <a:noFill/>
                </a:ln>
                <a:solidFill>
                  <a:srgbClr val="0303EB"/>
                </a:solidFill>
                <a:effectLst/>
                <a:latin typeface="Calibri" pitchFamily="34" charset="0"/>
                <a:ea typeface="宋体" pitchFamily="2" charset="-122"/>
                <a:cs typeface="宋体" pitchFamily="2" charset="-122"/>
              </a:rPr>
              <a:t>X2108/X2104</a:t>
            </a:r>
            <a:r>
              <a:rPr kumimoji="0" lang="zh-CN" altLang="en-US" sz="2400" b="1" i="0" u="none" strike="noStrike" cap="none" normalizeH="0" baseline="0" dirty="0" smtClean="0">
                <a:ln>
                  <a:noFill/>
                </a:ln>
                <a:solidFill>
                  <a:srgbClr val="0303EB"/>
                </a:solidFill>
                <a:effectLst/>
                <a:latin typeface="Calibri" pitchFamily="34" charset="0"/>
                <a:ea typeface="宋体" pitchFamily="2" charset="-122"/>
                <a:cs typeface="宋体" pitchFamily="2" charset="-122"/>
              </a:rPr>
              <a:t>均开放为允许灯光）</a:t>
            </a:r>
            <a:endParaRPr kumimoji="0" lang="zh-CN" altLang="en-US" sz="2400" b="1" i="0" u="none" strike="noStrike" cap="none" normalizeH="0" baseline="0" dirty="0" smtClean="0">
              <a:ln>
                <a:noFill/>
              </a:ln>
              <a:solidFill>
                <a:srgbClr val="0303EB"/>
              </a:solidFill>
              <a:effectLst/>
              <a:latin typeface="Arial" pitchFamily="34" charset="0"/>
              <a:ea typeface="宋体" pitchFamily="2" charset="-122"/>
              <a:cs typeface="宋体" pitchFamily="2" charset="-122"/>
            </a:endParaRPr>
          </a:p>
        </p:txBody>
      </p:sp>
      <p:sp>
        <p:nvSpPr>
          <p:cNvPr id="133" name="任意多边形 132"/>
          <p:cNvSpPr/>
          <p:nvPr/>
        </p:nvSpPr>
        <p:spPr>
          <a:xfrm>
            <a:off x="2228045" y="3000777"/>
            <a:ext cx="1081825" cy="0"/>
          </a:xfrm>
          <a:custGeom>
            <a:avLst/>
            <a:gdLst>
              <a:gd name="connsiteX0" fmla="*/ 1081825 w 1081825"/>
              <a:gd name="connsiteY0" fmla="*/ 0 h 0"/>
              <a:gd name="connsiteX1" fmla="*/ 0 w 1081825"/>
              <a:gd name="connsiteY1" fmla="*/ 0 h 0"/>
            </a:gdLst>
            <a:ahLst/>
            <a:cxnLst>
              <a:cxn ang="0">
                <a:pos x="connsiteX0" y="connsiteY0"/>
              </a:cxn>
              <a:cxn ang="0">
                <a:pos x="connsiteX1" y="connsiteY1"/>
              </a:cxn>
            </a:cxnLst>
            <a:rect l="l" t="t" r="r" b="b"/>
            <a:pathLst>
              <a:path w="1081825">
                <a:moveTo>
                  <a:pt x="1081825" y="0"/>
                </a:moveTo>
                <a:lnTo>
                  <a:pt x="0" y="0"/>
                </a:lnTo>
              </a:path>
            </a:pathLst>
          </a:custGeom>
          <a:ln w="57150">
            <a:solidFill>
              <a:srgbClr val="FF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4" name="任意多边形 133"/>
          <p:cNvSpPr/>
          <p:nvPr/>
        </p:nvSpPr>
        <p:spPr>
          <a:xfrm>
            <a:off x="3296992" y="3000777"/>
            <a:ext cx="5306095" cy="0"/>
          </a:xfrm>
          <a:custGeom>
            <a:avLst/>
            <a:gdLst>
              <a:gd name="connsiteX0" fmla="*/ 5306095 w 5306095"/>
              <a:gd name="connsiteY0" fmla="*/ 0 h 0"/>
              <a:gd name="connsiteX1" fmla="*/ 0 w 5306095"/>
              <a:gd name="connsiteY1" fmla="*/ 0 h 0"/>
            </a:gdLst>
            <a:ahLst/>
            <a:cxnLst>
              <a:cxn ang="0">
                <a:pos x="connsiteX0" y="connsiteY0"/>
              </a:cxn>
              <a:cxn ang="0">
                <a:pos x="connsiteX1" y="connsiteY1"/>
              </a:cxn>
            </a:cxnLst>
            <a:rect l="l" t="t" r="r" b="b"/>
            <a:pathLst>
              <a:path w="5306095">
                <a:moveTo>
                  <a:pt x="5306095" y="0"/>
                </a:moveTo>
                <a:lnTo>
                  <a:pt x="0" y="0"/>
                </a:lnTo>
              </a:path>
            </a:pathLst>
          </a:custGeom>
          <a:ln w="571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5" name="任意多边形 134"/>
          <p:cNvSpPr/>
          <p:nvPr/>
        </p:nvSpPr>
        <p:spPr>
          <a:xfrm>
            <a:off x="2191516" y="3747752"/>
            <a:ext cx="6387921" cy="0"/>
          </a:xfrm>
          <a:custGeom>
            <a:avLst/>
            <a:gdLst>
              <a:gd name="connsiteX0" fmla="*/ 0 w 6387921"/>
              <a:gd name="connsiteY0" fmla="*/ 0 h 0"/>
              <a:gd name="connsiteX1" fmla="*/ 6387921 w 6387921"/>
              <a:gd name="connsiteY1" fmla="*/ 0 h 0"/>
            </a:gdLst>
            <a:ahLst/>
            <a:cxnLst>
              <a:cxn ang="0">
                <a:pos x="connsiteX0" y="connsiteY0"/>
              </a:cxn>
              <a:cxn ang="0">
                <a:pos x="connsiteX1" y="connsiteY1"/>
              </a:cxn>
            </a:cxnLst>
            <a:rect l="l" t="t" r="r" b="b"/>
            <a:pathLst>
              <a:path w="6387921">
                <a:moveTo>
                  <a:pt x="0" y="0"/>
                </a:moveTo>
                <a:lnTo>
                  <a:pt x="6387921" y="0"/>
                </a:lnTo>
              </a:path>
            </a:pathLst>
          </a:custGeom>
          <a:ln w="57150">
            <a:solidFill>
              <a:srgbClr val="0303E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6" name="云形标注 135"/>
          <p:cNvSpPr/>
          <p:nvPr/>
        </p:nvSpPr>
        <p:spPr>
          <a:xfrm>
            <a:off x="6334920" y="242864"/>
            <a:ext cx="3571900" cy="1571636"/>
          </a:xfrm>
          <a:prstGeom prst="cloudCallout">
            <a:avLst>
              <a:gd name="adj1" fmla="val -44615"/>
              <a:gd name="adj2" fmla="val 11986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1AEEE"/>
                </a:solidFill>
              </a:rPr>
              <a:t>想一想，相应进路由哪个信号机防护，如何显示？</a:t>
            </a:r>
            <a:endParaRPr lang="zh-CN" altLang="en-US" sz="2000" b="1" dirty="0">
              <a:solidFill>
                <a:srgbClr val="01AEEE"/>
              </a:solidFill>
            </a:endParaRPr>
          </a:p>
        </p:txBody>
      </p:sp>
      <p:sp>
        <p:nvSpPr>
          <p:cNvPr id="137" name="矩形 136"/>
          <p:cNvSpPr/>
          <p:nvPr/>
        </p:nvSpPr>
        <p:spPr>
          <a:xfrm>
            <a:off x="2763020" y="1171558"/>
            <a:ext cx="343395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1</a:t>
            </a:r>
            <a:r>
              <a:rPr lang="zh-CN" altLang="en-US" sz="2400" b="1" dirty="0" smtClean="0">
                <a:solidFill>
                  <a:srgbClr val="0303EB"/>
                </a:solidFill>
              </a:rPr>
              <a:t>）进路的定义及分类</a:t>
            </a:r>
            <a:endParaRPr lang="zh-CN" altLang="en-US" sz="2400" dirty="0">
              <a:solidFill>
                <a:srgbClr val="0303EB"/>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0897">
                                            <p:txEl>
                                              <p:pRg st="0" end="0"/>
                                            </p:txEl>
                                          </p:spTgt>
                                        </p:tgtEl>
                                        <p:attrNameLst>
                                          <p:attrName>style.visibility</p:attrName>
                                        </p:attrNameLst>
                                      </p:cBhvr>
                                      <p:to>
                                        <p:strVal val="visible"/>
                                      </p:to>
                                    </p:set>
                                    <p:animEffect transition="in" filter="wipe(left)">
                                      <p:cBhvr>
                                        <p:cTn id="7" dur="500"/>
                                        <p:tgtEl>
                                          <p:spTgt spid="80897">
                                            <p:txEl>
                                              <p:pRg st="0" end="0"/>
                                            </p:txEl>
                                          </p:spTgt>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33"/>
                                        </p:tgtEl>
                                        <p:attrNameLst>
                                          <p:attrName>style.visibility</p:attrName>
                                        </p:attrNameLst>
                                      </p:cBhvr>
                                      <p:to>
                                        <p:strVal val="visible"/>
                                      </p:to>
                                    </p:set>
                                    <p:animEffect transition="in" filter="wipe(right)">
                                      <p:cBhvr>
                                        <p:cTn id="11" dur="500"/>
                                        <p:tgtEl>
                                          <p:spTgt spid="13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80897">
                                            <p:txEl>
                                              <p:pRg st="1" end="1"/>
                                            </p:txEl>
                                          </p:spTgt>
                                        </p:tgtEl>
                                        <p:attrNameLst>
                                          <p:attrName>style.visibility</p:attrName>
                                        </p:attrNameLst>
                                      </p:cBhvr>
                                      <p:to>
                                        <p:strVal val="visible"/>
                                      </p:to>
                                    </p:set>
                                    <p:animEffect transition="in" filter="wipe(left)">
                                      <p:cBhvr>
                                        <p:cTn id="16" dur="500"/>
                                        <p:tgtEl>
                                          <p:spTgt spid="80897">
                                            <p:txEl>
                                              <p:pRg st="1" end="1"/>
                                            </p:txEl>
                                          </p:spTgt>
                                        </p:tgtEl>
                                      </p:cBhvr>
                                    </p:animEffect>
                                  </p:childTnLst>
                                </p:cTn>
                              </p:par>
                            </p:childTnLst>
                          </p:cTn>
                        </p:par>
                        <p:par>
                          <p:cTn id="17" fill="hold">
                            <p:stCondLst>
                              <p:cond delay="500"/>
                            </p:stCondLst>
                            <p:childTnLst>
                              <p:par>
                                <p:cTn id="18" presetID="22" presetClass="entr" presetSubtype="2" fill="hold" grpId="0" nodeType="afterEffect">
                                  <p:stCondLst>
                                    <p:cond delay="0"/>
                                  </p:stCondLst>
                                  <p:childTnLst>
                                    <p:set>
                                      <p:cBhvr>
                                        <p:cTn id="19" dur="1" fill="hold">
                                          <p:stCondLst>
                                            <p:cond delay="0"/>
                                          </p:stCondLst>
                                        </p:cTn>
                                        <p:tgtEl>
                                          <p:spTgt spid="134"/>
                                        </p:tgtEl>
                                        <p:attrNameLst>
                                          <p:attrName>style.visibility</p:attrName>
                                        </p:attrNameLst>
                                      </p:cBhvr>
                                      <p:to>
                                        <p:strVal val="visible"/>
                                      </p:to>
                                    </p:set>
                                    <p:animEffect transition="in" filter="wipe(right)">
                                      <p:cBhvr>
                                        <p:cTn id="20" dur="500"/>
                                        <p:tgtEl>
                                          <p:spTgt spid="13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80897">
                                            <p:txEl>
                                              <p:pRg st="2" end="2"/>
                                            </p:txEl>
                                          </p:spTgt>
                                        </p:tgtEl>
                                        <p:attrNameLst>
                                          <p:attrName>style.visibility</p:attrName>
                                        </p:attrNameLst>
                                      </p:cBhvr>
                                      <p:to>
                                        <p:strVal val="visible"/>
                                      </p:to>
                                    </p:set>
                                    <p:animEffect transition="in" filter="wipe(left)">
                                      <p:cBhvr>
                                        <p:cTn id="25" dur="500"/>
                                        <p:tgtEl>
                                          <p:spTgt spid="80897">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36"/>
                                        </p:tgtEl>
                                        <p:attrNameLst>
                                          <p:attrName>style.visibility</p:attrName>
                                        </p:attrNameLst>
                                      </p:cBhvr>
                                      <p:to>
                                        <p:strVal val="visible"/>
                                      </p:to>
                                    </p:set>
                                    <p:animEffect transition="in" filter="wipe(down)">
                                      <p:cBhvr>
                                        <p:cTn id="30"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animBg="1"/>
      <p:bldP spid="134" grpId="0" animBg="1"/>
      <p:bldP spid="136"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6406358" y="1171558"/>
            <a:ext cx="1467068" cy="477054"/>
          </a:xfrm>
          <a:prstGeom prst="rect">
            <a:avLst/>
          </a:prstGeom>
          <a:solidFill>
            <a:schemeClr val="bg1"/>
          </a:solidFill>
          <a:ln w="28575">
            <a:solidFill>
              <a:srgbClr val="00AEEE"/>
            </a:solidFill>
          </a:ln>
        </p:spPr>
        <p:txBody>
          <a:bodyPr wrap="none">
            <a:spAutoFit/>
          </a:bodyPr>
          <a:lstStyle/>
          <a:p>
            <a:r>
              <a:rPr lang="zh-CN" altLang="en-US" sz="2400" b="1" dirty="0" smtClean="0"/>
              <a:t>调车进路</a:t>
            </a:r>
            <a:endParaRPr lang="zh-CN" altLang="en-US" sz="2400" b="1" dirty="0"/>
          </a:p>
        </p:txBody>
      </p:sp>
      <p:sp>
        <p:nvSpPr>
          <p:cNvPr id="8" name="矩形 7"/>
          <p:cNvSpPr/>
          <p:nvPr/>
        </p:nvSpPr>
        <p:spPr>
          <a:xfrm>
            <a:off x="2763020" y="1171558"/>
            <a:ext cx="343395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1</a:t>
            </a:r>
            <a:r>
              <a:rPr lang="zh-CN" altLang="en-US" sz="2400" b="1" dirty="0" smtClean="0">
                <a:solidFill>
                  <a:srgbClr val="0303EB"/>
                </a:solidFill>
              </a:rPr>
              <a:t>）进路的定义及分类</a:t>
            </a:r>
            <a:endParaRPr lang="zh-CN" altLang="en-US" sz="2400" dirty="0">
              <a:solidFill>
                <a:srgbClr val="0303EB"/>
              </a:solidFill>
            </a:endParaRPr>
          </a:p>
        </p:txBody>
      </p:sp>
      <p:cxnSp>
        <p:nvCxnSpPr>
          <p:cNvPr id="11" name="直接连接符 10"/>
          <p:cNvCxnSpPr/>
          <p:nvPr/>
        </p:nvCxnSpPr>
        <p:spPr>
          <a:xfrm>
            <a:off x="5012158" y="3652272"/>
            <a:ext cx="5617879"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12" name="任意多边形 11"/>
          <p:cNvSpPr/>
          <p:nvPr/>
        </p:nvSpPr>
        <p:spPr>
          <a:xfrm>
            <a:off x="7197525" y="2944768"/>
            <a:ext cx="3168759" cy="672812"/>
          </a:xfrm>
          <a:custGeom>
            <a:avLst/>
            <a:gdLst>
              <a:gd name="connsiteX0" fmla="*/ 0 w 4305300"/>
              <a:gd name="connsiteY0" fmla="*/ 857250 h 857250"/>
              <a:gd name="connsiteX1" fmla="*/ 857250 w 4305300"/>
              <a:gd name="connsiteY1" fmla="*/ 0 h 857250"/>
              <a:gd name="connsiteX2" fmla="*/ 4305300 w 4305300"/>
              <a:gd name="connsiteY2" fmla="*/ 0 h 857250"/>
            </a:gdLst>
            <a:ahLst/>
            <a:cxnLst>
              <a:cxn ang="0">
                <a:pos x="connsiteX0" y="connsiteY0"/>
              </a:cxn>
              <a:cxn ang="0">
                <a:pos x="connsiteX1" y="connsiteY1"/>
              </a:cxn>
              <a:cxn ang="0">
                <a:pos x="connsiteX2" y="connsiteY2"/>
              </a:cxn>
            </a:cxnLst>
            <a:rect l="l" t="t" r="r" b="b"/>
            <a:pathLst>
              <a:path w="4305300" h="857250">
                <a:moveTo>
                  <a:pt x="0" y="857250"/>
                </a:moveTo>
                <a:lnTo>
                  <a:pt x="857250" y="0"/>
                </a:lnTo>
                <a:lnTo>
                  <a:pt x="4305300" y="0"/>
                </a:lnTo>
              </a:path>
            </a:pathLst>
          </a:custGeom>
          <a:ln w="28575">
            <a:solidFill>
              <a:srgbClr val="08080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3" name="组合 63"/>
          <p:cNvGrpSpPr/>
          <p:nvPr/>
        </p:nvGrpSpPr>
        <p:grpSpPr>
          <a:xfrm flipH="1">
            <a:off x="6814119" y="3369695"/>
            <a:ext cx="371612" cy="168204"/>
            <a:chOff x="1691953" y="2636912"/>
            <a:chExt cx="504899" cy="214314"/>
          </a:xfrm>
        </p:grpSpPr>
        <p:sp>
          <p:nvSpPr>
            <p:cNvPr id="102" name="椭圆 101"/>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3" name="组合 8"/>
            <p:cNvGrpSpPr/>
            <p:nvPr/>
          </p:nvGrpSpPr>
          <p:grpSpPr>
            <a:xfrm>
              <a:off x="1910306" y="2636912"/>
              <a:ext cx="286546" cy="214314"/>
              <a:chOff x="1081062" y="3152772"/>
              <a:chExt cx="286546" cy="214314"/>
            </a:xfrm>
          </p:grpSpPr>
          <p:cxnSp>
            <p:nvCxnSpPr>
              <p:cNvPr id="104"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63"/>
          <p:cNvGrpSpPr/>
          <p:nvPr/>
        </p:nvGrpSpPr>
        <p:grpSpPr>
          <a:xfrm>
            <a:off x="7608481" y="3765303"/>
            <a:ext cx="371612" cy="168204"/>
            <a:chOff x="1691953" y="2636912"/>
            <a:chExt cx="504899" cy="214314"/>
          </a:xfrm>
        </p:grpSpPr>
        <p:sp>
          <p:nvSpPr>
            <p:cNvPr id="97" name="椭圆 96"/>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8" name="组合 8"/>
            <p:cNvGrpSpPr/>
            <p:nvPr/>
          </p:nvGrpSpPr>
          <p:grpSpPr>
            <a:xfrm>
              <a:off x="1910306" y="2636912"/>
              <a:ext cx="286546" cy="214314"/>
              <a:chOff x="1081062" y="3152772"/>
              <a:chExt cx="286546" cy="214314"/>
            </a:xfrm>
          </p:grpSpPr>
          <p:cxnSp>
            <p:nvCxnSpPr>
              <p:cNvPr id="99"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1"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63"/>
          <p:cNvGrpSpPr/>
          <p:nvPr/>
        </p:nvGrpSpPr>
        <p:grpSpPr>
          <a:xfrm>
            <a:off x="4906160" y="3765303"/>
            <a:ext cx="371612" cy="168204"/>
            <a:chOff x="1691953" y="2636912"/>
            <a:chExt cx="504899" cy="214314"/>
          </a:xfrm>
        </p:grpSpPr>
        <p:sp>
          <p:nvSpPr>
            <p:cNvPr id="84" name="椭圆 83"/>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5" name="组合 8"/>
            <p:cNvGrpSpPr/>
            <p:nvPr/>
          </p:nvGrpSpPr>
          <p:grpSpPr>
            <a:xfrm>
              <a:off x="1910306" y="2636912"/>
              <a:ext cx="286546" cy="214314"/>
              <a:chOff x="1081062" y="3152772"/>
              <a:chExt cx="286546" cy="214314"/>
            </a:xfrm>
          </p:grpSpPr>
          <p:cxnSp>
            <p:nvCxnSpPr>
              <p:cNvPr id="86"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8"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任意多边形 16"/>
          <p:cNvSpPr/>
          <p:nvPr/>
        </p:nvSpPr>
        <p:spPr>
          <a:xfrm>
            <a:off x="5270632" y="3589813"/>
            <a:ext cx="0" cy="102524"/>
          </a:xfrm>
          <a:custGeom>
            <a:avLst/>
            <a:gdLst>
              <a:gd name="connsiteX0" fmla="*/ 0 w 0"/>
              <a:gd name="connsiteY0" fmla="*/ 0 h 130629"/>
              <a:gd name="connsiteX1" fmla="*/ 0 w 0"/>
              <a:gd name="connsiteY1" fmla="*/ 130629 h 130629"/>
            </a:gdLst>
            <a:ahLst/>
            <a:cxnLst>
              <a:cxn ang="0">
                <a:pos x="connsiteX0" y="connsiteY0"/>
              </a:cxn>
              <a:cxn ang="0">
                <a:pos x="connsiteX1" y="connsiteY1"/>
              </a:cxn>
            </a:cxnLst>
            <a:rect l="l" t="t" r="r" b="b"/>
            <a:pathLst>
              <a:path h="130629">
                <a:moveTo>
                  <a:pt x="0" y="0"/>
                </a:moveTo>
                <a:lnTo>
                  <a:pt x="0" y="130629"/>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任意多边形 17"/>
          <p:cNvSpPr/>
          <p:nvPr/>
        </p:nvSpPr>
        <p:spPr>
          <a:xfrm>
            <a:off x="10280822" y="3589813"/>
            <a:ext cx="0" cy="113915"/>
          </a:xfrm>
          <a:custGeom>
            <a:avLst/>
            <a:gdLst>
              <a:gd name="connsiteX0" fmla="*/ 0 w 0"/>
              <a:gd name="connsiteY0" fmla="*/ 0 h 145143"/>
              <a:gd name="connsiteX1" fmla="*/ 0 w 0"/>
              <a:gd name="connsiteY1" fmla="*/ 145143 h 145143"/>
            </a:gdLst>
            <a:ahLst/>
            <a:cxnLst>
              <a:cxn ang="0">
                <a:pos x="connsiteX0" y="connsiteY0"/>
              </a:cxn>
              <a:cxn ang="0">
                <a:pos x="connsiteX1" y="connsiteY1"/>
              </a:cxn>
            </a:cxnLst>
            <a:rect l="l" t="t" r="r" b="b"/>
            <a:pathLst>
              <a:path h="145143">
                <a:moveTo>
                  <a:pt x="0" y="0"/>
                </a:moveTo>
                <a:lnTo>
                  <a:pt x="0" y="14514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任意多边形 18"/>
          <p:cNvSpPr/>
          <p:nvPr/>
        </p:nvSpPr>
        <p:spPr>
          <a:xfrm>
            <a:off x="6815452" y="3595153"/>
            <a:ext cx="0" cy="115874"/>
          </a:xfrm>
          <a:custGeom>
            <a:avLst/>
            <a:gdLst>
              <a:gd name="connsiteX0" fmla="*/ 0 w 0"/>
              <a:gd name="connsiteY0" fmla="*/ 0 h 147638"/>
              <a:gd name="connsiteX1" fmla="*/ 0 w 0"/>
              <a:gd name="connsiteY1" fmla="*/ 147638 h 147638"/>
            </a:gdLst>
            <a:ahLst/>
            <a:cxnLst>
              <a:cxn ang="0">
                <a:pos x="connsiteX0" y="connsiteY0"/>
              </a:cxn>
              <a:cxn ang="0">
                <a:pos x="connsiteX1" y="connsiteY1"/>
              </a:cxn>
            </a:cxnLst>
            <a:rect l="l" t="t" r="r" b="b"/>
            <a:pathLst>
              <a:path h="147638">
                <a:moveTo>
                  <a:pt x="0" y="0"/>
                </a:moveTo>
                <a:lnTo>
                  <a:pt x="0" y="14763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任意多边形 19"/>
          <p:cNvSpPr/>
          <p:nvPr/>
        </p:nvSpPr>
        <p:spPr>
          <a:xfrm>
            <a:off x="7975694" y="3583940"/>
            <a:ext cx="0" cy="123348"/>
          </a:xfrm>
          <a:custGeom>
            <a:avLst/>
            <a:gdLst>
              <a:gd name="connsiteX0" fmla="*/ 0 w 0"/>
              <a:gd name="connsiteY0" fmla="*/ 0 h 157162"/>
              <a:gd name="connsiteX1" fmla="*/ 0 w 0"/>
              <a:gd name="connsiteY1" fmla="*/ 157162 h 157162"/>
            </a:gdLst>
            <a:ahLst/>
            <a:cxnLst>
              <a:cxn ang="0">
                <a:pos x="connsiteX0" y="connsiteY0"/>
              </a:cxn>
              <a:cxn ang="0">
                <a:pos x="connsiteX1" y="connsiteY1"/>
              </a:cxn>
            </a:cxnLst>
            <a:rect l="l" t="t" r="r" b="b"/>
            <a:pathLst>
              <a:path h="157162">
                <a:moveTo>
                  <a:pt x="0" y="0"/>
                </a:moveTo>
                <a:lnTo>
                  <a:pt x="0" y="15716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1" name="组合 63"/>
          <p:cNvGrpSpPr/>
          <p:nvPr/>
        </p:nvGrpSpPr>
        <p:grpSpPr>
          <a:xfrm>
            <a:off x="9888053" y="3765303"/>
            <a:ext cx="371612" cy="168204"/>
            <a:chOff x="1691953" y="2636912"/>
            <a:chExt cx="504899" cy="214314"/>
          </a:xfrm>
        </p:grpSpPr>
        <p:sp>
          <p:nvSpPr>
            <p:cNvPr id="79" name="椭圆 78"/>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组合 8"/>
            <p:cNvGrpSpPr/>
            <p:nvPr/>
          </p:nvGrpSpPr>
          <p:grpSpPr>
            <a:xfrm>
              <a:off x="1910306" y="2636912"/>
              <a:ext cx="286546" cy="214314"/>
              <a:chOff x="1081062" y="3152772"/>
              <a:chExt cx="286546" cy="214314"/>
            </a:xfrm>
          </p:grpSpPr>
          <p:cxnSp>
            <p:nvCxnSpPr>
              <p:cNvPr id="81"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2" name="任意多边形 21"/>
          <p:cNvSpPr/>
          <p:nvPr/>
        </p:nvSpPr>
        <p:spPr>
          <a:xfrm>
            <a:off x="10050550" y="2886070"/>
            <a:ext cx="0" cy="132901"/>
          </a:xfrm>
          <a:custGeom>
            <a:avLst/>
            <a:gdLst>
              <a:gd name="connsiteX0" fmla="*/ 0 w 0"/>
              <a:gd name="connsiteY0" fmla="*/ 0 h 169333"/>
              <a:gd name="connsiteX1" fmla="*/ 0 w 0"/>
              <a:gd name="connsiteY1" fmla="*/ 169333 h 169333"/>
            </a:gdLst>
            <a:ahLst/>
            <a:cxnLst>
              <a:cxn ang="0">
                <a:pos x="connsiteX0" y="connsiteY0"/>
              </a:cxn>
              <a:cxn ang="0">
                <a:pos x="connsiteX1" y="connsiteY1"/>
              </a:cxn>
            </a:cxnLst>
            <a:rect l="l" t="t" r="r" b="b"/>
            <a:pathLst>
              <a:path h="169333">
                <a:moveTo>
                  <a:pt x="0" y="0"/>
                </a:moveTo>
                <a:lnTo>
                  <a:pt x="0" y="16933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任意多边形 22"/>
          <p:cNvSpPr/>
          <p:nvPr/>
        </p:nvSpPr>
        <p:spPr>
          <a:xfrm>
            <a:off x="5269630" y="3643745"/>
            <a:ext cx="2706064" cy="7476"/>
          </a:xfrm>
          <a:custGeom>
            <a:avLst/>
            <a:gdLst>
              <a:gd name="connsiteX0" fmla="*/ 0 w 3676650"/>
              <a:gd name="connsiteY0" fmla="*/ 9525 h 9525"/>
              <a:gd name="connsiteX1" fmla="*/ 3676650 w 3676650"/>
              <a:gd name="connsiteY1" fmla="*/ 0 h 9525"/>
            </a:gdLst>
            <a:ahLst/>
            <a:cxnLst>
              <a:cxn ang="0">
                <a:pos x="connsiteX0" y="connsiteY0"/>
              </a:cxn>
              <a:cxn ang="0">
                <a:pos x="connsiteX1" y="connsiteY1"/>
              </a:cxn>
            </a:cxnLst>
            <a:rect l="l" t="t" r="r" b="b"/>
            <a:pathLst>
              <a:path w="3676650" h="9525">
                <a:moveTo>
                  <a:pt x="0" y="9525"/>
                </a:moveTo>
                <a:lnTo>
                  <a:pt x="3676650" y="0"/>
                </a:lnTo>
              </a:path>
            </a:pathLst>
          </a:custGeom>
          <a:ln w="571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椭圆 23"/>
          <p:cNvSpPr/>
          <p:nvPr/>
        </p:nvSpPr>
        <p:spPr>
          <a:xfrm>
            <a:off x="7336585" y="3530714"/>
            <a:ext cx="52999" cy="56515"/>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5056813" y="5404250"/>
            <a:ext cx="5617879"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26" name="任意多边形 25"/>
          <p:cNvSpPr/>
          <p:nvPr/>
        </p:nvSpPr>
        <p:spPr>
          <a:xfrm>
            <a:off x="7242181" y="4696746"/>
            <a:ext cx="3168759" cy="672812"/>
          </a:xfrm>
          <a:custGeom>
            <a:avLst/>
            <a:gdLst>
              <a:gd name="connsiteX0" fmla="*/ 0 w 4305300"/>
              <a:gd name="connsiteY0" fmla="*/ 857250 h 857250"/>
              <a:gd name="connsiteX1" fmla="*/ 857250 w 4305300"/>
              <a:gd name="connsiteY1" fmla="*/ 0 h 857250"/>
              <a:gd name="connsiteX2" fmla="*/ 4305300 w 4305300"/>
              <a:gd name="connsiteY2" fmla="*/ 0 h 857250"/>
            </a:gdLst>
            <a:ahLst/>
            <a:cxnLst>
              <a:cxn ang="0">
                <a:pos x="connsiteX0" y="connsiteY0"/>
              </a:cxn>
              <a:cxn ang="0">
                <a:pos x="connsiteX1" y="connsiteY1"/>
              </a:cxn>
              <a:cxn ang="0">
                <a:pos x="connsiteX2" y="connsiteY2"/>
              </a:cxn>
            </a:cxnLst>
            <a:rect l="l" t="t" r="r" b="b"/>
            <a:pathLst>
              <a:path w="4305300" h="857250">
                <a:moveTo>
                  <a:pt x="0" y="857250"/>
                </a:moveTo>
                <a:lnTo>
                  <a:pt x="857250" y="0"/>
                </a:lnTo>
                <a:lnTo>
                  <a:pt x="4305300"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7" name="组合 63"/>
          <p:cNvGrpSpPr/>
          <p:nvPr/>
        </p:nvGrpSpPr>
        <p:grpSpPr>
          <a:xfrm flipH="1">
            <a:off x="6858774" y="5121673"/>
            <a:ext cx="371612" cy="168204"/>
            <a:chOff x="1691953" y="2636912"/>
            <a:chExt cx="504899" cy="214314"/>
          </a:xfrm>
        </p:grpSpPr>
        <p:sp>
          <p:nvSpPr>
            <p:cNvPr id="74" name="椭圆 73"/>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5" name="组合 8"/>
            <p:cNvGrpSpPr/>
            <p:nvPr/>
          </p:nvGrpSpPr>
          <p:grpSpPr>
            <a:xfrm>
              <a:off x="1910306" y="2636912"/>
              <a:ext cx="286546" cy="214314"/>
              <a:chOff x="1081062" y="3152772"/>
              <a:chExt cx="286546" cy="214314"/>
            </a:xfrm>
          </p:grpSpPr>
          <p:cxnSp>
            <p:nvCxnSpPr>
              <p:cNvPr id="76"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8" name="组合 63"/>
          <p:cNvGrpSpPr/>
          <p:nvPr/>
        </p:nvGrpSpPr>
        <p:grpSpPr>
          <a:xfrm>
            <a:off x="7653137" y="5517281"/>
            <a:ext cx="371612" cy="168204"/>
            <a:chOff x="1691953" y="2636912"/>
            <a:chExt cx="504899" cy="214314"/>
          </a:xfrm>
        </p:grpSpPr>
        <p:sp>
          <p:nvSpPr>
            <p:cNvPr id="69" name="椭圆 68"/>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0" name="组合 8"/>
            <p:cNvGrpSpPr/>
            <p:nvPr/>
          </p:nvGrpSpPr>
          <p:grpSpPr>
            <a:xfrm>
              <a:off x="1910306" y="2636912"/>
              <a:ext cx="286546" cy="214314"/>
              <a:chOff x="1081062" y="3152772"/>
              <a:chExt cx="286546" cy="214314"/>
            </a:xfrm>
          </p:grpSpPr>
          <p:cxnSp>
            <p:nvCxnSpPr>
              <p:cNvPr id="71"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9" name="组合 135"/>
          <p:cNvGrpSpPr/>
          <p:nvPr/>
        </p:nvGrpSpPr>
        <p:grpSpPr>
          <a:xfrm>
            <a:off x="5834854" y="5172086"/>
            <a:ext cx="686468" cy="224272"/>
            <a:chOff x="5724401" y="2708920"/>
            <a:chExt cx="932684" cy="285752"/>
          </a:xfrm>
        </p:grpSpPr>
        <p:grpSp>
          <p:nvGrpSpPr>
            <p:cNvPr id="61" name="组合 103"/>
            <p:cNvGrpSpPr/>
            <p:nvPr/>
          </p:nvGrpSpPr>
          <p:grpSpPr>
            <a:xfrm flipH="1">
              <a:off x="5724401" y="2708920"/>
              <a:ext cx="428628" cy="285752"/>
              <a:chOff x="1582707" y="2285992"/>
              <a:chExt cx="682172" cy="285752"/>
            </a:xfrm>
          </p:grpSpPr>
          <p:sp>
            <p:nvSpPr>
              <p:cNvPr id="66" name="椭圆 65"/>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00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30"/>
            <p:cNvGrpSpPr/>
            <p:nvPr/>
          </p:nvGrpSpPr>
          <p:grpSpPr>
            <a:xfrm>
              <a:off x="6228457" y="2708920"/>
              <a:ext cx="428628" cy="285752"/>
              <a:chOff x="1582707" y="2285992"/>
              <a:chExt cx="682172" cy="285752"/>
            </a:xfrm>
          </p:grpSpPr>
          <p:sp>
            <p:nvSpPr>
              <p:cNvPr id="63" name="椭圆 62"/>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FF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0" name="组合 63"/>
          <p:cNvGrpSpPr/>
          <p:nvPr/>
        </p:nvGrpSpPr>
        <p:grpSpPr>
          <a:xfrm>
            <a:off x="4950815" y="5517281"/>
            <a:ext cx="371612" cy="168204"/>
            <a:chOff x="1691953" y="2636912"/>
            <a:chExt cx="504899" cy="214314"/>
          </a:xfrm>
        </p:grpSpPr>
        <p:sp>
          <p:nvSpPr>
            <p:cNvPr id="56" name="椭圆 55"/>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组合 8"/>
            <p:cNvGrpSpPr/>
            <p:nvPr/>
          </p:nvGrpSpPr>
          <p:grpSpPr>
            <a:xfrm>
              <a:off x="1910306" y="2636912"/>
              <a:ext cx="286546" cy="214314"/>
              <a:chOff x="1081062" y="3152772"/>
              <a:chExt cx="286546" cy="214314"/>
            </a:xfrm>
          </p:grpSpPr>
          <p:cxnSp>
            <p:nvCxnSpPr>
              <p:cNvPr id="5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1" name="任意多边形 30"/>
          <p:cNvSpPr/>
          <p:nvPr/>
        </p:nvSpPr>
        <p:spPr>
          <a:xfrm>
            <a:off x="5315287" y="5341791"/>
            <a:ext cx="0" cy="102524"/>
          </a:xfrm>
          <a:custGeom>
            <a:avLst/>
            <a:gdLst>
              <a:gd name="connsiteX0" fmla="*/ 0 w 0"/>
              <a:gd name="connsiteY0" fmla="*/ 0 h 130629"/>
              <a:gd name="connsiteX1" fmla="*/ 0 w 0"/>
              <a:gd name="connsiteY1" fmla="*/ 130629 h 130629"/>
            </a:gdLst>
            <a:ahLst/>
            <a:cxnLst>
              <a:cxn ang="0">
                <a:pos x="connsiteX0" y="connsiteY0"/>
              </a:cxn>
              <a:cxn ang="0">
                <a:pos x="connsiteX1" y="connsiteY1"/>
              </a:cxn>
            </a:cxnLst>
            <a:rect l="l" t="t" r="r" b="b"/>
            <a:pathLst>
              <a:path h="130629">
                <a:moveTo>
                  <a:pt x="0" y="0"/>
                </a:moveTo>
                <a:lnTo>
                  <a:pt x="0" y="130629"/>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任意多边形 31"/>
          <p:cNvSpPr/>
          <p:nvPr/>
        </p:nvSpPr>
        <p:spPr>
          <a:xfrm>
            <a:off x="10325478" y="5341791"/>
            <a:ext cx="0" cy="113915"/>
          </a:xfrm>
          <a:custGeom>
            <a:avLst/>
            <a:gdLst>
              <a:gd name="connsiteX0" fmla="*/ 0 w 0"/>
              <a:gd name="connsiteY0" fmla="*/ 0 h 145143"/>
              <a:gd name="connsiteX1" fmla="*/ 0 w 0"/>
              <a:gd name="connsiteY1" fmla="*/ 145143 h 145143"/>
            </a:gdLst>
            <a:ahLst/>
            <a:cxnLst>
              <a:cxn ang="0">
                <a:pos x="connsiteX0" y="connsiteY0"/>
              </a:cxn>
              <a:cxn ang="0">
                <a:pos x="connsiteX1" y="connsiteY1"/>
              </a:cxn>
            </a:cxnLst>
            <a:rect l="l" t="t" r="r" b="b"/>
            <a:pathLst>
              <a:path h="145143">
                <a:moveTo>
                  <a:pt x="0" y="0"/>
                </a:moveTo>
                <a:lnTo>
                  <a:pt x="0" y="14514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任意多边形 32"/>
          <p:cNvSpPr/>
          <p:nvPr/>
        </p:nvSpPr>
        <p:spPr>
          <a:xfrm>
            <a:off x="6860107" y="5347131"/>
            <a:ext cx="0" cy="115874"/>
          </a:xfrm>
          <a:custGeom>
            <a:avLst/>
            <a:gdLst>
              <a:gd name="connsiteX0" fmla="*/ 0 w 0"/>
              <a:gd name="connsiteY0" fmla="*/ 0 h 147638"/>
              <a:gd name="connsiteX1" fmla="*/ 0 w 0"/>
              <a:gd name="connsiteY1" fmla="*/ 147638 h 147638"/>
            </a:gdLst>
            <a:ahLst/>
            <a:cxnLst>
              <a:cxn ang="0">
                <a:pos x="connsiteX0" y="connsiteY0"/>
              </a:cxn>
              <a:cxn ang="0">
                <a:pos x="connsiteX1" y="connsiteY1"/>
              </a:cxn>
            </a:cxnLst>
            <a:rect l="l" t="t" r="r" b="b"/>
            <a:pathLst>
              <a:path h="147638">
                <a:moveTo>
                  <a:pt x="0" y="0"/>
                </a:moveTo>
                <a:lnTo>
                  <a:pt x="0" y="14763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任意多边形 33"/>
          <p:cNvSpPr/>
          <p:nvPr/>
        </p:nvSpPr>
        <p:spPr>
          <a:xfrm>
            <a:off x="8020349" y="5335918"/>
            <a:ext cx="0" cy="123348"/>
          </a:xfrm>
          <a:custGeom>
            <a:avLst/>
            <a:gdLst>
              <a:gd name="connsiteX0" fmla="*/ 0 w 0"/>
              <a:gd name="connsiteY0" fmla="*/ 0 h 157162"/>
              <a:gd name="connsiteX1" fmla="*/ 0 w 0"/>
              <a:gd name="connsiteY1" fmla="*/ 157162 h 157162"/>
            </a:gdLst>
            <a:ahLst/>
            <a:cxnLst>
              <a:cxn ang="0">
                <a:pos x="connsiteX0" y="connsiteY0"/>
              </a:cxn>
              <a:cxn ang="0">
                <a:pos x="connsiteX1" y="connsiteY1"/>
              </a:cxn>
            </a:cxnLst>
            <a:rect l="l" t="t" r="r" b="b"/>
            <a:pathLst>
              <a:path h="157162">
                <a:moveTo>
                  <a:pt x="0" y="0"/>
                </a:moveTo>
                <a:lnTo>
                  <a:pt x="0" y="15716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5" name="组合 63"/>
          <p:cNvGrpSpPr/>
          <p:nvPr/>
        </p:nvGrpSpPr>
        <p:grpSpPr>
          <a:xfrm>
            <a:off x="9932708" y="5517281"/>
            <a:ext cx="371612" cy="168204"/>
            <a:chOff x="1691953" y="2636912"/>
            <a:chExt cx="504899" cy="214314"/>
          </a:xfrm>
        </p:grpSpPr>
        <p:sp>
          <p:nvSpPr>
            <p:cNvPr id="51" name="椭圆 50"/>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组合 8"/>
            <p:cNvGrpSpPr/>
            <p:nvPr/>
          </p:nvGrpSpPr>
          <p:grpSpPr>
            <a:xfrm>
              <a:off x="1910306" y="2636912"/>
              <a:ext cx="286546" cy="214314"/>
              <a:chOff x="1081062" y="3152772"/>
              <a:chExt cx="286546" cy="214314"/>
            </a:xfrm>
          </p:grpSpPr>
          <p:cxnSp>
            <p:nvCxnSpPr>
              <p:cNvPr id="53"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6" name="任意多边形 35"/>
          <p:cNvSpPr/>
          <p:nvPr/>
        </p:nvSpPr>
        <p:spPr>
          <a:xfrm>
            <a:off x="10095206" y="4638048"/>
            <a:ext cx="0" cy="132901"/>
          </a:xfrm>
          <a:custGeom>
            <a:avLst/>
            <a:gdLst>
              <a:gd name="connsiteX0" fmla="*/ 0 w 0"/>
              <a:gd name="connsiteY0" fmla="*/ 0 h 169333"/>
              <a:gd name="connsiteX1" fmla="*/ 0 w 0"/>
              <a:gd name="connsiteY1" fmla="*/ 169333 h 169333"/>
            </a:gdLst>
            <a:ahLst/>
            <a:cxnLst>
              <a:cxn ang="0">
                <a:pos x="connsiteX0" y="connsiteY0"/>
              </a:cxn>
              <a:cxn ang="0">
                <a:pos x="connsiteX1" y="connsiteY1"/>
              </a:cxn>
            </a:cxnLst>
            <a:rect l="l" t="t" r="r" b="b"/>
            <a:pathLst>
              <a:path h="169333">
                <a:moveTo>
                  <a:pt x="0" y="0"/>
                </a:moveTo>
                <a:lnTo>
                  <a:pt x="0" y="16933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任意多边形 36"/>
          <p:cNvSpPr/>
          <p:nvPr/>
        </p:nvSpPr>
        <p:spPr>
          <a:xfrm>
            <a:off x="6859596" y="4692873"/>
            <a:ext cx="3231853" cy="706452"/>
          </a:xfrm>
          <a:custGeom>
            <a:avLst/>
            <a:gdLst>
              <a:gd name="connsiteX0" fmla="*/ 4391025 w 4391025"/>
              <a:gd name="connsiteY0" fmla="*/ 0 h 900112"/>
              <a:gd name="connsiteX1" fmla="*/ 1381125 w 4391025"/>
              <a:gd name="connsiteY1" fmla="*/ 4762 h 900112"/>
              <a:gd name="connsiteX2" fmla="*/ 490537 w 4391025"/>
              <a:gd name="connsiteY2" fmla="*/ 895350 h 900112"/>
              <a:gd name="connsiteX3" fmla="*/ 0 w 4391025"/>
              <a:gd name="connsiteY3" fmla="*/ 900112 h 900112"/>
            </a:gdLst>
            <a:ahLst/>
            <a:cxnLst>
              <a:cxn ang="0">
                <a:pos x="connsiteX0" y="connsiteY0"/>
              </a:cxn>
              <a:cxn ang="0">
                <a:pos x="connsiteX1" y="connsiteY1"/>
              </a:cxn>
              <a:cxn ang="0">
                <a:pos x="connsiteX2" y="connsiteY2"/>
              </a:cxn>
              <a:cxn ang="0">
                <a:pos x="connsiteX3" y="connsiteY3"/>
              </a:cxn>
            </a:cxnLst>
            <a:rect l="l" t="t" r="r" b="b"/>
            <a:pathLst>
              <a:path w="4391025" h="900112">
                <a:moveTo>
                  <a:pt x="4391025" y="0"/>
                </a:moveTo>
                <a:lnTo>
                  <a:pt x="1381125" y="4762"/>
                </a:lnTo>
                <a:lnTo>
                  <a:pt x="490537" y="895350"/>
                </a:lnTo>
                <a:lnTo>
                  <a:pt x="0" y="900112"/>
                </a:ln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椭圆 37"/>
          <p:cNvSpPr/>
          <p:nvPr/>
        </p:nvSpPr>
        <p:spPr>
          <a:xfrm>
            <a:off x="7381241" y="5282693"/>
            <a:ext cx="52999" cy="56515"/>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 Box 13"/>
          <p:cNvSpPr txBox="1">
            <a:spLocks noChangeArrowheads="1"/>
          </p:cNvSpPr>
          <p:nvPr/>
        </p:nvSpPr>
        <p:spPr bwMode="auto">
          <a:xfrm>
            <a:off x="7495582" y="4031041"/>
            <a:ext cx="741984" cy="241559"/>
          </a:xfrm>
          <a:prstGeom prst="rect">
            <a:avLst/>
          </a:prstGeom>
          <a:solidFill>
            <a:schemeClr val="bg1"/>
          </a:solidFill>
          <a:ln w="9525" algn="ctr">
            <a:noFill/>
            <a:miter lim="800000"/>
            <a:headEnd/>
            <a:tailEnd/>
          </a:ln>
        </p:spPr>
        <p:txBody>
          <a:bodyPr wrap="square">
            <a:spAutoFit/>
          </a:bodyPr>
          <a:lstStyle/>
          <a:p>
            <a:pPr algn="ctr">
              <a:spcBef>
                <a:spcPct val="50000"/>
              </a:spcBef>
            </a:pPr>
            <a:r>
              <a:rPr lang="zh-CN" altLang="en-US" sz="1400" dirty="0" smtClean="0"/>
              <a:t>（</a:t>
            </a:r>
            <a:r>
              <a:rPr lang="en-US" altLang="zh-CN" sz="1400" dirty="0" smtClean="0"/>
              <a:t>b</a:t>
            </a:r>
            <a:r>
              <a:rPr lang="zh-CN" altLang="en-US" sz="1400" dirty="0" smtClean="0"/>
              <a:t>）</a:t>
            </a:r>
            <a:endParaRPr lang="zh-CN" altLang="en-US" sz="1400" dirty="0"/>
          </a:p>
        </p:txBody>
      </p:sp>
      <p:grpSp>
        <p:nvGrpSpPr>
          <p:cNvPr id="40" name="组合 171"/>
          <p:cNvGrpSpPr/>
          <p:nvPr/>
        </p:nvGrpSpPr>
        <p:grpSpPr>
          <a:xfrm>
            <a:off x="8577410" y="3424868"/>
            <a:ext cx="686468" cy="224272"/>
            <a:chOff x="5724401" y="1092873"/>
            <a:chExt cx="932684" cy="285752"/>
          </a:xfrm>
        </p:grpSpPr>
        <p:grpSp>
          <p:nvGrpSpPr>
            <p:cNvPr id="41" name="组合 40"/>
            <p:cNvGrpSpPr/>
            <p:nvPr/>
          </p:nvGrpSpPr>
          <p:grpSpPr>
            <a:xfrm>
              <a:off x="5724401" y="1092873"/>
              <a:ext cx="932684" cy="285752"/>
              <a:chOff x="5724401" y="2708920"/>
              <a:chExt cx="932684" cy="285752"/>
            </a:xfrm>
          </p:grpSpPr>
          <p:grpSp>
            <p:nvGrpSpPr>
              <p:cNvPr id="43" name="组合 103"/>
              <p:cNvGrpSpPr/>
              <p:nvPr/>
            </p:nvGrpSpPr>
            <p:grpSpPr>
              <a:xfrm flipH="1">
                <a:off x="5724401" y="2708920"/>
                <a:ext cx="428628" cy="285752"/>
                <a:chOff x="1582707" y="2285992"/>
                <a:chExt cx="682172" cy="285752"/>
              </a:xfrm>
            </p:grpSpPr>
            <p:sp>
              <p:nvSpPr>
                <p:cNvPr id="48" name="椭圆 47"/>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00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30"/>
              <p:cNvGrpSpPr/>
              <p:nvPr/>
            </p:nvGrpSpPr>
            <p:grpSpPr>
              <a:xfrm>
                <a:off x="6228457" y="2708920"/>
                <a:ext cx="428628" cy="285752"/>
                <a:chOff x="1582707" y="2285992"/>
                <a:chExt cx="682172" cy="285752"/>
              </a:xfrm>
            </p:grpSpPr>
            <p:sp>
              <p:nvSpPr>
                <p:cNvPr id="45" name="椭圆 44"/>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46"/>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rgbClr val="FFFF0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2" name="任意多边形 41"/>
            <p:cNvSpPr/>
            <p:nvPr/>
          </p:nvSpPr>
          <p:spPr>
            <a:xfrm>
              <a:off x="6168571" y="1190171"/>
              <a:ext cx="58058" cy="0"/>
            </a:xfrm>
            <a:custGeom>
              <a:avLst/>
              <a:gdLst>
                <a:gd name="connsiteX0" fmla="*/ 0 w 58058"/>
                <a:gd name="connsiteY0" fmla="*/ 0 h 0"/>
                <a:gd name="connsiteX1" fmla="*/ 0 w 58058"/>
                <a:gd name="connsiteY1" fmla="*/ 0 h 0"/>
                <a:gd name="connsiteX2" fmla="*/ 58058 w 58058"/>
                <a:gd name="connsiteY2" fmla="*/ 0 h 0"/>
                <a:gd name="connsiteX3" fmla="*/ 58058 w 58058"/>
                <a:gd name="connsiteY3" fmla="*/ 0 h 0"/>
              </a:gdLst>
              <a:ahLst/>
              <a:cxnLst>
                <a:cxn ang="0">
                  <a:pos x="connsiteX0" y="connsiteY0"/>
                </a:cxn>
                <a:cxn ang="0">
                  <a:pos x="connsiteX1" y="connsiteY1"/>
                </a:cxn>
                <a:cxn ang="0">
                  <a:pos x="connsiteX2" y="connsiteY2"/>
                </a:cxn>
                <a:cxn ang="0">
                  <a:pos x="connsiteX3" y="connsiteY3"/>
                </a:cxn>
              </a:cxnLst>
              <a:rect l="l" t="t" r="r" b="b"/>
              <a:pathLst>
                <a:path w="58058">
                  <a:moveTo>
                    <a:pt x="0" y="0"/>
                  </a:moveTo>
                  <a:lnTo>
                    <a:pt x="0" y="0"/>
                  </a:lnTo>
                  <a:lnTo>
                    <a:pt x="58058" y="0"/>
                  </a:lnTo>
                  <a:lnTo>
                    <a:pt x="58058"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07" name="矩形 106"/>
          <p:cNvSpPr/>
          <p:nvPr/>
        </p:nvSpPr>
        <p:spPr>
          <a:xfrm>
            <a:off x="2048640" y="3243260"/>
            <a:ext cx="2040943" cy="461665"/>
          </a:xfrm>
          <a:prstGeom prst="rect">
            <a:avLst/>
          </a:prstGeom>
          <a:solidFill>
            <a:schemeClr val="bg1"/>
          </a:solidFill>
          <a:ln w="28575">
            <a:solidFill>
              <a:srgbClr val="00AEEE"/>
            </a:solidFill>
          </a:ln>
        </p:spPr>
        <p:txBody>
          <a:bodyPr wrap="none">
            <a:spAutoFit/>
          </a:bodyPr>
          <a:lstStyle/>
          <a:p>
            <a:r>
              <a:rPr lang="zh-CN" altLang="en-US" sz="2400" b="1" dirty="0" smtClean="0">
                <a:latin typeface="Times New Roman" pitchFamily="18" charset="0"/>
                <a:ea typeface="宋体" pitchFamily="2" charset="-122"/>
                <a:cs typeface="Times New Roman" pitchFamily="18" charset="0"/>
              </a:rPr>
              <a:t>接车方向进路</a:t>
            </a:r>
            <a:endParaRPr lang="zh-CN" altLang="en-US" sz="2400" b="1" dirty="0"/>
          </a:p>
        </p:txBody>
      </p:sp>
      <p:sp>
        <p:nvSpPr>
          <p:cNvPr id="108" name="矩形 107"/>
          <p:cNvSpPr/>
          <p:nvPr/>
        </p:nvSpPr>
        <p:spPr>
          <a:xfrm>
            <a:off x="1405698" y="5100648"/>
            <a:ext cx="2749471" cy="477054"/>
          </a:xfrm>
          <a:prstGeom prst="rect">
            <a:avLst/>
          </a:prstGeom>
          <a:solidFill>
            <a:schemeClr val="bg1"/>
          </a:solidFill>
          <a:ln w="28575">
            <a:solidFill>
              <a:srgbClr val="00AEEE"/>
            </a:solidFill>
          </a:ln>
        </p:spPr>
        <p:txBody>
          <a:bodyPr wrap="none">
            <a:spAutoFit/>
          </a:bodyPr>
          <a:lstStyle/>
          <a:p>
            <a:r>
              <a:rPr lang="zh-CN" altLang="en-US" sz="2400" b="1" dirty="0" smtClean="0"/>
              <a:t>调车折返方向进路</a:t>
            </a:r>
            <a:endParaRPr lang="zh-CN" altLang="en-US" sz="2400" b="1" dirty="0"/>
          </a:p>
        </p:txBody>
      </p:sp>
      <p:grpSp>
        <p:nvGrpSpPr>
          <p:cNvPr id="109" name="组合 63"/>
          <p:cNvGrpSpPr/>
          <p:nvPr/>
        </p:nvGrpSpPr>
        <p:grpSpPr>
          <a:xfrm>
            <a:off x="9906820" y="3028946"/>
            <a:ext cx="371612" cy="168204"/>
            <a:chOff x="1691953" y="2636912"/>
            <a:chExt cx="504899" cy="214314"/>
          </a:xfrm>
        </p:grpSpPr>
        <p:sp>
          <p:nvSpPr>
            <p:cNvPr id="110" name="椭圆 109"/>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1" name="组合 8"/>
            <p:cNvGrpSpPr/>
            <p:nvPr/>
          </p:nvGrpSpPr>
          <p:grpSpPr>
            <a:xfrm>
              <a:off x="1910306" y="2636912"/>
              <a:ext cx="286546" cy="214314"/>
              <a:chOff x="1081062" y="3152772"/>
              <a:chExt cx="286546" cy="214314"/>
            </a:xfrm>
          </p:grpSpPr>
          <p:cxnSp>
            <p:nvCxnSpPr>
              <p:cNvPr id="112"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15" name="组合 63"/>
          <p:cNvGrpSpPr/>
          <p:nvPr/>
        </p:nvGrpSpPr>
        <p:grpSpPr>
          <a:xfrm>
            <a:off x="9906820" y="4814896"/>
            <a:ext cx="371612" cy="168204"/>
            <a:chOff x="1691953" y="2636912"/>
            <a:chExt cx="504899" cy="214314"/>
          </a:xfrm>
        </p:grpSpPr>
        <p:sp>
          <p:nvSpPr>
            <p:cNvPr id="116" name="椭圆 115"/>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7" name="组合 8"/>
            <p:cNvGrpSpPr/>
            <p:nvPr/>
          </p:nvGrpSpPr>
          <p:grpSpPr>
            <a:xfrm>
              <a:off x="1910306" y="2636912"/>
              <a:ext cx="286546" cy="214314"/>
              <a:chOff x="1081062" y="3152772"/>
              <a:chExt cx="286546" cy="214314"/>
            </a:xfrm>
          </p:grpSpPr>
          <p:cxnSp>
            <p:nvCxnSpPr>
              <p:cNvPr id="11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0"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21" name="矩形 120"/>
          <p:cNvSpPr/>
          <p:nvPr/>
        </p:nvSpPr>
        <p:spPr>
          <a:xfrm>
            <a:off x="5334788" y="3743326"/>
            <a:ext cx="418704" cy="338554"/>
          </a:xfrm>
          <a:prstGeom prst="rect">
            <a:avLst/>
          </a:prstGeom>
        </p:spPr>
        <p:txBody>
          <a:bodyPr wrap="none">
            <a:spAutoFit/>
          </a:bodyPr>
          <a:lstStyle/>
          <a:p>
            <a:r>
              <a:rPr lang="en-US" altLang="zh-CN" sz="1600" b="1" dirty="0" smtClean="0">
                <a:solidFill>
                  <a:schemeClr val="tx1">
                    <a:lumMod val="95000"/>
                    <a:lumOff val="5000"/>
                  </a:schemeClr>
                </a:solidFill>
              </a:rPr>
              <a:t>D1</a:t>
            </a:r>
            <a:endParaRPr lang="zh-CN" altLang="en-US" sz="1600" dirty="0">
              <a:solidFill>
                <a:schemeClr val="tx1">
                  <a:lumMod val="95000"/>
                  <a:lumOff val="5000"/>
                </a:schemeClr>
              </a:solidFill>
            </a:endParaRPr>
          </a:p>
        </p:txBody>
      </p:sp>
      <p:sp>
        <p:nvSpPr>
          <p:cNvPr id="122" name="矩形 121"/>
          <p:cNvSpPr/>
          <p:nvPr/>
        </p:nvSpPr>
        <p:spPr>
          <a:xfrm>
            <a:off x="5334788" y="5529276"/>
            <a:ext cx="418704" cy="338554"/>
          </a:xfrm>
          <a:prstGeom prst="rect">
            <a:avLst/>
          </a:prstGeom>
        </p:spPr>
        <p:txBody>
          <a:bodyPr wrap="none">
            <a:spAutoFit/>
          </a:bodyPr>
          <a:lstStyle/>
          <a:p>
            <a:r>
              <a:rPr lang="en-US" altLang="zh-CN" sz="1600" b="1" dirty="0" smtClean="0">
                <a:solidFill>
                  <a:schemeClr val="tx1">
                    <a:lumMod val="95000"/>
                    <a:lumOff val="5000"/>
                  </a:schemeClr>
                </a:solidFill>
              </a:rPr>
              <a:t>D1</a:t>
            </a:r>
            <a:endParaRPr lang="zh-CN" altLang="en-US" sz="1600" dirty="0">
              <a:solidFill>
                <a:schemeClr val="tx1">
                  <a:lumMod val="95000"/>
                  <a:lumOff val="5000"/>
                </a:schemeClr>
              </a:solidFill>
            </a:endParaRPr>
          </a:p>
        </p:txBody>
      </p:sp>
      <p:sp>
        <p:nvSpPr>
          <p:cNvPr id="123" name="矩形 122"/>
          <p:cNvSpPr/>
          <p:nvPr/>
        </p:nvSpPr>
        <p:spPr>
          <a:xfrm>
            <a:off x="8049432" y="3743326"/>
            <a:ext cx="418704" cy="338554"/>
          </a:xfrm>
          <a:prstGeom prst="rect">
            <a:avLst/>
          </a:prstGeom>
        </p:spPr>
        <p:txBody>
          <a:bodyPr wrap="none">
            <a:spAutoFit/>
          </a:bodyPr>
          <a:lstStyle/>
          <a:p>
            <a:r>
              <a:rPr lang="en-US" altLang="zh-CN" sz="1600" b="1" dirty="0" smtClean="0">
                <a:solidFill>
                  <a:schemeClr val="tx1">
                    <a:lumMod val="95000"/>
                    <a:lumOff val="5000"/>
                  </a:schemeClr>
                </a:solidFill>
              </a:rPr>
              <a:t>D3</a:t>
            </a:r>
            <a:endParaRPr lang="zh-CN" altLang="en-US" sz="1600" dirty="0">
              <a:solidFill>
                <a:schemeClr val="tx1">
                  <a:lumMod val="95000"/>
                  <a:lumOff val="5000"/>
                </a:schemeClr>
              </a:solidFill>
            </a:endParaRPr>
          </a:p>
        </p:txBody>
      </p:sp>
      <p:sp>
        <p:nvSpPr>
          <p:cNvPr id="124" name="矩形 123"/>
          <p:cNvSpPr/>
          <p:nvPr/>
        </p:nvSpPr>
        <p:spPr>
          <a:xfrm>
            <a:off x="8049432" y="5529276"/>
            <a:ext cx="418704" cy="338554"/>
          </a:xfrm>
          <a:prstGeom prst="rect">
            <a:avLst/>
          </a:prstGeom>
        </p:spPr>
        <p:txBody>
          <a:bodyPr wrap="none">
            <a:spAutoFit/>
          </a:bodyPr>
          <a:lstStyle/>
          <a:p>
            <a:r>
              <a:rPr lang="en-US" altLang="zh-CN" sz="1600" b="1" dirty="0" smtClean="0">
                <a:solidFill>
                  <a:schemeClr val="tx1">
                    <a:lumMod val="95000"/>
                    <a:lumOff val="5000"/>
                  </a:schemeClr>
                </a:solidFill>
              </a:rPr>
              <a:t>D3</a:t>
            </a:r>
            <a:endParaRPr lang="zh-CN" altLang="en-US" sz="1600" dirty="0">
              <a:solidFill>
                <a:schemeClr val="tx1">
                  <a:lumMod val="95000"/>
                  <a:lumOff val="5000"/>
                </a:schemeClr>
              </a:solidFill>
            </a:endParaRPr>
          </a:p>
        </p:txBody>
      </p:sp>
      <p:sp>
        <p:nvSpPr>
          <p:cNvPr id="125" name="矩形 124"/>
          <p:cNvSpPr/>
          <p:nvPr/>
        </p:nvSpPr>
        <p:spPr>
          <a:xfrm>
            <a:off x="10264010" y="3671888"/>
            <a:ext cx="418704" cy="338554"/>
          </a:xfrm>
          <a:prstGeom prst="rect">
            <a:avLst/>
          </a:prstGeom>
        </p:spPr>
        <p:txBody>
          <a:bodyPr wrap="none">
            <a:spAutoFit/>
          </a:bodyPr>
          <a:lstStyle/>
          <a:p>
            <a:r>
              <a:rPr lang="en-US" altLang="zh-CN" sz="1600" b="1" dirty="0" smtClean="0">
                <a:solidFill>
                  <a:schemeClr val="tx1">
                    <a:lumMod val="95000"/>
                    <a:lumOff val="5000"/>
                  </a:schemeClr>
                </a:solidFill>
              </a:rPr>
              <a:t>D5</a:t>
            </a:r>
            <a:endParaRPr lang="zh-CN" altLang="en-US" sz="1600" dirty="0">
              <a:solidFill>
                <a:schemeClr val="tx1">
                  <a:lumMod val="95000"/>
                  <a:lumOff val="5000"/>
                </a:schemeClr>
              </a:solidFill>
            </a:endParaRPr>
          </a:p>
        </p:txBody>
      </p:sp>
      <p:sp>
        <p:nvSpPr>
          <p:cNvPr id="126" name="矩形 125"/>
          <p:cNvSpPr/>
          <p:nvPr/>
        </p:nvSpPr>
        <p:spPr>
          <a:xfrm>
            <a:off x="10264010" y="5457838"/>
            <a:ext cx="418704" cy="338554"/>
          </a:xfrm>
          <a:prstGeom prst="rect">
            <a:avLst/>
          </a:prstGeom>
        </p:spPr>
        <p:txBody>
          <a:bodyPr wrap="none">
            <a:spAutoFit/>
          </a:bodyPr>
          <a:lstStyle/>
          <a:p>
            <a:r>
              <a:rPr lang="en-US" altLang="zh-CN" sz="1600" b="1" dirty="0" smtClean="0">
                <a:solidFill>
                  <a:schemeClr val="tx1">
                    <a:lumMod val="95000"/>
                    <a:lumOff val="5000"/>
                  </a:schemeClr>
                </a:solidFill>
              </a:rPr>
              <a:t>D5</a:t>
            </a:r>
            <a:endParaRPr lang="zh-CN" altLang="en-US" sz="1600" dirty="0">
              <a:solidFill>
                <a:schemeClr val="tx1">
                  <a:lumMod val="95000"/>
                  <a:lumOff val="5000"/>
                </a:schemeClr>
              </a:solidFill>
            </a:endParaRPr>
          </a:p>
        </p:txBody>
      </p:sp>
      <p:sp>
        <p:nvSpPr>
          <p:cNvPr id="127" name="矩形 126"/>
          <p:cNvSpPr/>
          <p:nvPr/>
        </p:nvSpPr>
        <p:spPr>
          <a:xfrm>
            <a:off x="6702034" y="2957508"/>
            <a:ext cx="418704" cy="338554"/>
          </a:xfrm>
          <a:prstGeom prst="rect">
            <a:avLst/>
          </a:prstGeom>
        </p:spPr>
        <p:txBody>
          <a:bodyPr wrap="none">
            <a:spAutoFit/>
          </a:bodyPr>
          <a:lstStyle/>
          <a:p>
            <a:r>
              <a:rPr lang="en-US" altLang="zh-CN" sz="1600" b="1" dirty="0" smtClean="0">
                <a:solidFill>
                  <a:schemeClr val="tx1">
                    <a:lumMod val="95000"/>
                    <a:lumOff val="5000"/>
                  </a:schemeClr>
                </a:solidFill>
              </a:rPr>
              <a:t>D2</a:t>
            </a:r>
            <a:endParaRPr lang="zh-CN" altLang="en-US" sz="1600" dirty="0">
              <a:solidFill>
                <a:schemeClr val="tx1">
                  <a:lumMod val="95000"/>
                  <a:lumOff val="5000"/>
                </a:schemeClr>
              </a:solidFill>
            </a:endParaRPr>
          </a:p>
        </p:txBody>
      </p:sp>
      <p:sp>
        <p:nvSpPr>
          <p:cNvPr id="128" name="矩形 127"/>
          <p:cNvSpPr/>
          <p:nvPr/>
        </p:nvSpPr>
        <p:spPr>
          <a:xfrm>
            <a:off x="6763548" y="4690656"/>
            <a:ext cx="418704" cy="338554"/>
          </a:xfrm>
          <a:prstGeom prst="rect">
            <a:avLst/>
          </a:prstGeom>
        </p:spPr>
        <p:txBody>
          <a:bodyPr wrap="none">
            <a:spAutoFit/>
          </a:bodyPr>
          <a:lstStyle/>
          <a:p>
            <a:r>
              <a:rPr lang="en-US" altLang="zh-CN" sz="1600" b="1" dirty="0" smtClean="0">
                <a:solidFill>
                  <a:schemeClr val="tx1">
                    <a:lumMod val="95000"/>
                    <a:lumOff val="5000"/>
                  </a:schemeClr>
                </a:solidFill>
              </a:rPr>
              <a:t>D2</a:t>
            </a:r>
            <a:endParaRPr lang="zh-CN" altLang="en-US" sz="1600" dirty="0">
              <a:solidFill>
                <a:schemeClr val="tx1">
                  <a:lumMod val="95000"/>
                  <a:lumOff val="5000"/>
                </a:schemeClr>
              </a:solidFill>
            </a:endParaRPr>
          </a:p>
        </p:txBody>
      </p:sp>
      <p:sp>
        <p:nvSpPr>
          <p:cNvPr id="129" name="矩形 128"/>
          <p:cNvSpPr/>
          <p:nvPr/>
        </p:nvSpPr>
        <p:spPr>
          <a:xfrm>
            <a:off x="9906820" y="2528880"/>
            <a:ext cx="418704" cy="348078"/>
          </a:xfrm>
          <a:prstGeom prst="rect">
            <a:avLst/>
          </a:prstGeom>
        </p:spPr>
        <p:txBody>
          <a:bodyPr wrap="square">
            <a:spAutoFit/>
          </a:bodyPr>
          <a:lstStyle/>
          <a:p>
            <a:r>
              <a:rPr lang="en-US" altLang="zh-CN" sz="1600" b="1" dirty="0" smtClean="0">
                <a:solidFill>
                  <a:schemeClr val="tx1">
                    <a:lumMod val="95000"/>
                    <a:lumOff val="5000"/>
                  </a:schemeClr>
                </a:solidFill>
              </a:rPr>
              <a:t>D4</a:t>
            </a:r>
            <a:endParaRPr lang="zh-CN" altLang="en-US" sz="1600" dirty="0">
              <a:solidFill>
                <a:schemeClr val="tx1">
                  <a:lumMod val="95000"/>
                  <a:lumOff val="5000"/>
                </a:schemeClr>
              </a:solidFill>
            </a:endParaRPr>
          </a:p>
        </p:txBody>
      </p:sp>
      <p:sp>
        <p:nvSpPr>
          <p:cNvPr id="130" name="矩形 129"/>
          <p:cNvSpPr/>
          <p:nvPr/>
        </p:nvSpPr>
        <p:spPr>
          <a:xfrm>
            <a:off x="9978258" y="4314830"/>
            <a:ext cx="418704" cy="348078"/>
          </a:xfrm>
          <a:prstGeom prst="rect">
            <a:avLst/>
          </a:prstGeom>
        </p:spPr>
        <p:txBody>
          <a:bodyPr wrap="square">
            <a:spAutoFit/>
          </a:bodyPr>
          <a:lstStyle/>
          <a:p>
            <a:r>
              <a:rPr lang="en-US" altLang="zh-CN" sz="1600" b="1" dirty="0" smtClean="0">
                <a:solidFill>
                  <a:schemeClr val="tx1">
                    <a:lumMod val="95000"/>
                    <a:lumOff val="5000"/>
                  </a:schemeClr>
                </a:solidFill>
              </a:rPr>
              <a:t>D4</a:t>
            </a:r>
            <a:endParaRPr lang="zh-CN" altLang="en-US" sz="1600"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4" name="组合 3"/>
          <p:cNvGrpSpPr/>
          <p:nvPr/>
        </p:nvGrpSpPr>
        <p:grpSpPr>
          <a:xfrm>
            <a:off x="762756" y="1171558"/>
            <a:ext cx="1696923" cy="461665"/>
            <a:chOff x="548443" y="1281397"/>
            <a:chExt cx="1696923" cy="461665"/>
          </a:xfrm>
        </p:grpSpPr>
        <p:sp>
          <p:nvSpPr>
            <p:cNvPr id="5" name="燕尾形 4"/>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6"/>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8" name="矩形 7"/>
          <p:cNvSpPr/>
          <p:nvPr/>
        </p:nvSpPr>
        <p:spPr>
          <a:xfrm>
            <a:off x="2763020" y="1171558"/>
            <a:ext cx="343395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1</a:t>
            </a:r>
            <a:r>
              <a:rPr lang="zh-CN" altLang="en-US" sz="2400" b="1" dirty="0" smtClean="0">
                <a:solidFill>
                  <a:srgbClr val="0303EB"/>
                </a:solidFill>
              </a:rPr>
              <a:t>）进路的定义及分类</a:t>
            </a:r>
            <a:endParaRPr lang="zh-CN" altLang="en-US" sz="2400" dirty="0">
              <a:solidFill>
                <a:srgbClr val="0303EB"/>
              </a:solidFill>
            </a:endParaRPr>
          </a:p>
        </p:txBody>
      </p:sp>
      <p:grpSp>
        <p:nvGrpSpPr>
          <p:cNvPr id="9" name="组合 8"/>
          <p:cNvGrpSpPr/>
          <p:nvPr/>
        </p:nvGrpSpPr>
        <p:grpSpPr>
          <a:xfrm>
            <a:off x="405566" y="3328815"/>
            <a:ext cx="2571768" cy="714380"/>
            <a:chOff x="71406" y="2428868"/>
            <a:chExt cx="2571768" cy="714380"/>
          </a:xfrm>
        </p:grpSpPr>
        <p:sp>
          <p:nvSpPr>
            <p:cNvPr id="10" name="矩形 9"/>
            <p:cNvSpPr/>
            <p:nvPr/>
          </p:nvSpPr>
          <p:spPr>
            <a:xfrm>
              <a:off x="71406" y="2428868"/>
              <a:ext cx="2571768" cy="714380"/>
            </a:xfrm>
            <a:prstGeom prst="rect">
              <a:avLst/>
            </a:prstGeom>
            <a:solidFill>
              <a:srgbClr val="00990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mj-ea"/>
                <a:ea typeface="+mj-ea"/>
                <a:cs typeface="+mn-cs"/>
              </a:endParaRPr>
            </a:p>
          </p:txBody>
        </p:sp>
        <p:sp>
          <p:nvSpPr>
            <p:cNvPr id="11" name="TextBox 10"/>
            <p:cNvSpPr txBox="1"/>
            <p:nvPr/>
          </p:nvSpPr>
          <p:spPr>
            <a:xfrm>
              <a:off x="142844" y="2571744"/>
              <a:ext cx="2350323" cy="461665"/>
            </a:xfrm>
            <a:prstGeom prst="rect">
              <a:avLst/>
            </a:prstGeom>
            <a:noFill/>
          </p:spPr>
          <p:txBody>
            <a:bodyPr wrap="none" rtlCol="0">
              <a:spAutoFit/>
            </a:bodyPr>
            <a:lstStyle/>
            <a:p>
              <a:pPr algn="ctr"/>
              <a:r>
                <a:rPr lang="zh-CN" altLang="en-US" sz="2400" b="1" dirty="0" smtClean="0">
                  <a:solidFill>
                    <a:schemeClr val="bg1"/>
                  </a:solidFill>
                </a:rPr>
                <a:t>按进路的重要性</a:t>
              </a:r>
              <a:endParaRPr lang="zh-CN" altLang="en-US" sz="2400" b="1" dirty="0">
                <a:solidFill>
                  <a:schemeClr val="bg1"/>
                </a:solidFill>
              </a:endParaRPr>
            </a:p>
          </p:txBody>
        </p:sp>
      </p:grpSp>
      <p:grpSp>
        <p:nvGrpSpPr>
          <p:cNvPr id="12" name="组合 11"/>
          <p:cNvGrpSpPr/>
          <p:nvPr/>
        </p:nvGrpSpPr>
        <p:grpSpPr>
          <a:xfrm>
            <a:off x="3906028" y="3971757"/>
            <a:ext cx="1857388" cy="714380"/>
            <a:chOff x="571472" y="2428868"/>
            <a:chExt cx="2071702" cy="714380"/>
          </a:xfrm>
          <a:solidFill>
            <a:srgbClr val="0066CC"/>
          </a:solidFill>
          <a:scene3d>
            <a:camera prst="orthographicFront">
              <a:rot lat="0" lon="0" rev="0"/>
            </a:camera>
            <a:lightRig rig="glow" dir="t">
              <a:rot lat="0" lon="0" rev="4800000"/>
            </a:lightRig>
          </a:scene3d>
        </p:grpSpPr>
        <p:sp>
          <p:nvSpPr>
            <p:cNvPr id="13" name="矩形 12"/>
            <p:cNvSpPr/>
            <p:nvPr/>
          </p:nvSpPr>
          <p:spPr>
            <a:xfrm>
              <a:off x="571472" y="2428868"/>
              <a:ext cx="2071702" cy="714380"/>
            </a:xfrm>
            <a:prstGeom prst="rect">
              <a:avLst/>
            </a:prstGeom>
            <a:grpFill/>
            <a:ln w="12700" cap="flat" cmpd="sng" algn="ctr">
              <a:noFill/>
              <a:prstDash val="solid"/>
            </a:ln>
            <a:effectLst>
              <a:outerShdw blurRad="190500" dist="228600" dir="2700000" algn="ctr">
                <a:srgbClr val="000000">
                  <a:alpha val="30000"/>
                </a:srgbClr>
              </a:outerShdw>
            </a:effectLst>
            <a:sp3d prstMaterial="matte">
              <a:bevelT w="127000" h="635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mj-ea"/>
                <a:ea typeface="+mj-ea"/>
                <a:cs typeface="+mn-cs"/>
              </a:endParaRPr>
            </a:p>
          </p:txBody>
        </p:sp>
        <p:sp>
          <p:nvSpPr>
            <p:cNvPr id="14" name="TextBox 13"/>
            <p:cNvSpPr txBox="1"/>
            <p:nvPr/>
          </p:nvSpPr>
          <p:spPr>
            <a:xfrm>
              <a:off x="630662" y="2571744"/>
              <a:ext cx="1929643" cy="461665"/>
            </a:xfrm>
            <a:prstGeom prst="rect">
              <a:avLst/>
            </a:prstGeom>
            <a:grpFill/>
            <a:ln>
              <a:noFill/>
            </a:ln>
            <a:effectLst>
              <a:outerShdw blurRad="190500" dist="228600" dir="2700000" algn="ctr">
                <a:srgbClr val="000000">
                  <a:alpha val="30000"/>
                </a:srgbClr>
              </a:outerShdw>
            </a:effectLst>
            <a:sp3d prstMaterial="matte">
              <a:bevelT w="127000" h="63500"/>
            </a:sp3d>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rPr>
                <a:t>变通进路</a:t>
              </a:r>
              <a:endParaRPr kumimoji="0" lang="zh-CN" altLang="en-US" sz="2400" b="1" i="0" u="none" strike="noStrike" kern="0" cap="none" spc="0" normalizeH="0" baseline="0" noProof="0" dirty="0">
                <a:ln>
                  <a:noFill/>
                </a:ln>
                <a:solidFill>
                  <a:sysClr val="window" lastClr="FFFFFF"/>
                </a:solidFill>
                <a:effectLst/>
                <a:uLnTx/>
                <a:uFillTx/>
                <a:latin typeface="+mj-ea"/>
                <a:ea typeface="+mj-ea"/>
              </a:endParaRPr>
            </a:p>
          </p:txBody>
        </p:sp>
      </p:grpSp>
      <p:grpSp>
        <p:nvGrpSpPr>
          <p:cNvPr id="15" name="组合 14"/>
          <p:cNvGrpSpPr/>
          <p:nvPr/>
        </p:nvGrpSpPr>
        <p:grpSpPr>
          <a:xfrm>
            <a:off x="3906028" y="2614435"/>
            <a:ext cx="1857388" cy="714380"/>
            <a:chOff x="571472" y="2428868"/>
            <a:chExt cx="2071702" cy="714380"/>
          </a:xfrm>
          <a:solidFill>
            <a:srgbClr val="F79646">
              <a:lumMod val="75000"/>
            </a:srgbClr>
          </a:solidFill>
          <a:scene3d>
            <a:camera prst="orthographicFront">
              <a:rot lat="0" lon="0" rev="0"/>
            </a:camera>
            <a:lightRig rig="glow" dir="t">
              <a:rot lat="0" lon="0" rev="4800000"/>
            </a:lightRig>
          </a:scene3d>
        </p:grpSpPr>
        <p:sp>
          <p:nvSpPr>
            <p:cNvPr id="16" name="矩形 15"/>
            <p:cNvSpPr/>
            <p:nvPr/>
          </p:nvSpPr>
          <p:spPr>
            <a:xfrm>
              <a:off x="571472" y="2428868"/>
              <a:ext cx="2071702" cy="714380"/>
            </a:xfrm>
            <a:prstGeom prst="rect">
              <a:avLst/>
            </a:prstGeom>
            <a:grpFill/>
            <a:ln w="12700" cap="flat" cmpd="sng" algn="ctr">
              <a:noFill/>
              <a:prstDash val="solid"/>
            </a:ln>
            <a:effectLst>
              <a:outerShdw blurRad="190500" dist="228600" dir="2700000" algn="ctr">
                <a:srgbClr val="000000">
                  <a:alpha val="30000"/>
                </a:srgbClr>
              </a:outerShdw>
            </a:effectLst>
            <a:sp3d prstMaterial="matte">
              <a:bevelT w="127000" h="635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mj-ea"/>
                <a:ea typeface="+mj-ea"/>
                <a:cs typeface="+mn-cs"/>
              </a:endParaRPr>
            </a:p>
          </p:txBody>
        </p:sp>
        <p:sp>
          <p:nvSpPr>
            <p:cNvPr id="17" name="TextBox 16"/>
            <p:cNvSpPr txBox="1"/>
            <p:nvPr/>
          </p:nvSpPr>
          <p:spPr>
            <a:xfrm>
              <a:off x="630663" y="2571744"/>
              <a:ext cx="1853149" cy="461665"/>
            </a:xfrm>
            <a:prstGeom prst="rect">
              <a:avLst/>
            </a:prstGeom>
            <a:grpFill/>
            <a:ln>
              <a:noFill/>
            </a:ln>
            <a:effectLst>
              <a:outerShdw blurRad="190500" dist="228600" dir="2700000" algn="ctr">
                <a:srgbClr val="000000">
                  <a:alpha val="30000"/>
                </a:srgbClr>
              </a:outerShdw>
            </a:effectLst>
            <a:sp3d prstMaterial="matte">
              <a:bevelT w="127000" h="63500"/>
            </a:sp3d>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rPr>
                <a:t>基本进路</a:t>
              </a:r>
              <a:endParaRPr kumimoji="0" lang="zh-CN" altLang="en-US" sz="2400" b="1" i="0" u="none" strike="noStrike" kern="0" cap="none" spc="0" normalizeH="0" baseline="0" noProof="0" dirty="0">
                <a:ln>
                  <a:noFill/>
                </a:ln>
                <a:solidFill>
                  <a:sysClr val="window" lastClr="FFFFFF"/>
                </a:solidFill>
                <a:effectLst/>
                <a:uLnTx/>
                <a:uFillTx/>
                <a:latin typeface="+mj-ea"/>
                <a:ea typeface="+mj-ea"/>
              </a:endParaRPr>
            </a:p>
          </p:txBody>
        </p:sp>
      </p:grpSp>
      <p:sp>
        <p:nvSpPr>
          <p:cNvPr id="18" name="左大括号 17"/>
          <p:cNvSpPr/>
          <p:nvPr/>
        </p:nvSpPr>
        <p:spPr>
          <a:xfrm>
            <a:off x="3191648" y="2828749"/>
            <a:ext cx="428628" cy="1714512"/>
          </a:xfrm>
          <a:prstGeom prst="leftBrace">
            <a:avLst>
              <a:gd name="adj1" fmla="val 54710"/>
              <a:gd name="adj2" fmla="val 50000"/>
            </a:avLst>
          </a:prstGeom>
          <a:noFill/>
          <a:ln w="57150" cap="flat" cmpd="sng" algn="ctr">
            <a:solidFill>
              <a:srgbClr val="080808"/>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20" name="矩形 19"/>
          <p:cNvSpPr/>
          <p:nvPr/>
        </p:nvSpPr>
        <p:spPr>
          <a:xfrm>
            <a:off x="6049168" y="2400121"/>
            <a:ext cx="5857916" cy="1137106"/>
          </a:xfrm>
          <a:prstGeom prst="rect">
            <a:avLst/>
          </a:prstGeom>
        </p:spPr>
        <p:txBody>
          <a:bodyPr wrap="square">
            <a:spAutoFit/>
          </a:bodyPr>
          <a:lstStyle/>
          <a:p>
            <a:pPr>
              <a:lnSpc>
                <a:spcPct val="150000"/>
              </a:lnSpc>
            </a:pPr>
            <a:r>
              <a:rPr lang="zh-CN" altLang="en-US" sz="2400" b="1" dirty="0" smtClean="0">
                <a:solidFill>
                  <a:prstClr val="black"/>
                </a:solidFill>
              </a:rPr>
              <a:t>基本进路是指集中联锁的车站，使用始、终端两按钮后所排出的运行径路。</a:t>
            </a:r>
            <a:endParaRPr lang="zh-CN" altLang="en-US" sz="2400" b="1" dirty="0"/>
          </a:p>
        </p:txBody>
      </p:sp>
      <p:sp>
        <p:nvSpPr>
          <p:cNvPr id="21" name="矩形 20"/>
          <p:cNvSpPr/>
          <p:nvPr/>
        </p:nvSpPr>
        <p:spPr>
          <a:xfrm>
            <a:off x="3834590" y="5114765"/>
            <a:ext cx="7858180" cy="1200329"/>
          </a:xfrm>
          <a:prstGeom prst="rect">
            <a:avLst/>
          </a:prstGeom>
        </p:spPr>
        <p:txBody>
          <a:bodyPr wrap="square">
            <a:spAutoFit/>
          </a:bodyPr>
          <a:lstStyle/>
          <a:p>
            <a:pPr>
              <a:lnSpc>
                <a:spcPct val="150000"/>
              </a:lnSpc>
            </a:pPr>
            <a:r>
              <a:rPr lang="zh-CN" altLang="en-US" sz="2400" b="1" dirty="0" smtClean="0">
                <a:solidFill>
                  <a:prstClr val="black"/>
                </a:solidFill>
              </a:rPr>
              <a:t>变通进路是指除基本进路外，能够排列出的由其他径路构成的进路，称为变通进路。</a:t>
            </a:r>
            <a:endParaRPr lang="zh-CN" alt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par>
                                <p:cTn id="12" presetID="22" presetClass="entr" presetSubtype="8" fill="hold"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left)">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up)">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11" name="组合 10"/>
          <p:cNvGrpSpPr/>
          <p:nvPr/>
        </p:nvGrpSpPr>
        <p:grpSpPr>
          <a:xfrm>
            <a:off x="3120210" y="1314434"/>
            <a:ext cx="8718858" cy="2928958"/>
            <a:chOff x="1620012" y="1314434"/>
            <a:chExt cx="8718858" cy="2928958"/>
          </a:xfrm>
        </p:grpSpPr>
        <p:pic>
          <p:nvPicPr>
            <p:cNvPr id="3" name="Picture 6"/>
            <p:cNvPicPr>
              <a:picLocks noChangeAspect="1" noChangeArrowheads="1"/>
            </p:cNvPicPr>
            <p:nvPr/>
          </p:nvPicPr>
          <p:blipFill>
            <a:blip r:embed="rId2"/>
            <a:srcRect t="4651"/>
            <a:stretch>
              <a:fillRect/>
            </a:stretch>
          </p:blipFill>
          <p:spPr bwMode="auto">
            <a:xfrm>
              <a:off x="1620012" y="1314434"/>
              <a:ext cx="8718858" cy="2928958"/>
            </a:xfrm>
            <a:prstGeom prst="rect">
              <a:avLst/>
            </a:prstGeom>
            <a:noFill/>
            <a:ln w="9525">
              <a:noFill/>
              <a:miter lim="800000"/>
              <a:headEnd/>
              <a:tailEnd/>
            </a:ln>
          </p:spPr>
        </p:pic>
        <p:sp>
          <p:nvSpPr>
            <p:cNvPr id="8" name="TextBox 7"/>
            <p:cNvSpPr txBox="1"/>
            <p:nvPr/>
          </p:nvSpPr>
          <p:spPr>
            <a:xfrm>
              <a:off x="4477532" y="1885938"/>
              <a:ext cx="4000528" cy="338554"/>
            </a:xfrm>
            <a:prstGeom prst="rect">
              <a:avLst/>
            </a:prstGeom>
            <a:solidFill>
              <a:schemeClr val="bg1"/>
            </a:solidFill>
          </p:spPr>
          <p:txBody>
            <a:bodyPr wrap="square" rtlCol="0">
              <a:spAutoFit/>
            </a:bodyPr>
            <a:lstStyle/>
            <a:p>
              <a:pPr algn="r"/>
              <a:r>
                <a:rPr lang="en-US" altLang="zh-CN" sz="1600" b="1" dirty="0" smtClean="0"/>
                <a:t>A</a:t>
              </a:r>
              <a:r>
                <a:rPr lang="zh-CN" altLang="en-US" sz="1600" b="1" dirty="0" smtClean="0"/>
                <a:t>站下行</a:t>
              </a:r>
              <a:r>
                <a:rPr lang="en-US" altLang="zh-CN" sz="1600" b="1" dirty="0" smtClean="0"/>
                <a:t>1</a:t>
              </a:r>
              <a:r>
                <a:rPr lang="zh-CN" altLang="en-US" sz="1600" b="1" dirty="0" smtClean="0"/>
                <a:t>道列车出发，准备发车进路 </a:t>
              </a:r>
              <a:endParaRPr lang="zh-CN" altLang="en-US" sz="1600" b="1" dirty="0"/>
            </a:p>
          </p:txBody>
        </p:sp>
        <p:sp>
          <p:nvSpPr>
            <p:cNvPr id="10" name="矩形 9"/>
            <p:cNvSpPr/>
            <p:nvPr/>
          </p:nvSpPr>
          <p:spPr>
            <a:xfrm>
              <a:off x="8549498" y="1385872"/>
              <a:ext cx="1357322" cy="571504"/>
            </a:xfrm>
            <a:prstGeom prst="rect">
              <a:avLst/>
            </a:prstGeom>
            <a:solidFill>
              <a:schemeClr val="accent3">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tx1"/>
                  </a:solidFill>
                  <a:latin typeface="微软雅黑" pitchFamily="34" charset="-122"/>
                  <a:ea typeface="微软雅黑" pitchFamily="34" charset="-122"/>
                </a:rPr>
                <a:t>A  </a:t>
              </a:r>
              <a:r>
                <a:rPr lang="zh-CN" altLang="en-US" b="1" dirty="0" smtClean="0">
                  <a:solidFill>
                    <a:schemeClr val="tx1"/>
                  </a:solidFill>
                  <a:latin typeface="微软雅黑" pitchFamily="34" charset="-122"/>
                  <a:ea typeface="微软雅黑" pitchFamily="34" charset="-122"/>
                </a:rPr>
                <a:t>站</a:t>
              </a:r>
              <a:endParaRPr lang="zh-CN" altLang="en-US" b="1" dirty="0">
                <a:solidFill>
                  <a:schemeClr val="tx1"/>
                </a:solidFill>
                <a:latin typeface="微软雅黑" pitchFamily="34" charset="-122"/>
                <a:ea typeface="微软雅黑" pitchFamily="34" charset="-122"/>
              </a:endParaRPr>
            </a:p>
          </p:txBody>
        </p:sp>
      </p:grpSp>
      <p:grpSp>
        <p:nvGrpSpPr>
          <p:cNvPr id="48" name="组合 47"/>
          <p:cNvGrpSpPr/>
          <p:nvPr/>
        </p:nvGrpSpPr>
        <p:grpSpPr>
          <a:xfrm>
            <a:off x="10121134" y="2028814"/>
            <a:ext cx="1143008" cy="357190"/>
            <a:chOff x="3906028" y="5314962"/>
            <a:chExt cx="1143008" cy="357190"/>
          </a:xfrm>
        </p:grpSpPr>
        <p:sp>
          <p:nvSpPr>
            <p:cNvPr id="47" name="矩形 46"/>
            <p:cNvSpPr/>
            <p:nvPr/>
          </p:nvSpPr>
          <p:spPr>
            <a:xfrm>
              <a:off x="3977466" y="5314962"/>
              <a:ext cx="1071570" cy="285752"/>
            </a:xfrm>
            <a:prstGeom prst="rect">
              <a:avLst/>
            </a:prstGeom>
            <a:solidFill>
              <a:srgbClr val="FF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3906028" y="5314962"/>
              <a:ext cx="1143008" cy="357190"/>
              <a:chOff x="1357290" y="1352550"/>
              <a:chExt cx="2714644" cy="433376"/>
            </a:xfrm>
          </p:grpSpPr>
          <p:grpSp>
            <p:nvGrpSpPr>
              <p:cNvPr id="13" name="组合 120"/>
              <p:cNvGrpSpPr/>
              <p:nvPr/>
            </p:nvGrpSpPr>
            <p:grpSpPr>
              <a:xfrm>
                <a:off x="3714744" y="1643050"/>
                <a:ext cx="285752" cy="142876"/>
                <a:chOff x="3643306" y="1643050"/>
                <a:chExt cx="285752" cy="142876"/>
              </a:xfrm>
            </p:grpSpPr>
            <p:sp>
              <p:nvSpPr>
                <p:cNvPr id="45" name="椭圆 44"/>
                <p:cNvSpPr/>
                <p:nvPr/>
              </p:nvSpPr>
              <p:spPr>
                <a:xfrm>
                  <a:off x="3643306"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3786182"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21"/>
              <p:cNvGrpSpPr/>
              <p:nvPr/>
            </p:nvGrpSpPr>
            <p:grpSpPr>
              <a:xfrm>
                <a:off x="1500166" y="1643050"/>
                <a:ext cx="285752" cy="142876"/>
                <a:chOff x="1643042" y="1643050"/>
                <a:chExt cx="285752" cy="142876"/>
              </a:xfrm>
            </p:grpSpPr>
            <p:sp>
              <p:nvSpPr>
                <p:cNvPr id="43" name="椭圆 42"/>
                <p:cNvSpPr/>
                <p:nvPr/>
              </p:nvSpPr>
              <p:spPr>
                <a:xfrm>
                  <a:off x="1643042"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785918"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矩形 14"/>
              <p:cNvSpPr/>
              <p:nvPr/>
            </p:nvSpPr>
            <p:spPr>
              <a:xfrm>
                <a:off x="1357290" y="1643050"/>
                <a:ext cx="2714644" cy="714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11"/>
              <p:cNvGrpSpPr/>
              <p:nvPr/>
            </p:nvGrpSpPr>
            <p:grpSpPr>
              <a:xfrm>
                <a:off x="1428728" y="1352550"/>
                <a:ext cx="2628922" cy="366713"/>
                <a:chOff x="1428728" y="1352550"/>
                <a:chExt cx="2628922" cy="366713"/>
              </a:xfrm>
            </p:grpSpPr>
            <p:sp>
              <p:nvSpPr>
                <p:cNvPr id="17" name="任意多边形 16"/>
                <p:cNvSpPr/>
                <p:nvPr/>
              </p:nvSpPr>
              <p:spPr>
                <a:xfrm>
                  <a:off x="1428728" y="1643049"/>
                  <a:ext cx="2428892" cy="45719"/>
                </a:xfrm>
                <a:custGeom>
                  <a:avLst/>
                  <a:gdLst>
                    <a:gd name="connsiteX0" fmla="*/ 0 w 1157288"/>
                    <a:gd name="connsiteY0" fmla="*/ 0 h 0"/>
                    <a:gd name="connsiteX1" fmla="*/ 1157288 w 1157288"/>
                    <a:gd name="connsiteY1" fmla="*/ 0 h 0"/>
                  </a:gdLst>
                  <a:ahLst/>
                  <a:cxnLst>
                    <a:cxn ang="0">
                      <a:pos x="connsiteX0" y="connsiteY0"/>
                    </a:cxn>
                    <a:cxn ang="0">
                      <a:pos x="connsiteX1" y="connsiteY1"/>
                    </a:cxn>
                  </a:cxnLst>
                  <a:rect l="l" t="t" r="r" b="b"/>
                  <a:pathLst>
                    <a:path w="1157288">
                      <a:moveTo>
                        <a:pt x="0" y="0"/>
                      </a:moveTo>
                      <a:lnTo>
                        <a:pt x="1157288" y="0"/>
                      </a:lnTo>
                    </a:path>
                  </a:pathLst>
                </a:custGeom>
                <a:ln>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任意多边形 17"/>
                <p:cNvSpPr/>
                <p:nvPr/>
              </p:nvSpPr>
              <p:spPr>
                <a:xfrm>
                  <a:off x="1643042"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任意多边形 18"/>
                <p:cNvSpPr/>
                <p:nvPr/>
              </p:nvSpPr>
              <p:spPr>
                <a:xfrm flipV="1">
                  <a:off x="1433513" y="1568768"/>
                  <a:ext cx="2566983" cy="74281"/>
                </a:xfrm>
                <a:custGeom>
                  <a:avLst/>
                  <a:gdLst>
                    <a:gd name="connsiteX0" fmla="*/ 0 w 1843087"/>
                    <a:gd name="connsiteY0" fmla="*/ 0 h 0"/>
                    <a:gd name="connsiteX1" fmla="*/ 1843087 w 1843087"/>
                    <a:gd name="connsiteY1" fmla="*/ 0 h 0"/>
                  </a:gdLst>
                  <a:ahLst/>
                  <a:cxnLst>
                    <a:cxn ang="0">
                      <a:pos x="connsiteX0" y="connsiteY0"/>
                    </a:cxn>
                    <a:cxn ang="0">
                      <a:pos x="connsiteX1" y="connsiteY1"/>
                    </a:cxn>
                  </a:cxnLst>
                  <a:rect l="l" t="t" r="r" b="b"/>
                  <a:pathLst>
                    <a:path w="1843087">
                      <a:moveTo>
                        <a:pt x="0" y="0"/>
                      </a:moveTo>
                      <a:lnTo>
                        <a:pt x="1843087" y="0"/>
                      </a:lnTo>
                    </a:path>
                  </a:pathLst>
                </a:cu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任意多边形 19"/>
                <p:cNvSpPr/>
                <p:nvPr/>
              </p:nvSpPr>
              <p:spPr>
                <a:xfrm>
                  <a:off x="2300288"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3000364"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任意多边形 21"/>
                <p:cNvSpPr/>
                <p:nvPr/>
              </p:nvSpPr>
              <p:spPr>
                <a:xfrm>
                  <a:off x="3657610"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任意多边形 22"/>
                <p:cNvSpPr/>
                <p:nvPr/>
              </p:nvSpPr>
              <p:spPr>
                <a:xfrm>
                  <a:off x="1747838" y="1428750"/>
                  <a:ext cx="0" cy="280988"/>
                </a:xfrm>
                <a:custGeom>
                  <a:avLst/>
                  <a:gdLst>
                    <a:gd name="connsiteX0" fmla="*/ 0 w 0"/>
                    <a:gd name="connsiteY0" fmla="*/ 0 h 280988"/>
                    <a:gd name="connsiteX1" fmla="*/ 0 w 0"/>
                    <a:gd name="connsiteY1" fmla="*/ 280988 h 280988"/>
                  </a:gdLst>
                  <a:ahLst/>
                  <a:cxnLst>
                    <a:cxn ang="0">
                      <a:pos x="connsiteX0" y="connsiteY0"/>
                    </a:cxn>
                    <a:cxn ang="0">
                      <a:pos x="connsiteX1" y="connsiteY1"/>
                    </a:cxn>
                  </a:cxnLst>
                  <a:rect l="l" t="t" r="r" b="b"/>
                  <a:pathLst>
                    <a:path h="280988">
                      <a:moveTo>
                        <a:pt x="0" y="0"/>
                      </a:moveTo>
                      <a:lnTo>
                        <a:pt x="0" y="28098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任意多边形 23"/>
                <p:cNvSpPr/>
                <p:nvPr/>
              </p:nvSpPr>
              <p:spPr>
                <a:xfrm>
                  <a:off x="2405079" y="1428750"/>
                  <a:ext cx="0" cy="285750"/>
                </a:xfrm>
                <a:custGeom>
                  <a:avLst/>
                  <a:gdLst>
                    <a:gd name="connsiteX0" fmla="*/ 0 w 0"/>
                    <a:gd name="connsiteY0" fmla="*/ 0 h 285750"/>
                    <a:gd name="connsiteX1" fmla="*/ 0 w 0"/>
                    <a:gd name="connsiteY1" fmla="*/ 285750 h 285750"/>
                  </a:gdLst>
                  <a:ahLst/>
                  <a:cxnLst>
                    <a:cxn ang="0">
                      <a:pos x="connsiteX0" y="connsiteY0"/>
                    </a:cxn>
                    <a:cxn ang="0">
                      <a:pos x="connsiteX1" y="connsiteY1"/>
                    </a:cxn>
                  </a:cxnLst>
                  <a:rect l="l" t="t" r="r" b="b"/>
                  <a:pathLst>
                    <a:path h="285750">
                      <a:moveTo>
                        <a:pt x="0" y="0"/>
                      </a:move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任意多边形 24"/>
                <p:cNvSpPr/>
                <p:nvPr/>
              </p:nvSpPr>
              <p:spPr>
                <a:xfrm>
                  <a:off x="3105151" y="1428750"/>
                  <a:ext cx="0" cy="285750"/>
                </a:xfrm>
                <a:custGeom>
                  <a:avLst/>
                  <a:gdLst>
                    <a:gd name="connsiteX0" fmla="*/ 0 w 0"/>
                    <a:gd name="connsiteY0" fmla="*/ 0 h 285750"/>
                    <a:gd name="connsiteX1" fmla="*/ 0 w 0"/>
                    <a:gd name="connsiteY1" fmla="*/ 285750 h 285750"/>
                  </a:gdLst>
                  <a:ahLst/>
                  <a:cxnLst>
                    <a:cxn ang="0">
                      <a:pos x="connsiteX0" y="connsiteY0"/>
                    </a:cxn>
                    <a:cxn ang="0">
                      <a:pos x="connsiteX1" y="connsiteY1"/>
                    </a:cxn>
                  </a:cxnLst>
                  <a:rect l="l" t="t" r="r" b="b"/>
                  <a:pathLst>
                    <a:path h="285750">
                      <a:moveTo>
                        <a:pt x="0" y="0"/>
                      </a:move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任意多边形 25"/>
                <p:cNvSpPr/>
                <p:nvPr/>
              </p:nvSpPr>
              <p:spPr>
                <a:xfrm>
                  <a:off x="3762392" y="1428750"/>
                  <a:ext cx="0" cy="280988"/>
                </a:xfrm>
                <a:custGeom>
                  <a:avLst/>
                  <a:gdLst>
                    <a:gd name="connsiteX0" fmla="*/ 0 w 0"/>
                    <a:gd name="connsiteY0" fmla="*/ 0 h 280988"/>
                    <a:gd name="connsiteX1" fmla="*/ 0 w 0"/>
                    <a:gd name="connsiteY1" fmla="*/ 280988 h 280988"/>
                  </a:gdLst>
                  <a:ahLst/>
                  <a:cxnLst>
                    <a:cxn ang="0">
                      <a:pos x="connsiteX0" y="connsiteY0"/>
                    </a:cxn>
                    <a:cxn ang="0">
                      <a:pos x="connsiteX1" y="connsiteY1"/>
                    </a:cxn>
                  </a:cxnLst>
                  <a:rect l="l" t="t" r="r" b="b"/>
                  <a:pathLst>
                    <a:path h="280988">
                      <a:moveTo>
                        <a:pt x="0" y="0"/>
                      </a:moveTo>
                      <a:lnTo>
                        <a:pt x="0" y="28098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圆角矩形 26"/>
                <p:cNvSpPr/>
                <p:nvPr/>
              </p:nvSpPr>
              <p:spPr>
                <a:xfrm>
                  <a:off x="1857356" y="1428736"/>
                  <a:ext cx="42862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2500298" y="1428736"/>
                  <a:ext cx="500066"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3214678" y="1428736"/>
                  <a:ext cx="42862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1500166" y="1428736"/>
                  <a:ext cx="7143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3929058" y="1428736"/>
                  <a:ext cx="7143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1428750" y="1357313"/>
                  <a:ext cx="114300" cy="361950"/>
                </a:xfrm>
                <a:custGeom>
                  <a:avLst/>
                  <a:gdLst>
                    <a:gd name="connsiteX0" fmla="*/ 114300 w 114300"/>
                    <a:gd name="connsiteY0" fmla="*/ 0 h 361950"/>
                    <a:gd name="connsiteX1" fmla="*/ 52388 w 114300"/>
                    <a:gd name="connsiteY1" fmla="*/ 28575 h 361950"/>
                    <a:gd name="connsiteX2" fmla="*/ 9525 w 114300"/>
                    <a:gd name="connsiteY2" fmla="*/ 147637 h 361950"/>
                    <a:gd name="connsiteX3" fmla="*/ 0 w 114300"/>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14300" h="361950">
                      <a:moveTo>
                        <a:pt x="114300" y="0"/>
                      </a:moveTo>
                      <a:cubicBezTo>
                        <a:pt x="92075" y="1984"/>
                        <a:pt x="69850" y="3969"/>
                        <a:pt x="52388" y="28575"/>
                      </a:cubicBezTo>
                      <a:cubicBezTo>
                        <a:pt x="34926" y="53181"/>
                        <a:pt x="18256" y="92075"/>
                        <a:pt x="9525" y="147637"/>
                      </a:cubicBezTo>
                      <a:cubicBezTo>
                        <a:pt x="794" y="203200"/>
                        <a:pt x="397" y="282575"/>
                        <a:pt x="0" y="3619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任意多边形 32"/>
                <p:cNvSpPr/>
                <p:nvPr/>
              </p:nvSpPr>
              <p:spPr>
                <a:xfrm>
                  <a:off x="3957638" y="1352550"/>
                  <a:ext cx="100012" cy="361950"/>
                </a:xfrm>
                <a:custGeom>
                  <a:avLst/>
                  <a:gdLst>
                    <a:gd name="connsiteX0" fmla="*/ 0 w 100012"/>
                    <a:gd name="connsiteY0" fmla="*/ 0 h 361950"/>
                    <a:gd name="connsiteX1" fmla="*/ 71437 w 100012"/>
                    <a:gd name="connsiteY1" fmla="*/ 33338 h 361950"/>
                    <a:gd name="connsiteX2" fmla="*/ 95250 w 100012"/>
                    <a:gd name="connsiteY2" fmla="*/ 109538 h 361950"/>
                    <a:gd name="connsiteX3" fmla="*/ 100012 w 100012"/>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00012" h="361950">
                      <a:moveTo>
                        <a:pt x="0" y="0"/>
                      </a:moveTo>
                      <a:cubicBezTo>
                        <a:pt x="27781" y="7541"/>
                        <a:pt x="55562" y="15082"/>
                        <a:pt x="71437" y="33338"/>
                      </a:cubicBezTo>
                      <a:cubicBezTo>
                        <a:pt x="87312" y="51594"/>
                        <a:pt x="90488" y="54769"/>
                        <a:pt x="95250" y="109538"/>
                      </a:cubicBezTo>
                      <a:cubicBezTo>
                        <a:pt x="100012" y="164307"/>
                        <a:pt x="100012" y="263128"/>
                        <a:pt x="100012" y="3619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任意多边形 33"/>
                <p:cNvSpPr/>
                <p:nvPr/>
              </p:nvSpPr>
              <p:spPr>
                <a:xfrm>
                  <a:off x="1543050" y="1357313"/>
                  <a:ext cx="2424113" cy="0"/>
                </a:xfrm>
                <a:custGeom>
                  <a:avLst/>
                  <a:gdLst>
                    <a:gd name="connsiteX0" fmla="*/ 0 w 2424113"/>
                    <a:gd name="connsiteY0" fmla="*/ 0 h 0"/>
                    <a:gd name="connsiteX1" fmla="*/ 2424113 w 2424113"/>
                    <a:gd name="connsiteY1" fmla="*/ 0 h 0"/>
                  </a:gdLst>
                  <a:ahLst/>
                  <a:cxnLst>
                    <a:cxn ang="0">
                      <a:pos x="connsiteX0" y="connsiteY0"/>
                    </a:cxn>
                    <a:cxn ang="0">
                      <a:pos x="connsiteX1" y="connsiteY1"/>
                    </a:cxn>
                  </a:cxnLst>
                  <a:rect l="l" t="t" r="r" b="b"/>
                  <a:pathLst>
                    <a:path w="2424113">
                      <a:moveTo>
                        <a:pt x="0" y="0"/>
                      </a:moveTo>
                      <a:lnTo>
                        <a:pt x="2424113"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任意多边形 34"/>
                <p:cNvSpPr/>
                <p:nvPr/>
              </p:nvSpPr>
              <p:spPr>
                <a:xfrm>
                  <a:off x="1428750" y="1709738"/>
                  <a:ext cx="2628900" cy="4762"/>
                </a:xfrm>
                <a:custGeom>
                  <a:avLst/>
                  <a:gdLst>
                    <a:gd name="connsiteX0" fmla="*/ 0 w 2628900"/>
                    <a:gd name="connsiteY0" fmla="*/ 4762 h 4762"/>
                    <a:gd name="connsiteX1" fmla="*/ 2628900 w 2628900"/>
                    <a:gd name="connsiteY1" fmla="*/ 0 h 4762"/>
                  </a:gdLst>
                  <a:ahLst/>
                  <a:cxnLst>
                    <a:cxn ang="0">
                      <a:pos x="connsiteX0" y="connsiteY0"/>
                    </a:cxn>
                    <a:cxn ang="0">
                      <a:pos x="connsiteX1" y="connsiteY1"/>
                    </a:cxn>
                  </a:cxnLst>
                  <a:rect l="l" t="t" r="r" b="b"/>
                  <a:pathLst>
                    <a:path w="2628900" h="4762">
                      <a:moveTo>
                        <a:pt x="0" y="4762"/>
                      </a:moveTo>
                      <a:lnTo>
                        <a:pt x="262890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任意多边形 35"/>
                <p:cNvSpPr/>
                <p:nvPr/>
              </p:nvSpPr>
              <p:spPr>
                <a:xfrm>
                  <a:off x="1614488" y="1352550"/>
                  <a:ext cx="0" cy="361950"/>
                </a:xfrm>
                <a:custGeom>
                  <a:avLst/>
                  <a:gdLst>
                    <a:gd name="connsiteX0" fmla="*/ 0 w 0"/>
                    <a:gd name="connsiteY0" fmla="*/ 0 h 361950"/>
                    <a:gd name="connsiteX1" fmla="*/ 0 w 0"/>
                    <a:gd name="connsiteY1" fmla="*/ 361950 h 361950"/>
                  </a:gdLst>
                  <a:ahLst/>
                  <a:cxnLst>
                    <a:cxn ang="0">
                      <a:pos x="connsiteX0" y="connsiteY0"/>
                    </a:cxn>
                    <a:cxn ang="0">
                      <a:pos x="connsiteX1" y="connsiteY1"/>
                    </a:cxn>
                  </a:cxnLst>
                  <a:rect l="l" t="t" r="r" b="b"/>
                  <a:pathLst>
                    <a:path h="361950">
                      <a:moveTo>
                        <a:pt x="0" y="0"/>
                      </a:moveTo>
                      <a:lnTo>
                        <a:pt x="0" y="361950"/>
                      </a:lnTo>
                    </a:path>
                  </a:pathLst>
                </a:cu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任意多边形 36"/>
                <p:cNvSpPr/>
                <p:nvPr/>
              </p:nvSpPr>
              <p:spPr>
                <a:xfrm>
                  <a:off x="3881438" y="1357313"/>
                  <a:ext cx="0" cy="347662"/>
                </a:xfrm>
                <a:custGeom>
                  <a:avLst/>
                  <a:gdLst>
                    <a:gd name="connsiteX0" fmla="*/ 0 w 0"/>
                    <a:gd name="connsiteY0" fmla="*/ 0 h 347662"/>
                    <a:gd name="connsiteX1" fmla="*/ 0 w 0"/>
                    <a:gd name="connsiteY1" fmla="*/ 347662 h 347662"/>
                  </a:gdLst>
                  <a:ahLst/>
                  <a:cxnLst>
                    <a:cxn ang="0">
                      <a:pos x="connsiteX0" y="connsiteY0"/>
                    </a:cxn>
                    <a:cxn ang="0">
                      <a:pos x="connsiteX1" y="connsiteY1"/>
                    </a:cxn>
                  </a:cxnLst>
                  <a:rect l="l" t="t" r="r" b="b"/>
                  <a:pathLst>
                    <a:path h="347662">
                      <a:moveTo>
                        <a:pt x="0" y="0"/>
                      </a:moveTo>
                      <a:lnTo>
                        <a:pt x="0" y="34766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任意多边形 37"/>
                <p:cNvSpPr/>
                <p:nvPr/>
              </p:nvSpPr>
              <p:spPr>
                <a:xfrm>
                  <a:off x="1433513" y="1652588"/>
                  <a:ext cx="180975" cy="0"/>
                </a:xfrm>
                <a:custGeom>
                  <a:avLst/>
                  <a:gdLst>
                    <a:gd name="connsiteX0" fmla="*/ 0 w 180975"/>
                    <a:gd name="connsiteY0" fmla="*/ 0 h 0"/>
                    <a:gd name="connsiteX1" fmla="*/ 180975 w 180975"/>
                    <a:gd name="connsiteY1" fmla="*/ 0 h 0"/>
                  </a:gdLst>
                  <a:ahLst/>
                  <a:cxnLst>
                    <a:cxn ang="0">
                      <a:pos x="connsiteX0" y="connsiteY0"/>
                    </a:cxn>
                    <a:cxn ang="0">
                      <a:pos x="connsiteX1" y="connsiteY1"/>
                    </a:cxn>
                  </a:cxnLst>
                  <a:rect l="l" t="t" r="r" b="b"/>
                  <a:pathLst>
                    <a:path w="180975">
                      <a:moveTo>
                        <a:pt x="0" y="0"/>
                      </a:moveTo>
                      <a:lnTo>
                        <a:pt x="180975"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任意多边形 38"/>
                <p:cNvSpPr/>
                <p:nvPr/>
              </p:nvSpPr>
              <p:spPr>
                <a:xfrm>
                  <a:off x="1843088" y="1652588"/>
                  <a:ext cx="452437" cy="0"/>
                </a:xfrm>
                <a:custGeom>
                  <a:avLst/>
                  <a:gdLst>
                    <a:gd name="connsiteX0" fmla="*/ 0 w 452437"/>
                    <a:gd name="connsiteY0" fmla="*/ 0 h 0"/>
                    <a:gd name="connsiteX1" fmla="*/ 452437 w 452437"/>
                    <a:gd name="connsiteY1" fmla="*/ 0 h 0"/>
                  </a:gdLst>
                  <a:ahLst/>
                  <a:cxnLst>
                    <a:cxn ang="0">
                      <a:pos x="connsiteX0" y="connsiteY0"/>
                    </a:cxn>
                    <a:cxn ang="0">
                      <a:pos x="connsiteX1" y="connsiteY1"/>
                    </a:cxn>
                  </a:cxnLst>
                  <a:rect l="l" t="t" r="r" b="b"/>
                  <a:pathLst>
                    <a:path w="452437">
                      <a:moveTo>
                        <a:pt x="0" y="0"/>
                      </a:moveTo>
                      <a:lnTo>
                        <a:pt x="45243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任意多边形 39"/>
                <p:cNvSpPr/>
                <p:nvPr/>
              </p:nvSpPr>
              <p:spPr>
                <a:xfrm>
                  <a:off x="2500313" y="1652588"/>
                  <a:ext cx="490537" cy="0"/>
                </a:xfrm>
                <a:custGeom>
                  <a:avLst/>
                  <a:gdLst>
                    <a:gd name="connsiteX0" fmla="*/ 0 w 490537"/>
                    <a:gd name="connsiteY0" fmla="*/ 0 h 0"/>
                    <a:gd name="connsiteX1" fmla="*/ 490537 w 490537"/>
                    <a:gd name="connsiteY1" fmla="*/ 0 h 0"/>
                  </a:gdLst>
                  <a:ahLst/>
                  <a:cxnLst>
                    <a:cxn ang="0">
                      <a:pos x="connsiteX0" y="connsiteY0"/>
                    </a:cxn>
                    <a:cxn ang="0">
                      <a:pos x="connsiteX1" y="connsiteY1"/>
                    </a:cxn>
                  </a:cxnLst>
                  <a:rect l="l" t="t" r="r" b="b"/>
                  <a:pathLst>
                    <a:path w="490537">
                      <a:moveTo>
                        <a:pt x="0" y="0"/>
                      </a:moveTo>
                      <a:lnTo>
                        <a:pt x="49053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任意多边形 40"/>
                <p:cNvSpPr/>
                <p:nvPr/>
              </p:nvSpPr>
              <p:spPr>
                <a:xfrm>
                  <a:off x="3195638" y="1652588"/>
                  <a:ext cx="461962" cy="0"/>
                </a:xfrm>
                <a:custGeom>
                  <a:avLst/>
                  <a:gdLst>
                    <a:gd name="connsiteX0" fmla="*/ 0 w 461962"/>
                    <a:gd name="connsiteY0" fmla="*/ 0 h 0"/>
                    <a:gd name="connsiteX1" fmla="*/ 461962 w 461962"/>
                    <a:gd name="connsiteY1" fmla="*/ 0 h 0"/>
                  </a:gdLst>
                  <a:ahLst/>
                  <a:cxnLst>
                    <a:cxn ang="0">
                      <a:pos x="connsiteX0" y="connsiteY0"/>
                    </a:cxn>
                    <a:cxn ang="0">
                      <a:pos x="connsiteX1" y="connsiteY1"/>
                    </a:cxn>
                  </a:cxnLst>
                  <a:rect l="l" t="t" r="r" b="b"/>
                  <a:pathLst>
                    <a:path w="461962">
                      <a:moveTo>
                        <a:pt x="0" y="0"/>
                      </a:moveTo>
                      <a:lnTo>
                        <a:pt x="461962"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任意多边形 41"/>
                <p:cNvSpPr/>
                <p:nvPr/>
              </p:nvSpPr>
              <p:spPr>
                <a:xfrm>
                  <a:off x="3881438" y="1652588"/>
                  <a:ext cx="171450" cy="0"/>
                </a:xfrm>
                <a:custGeom>
                  <a:avLst/>
                  <a:gdLst>
                    <a:gd name="connsiteX0" fmla="*/ 0 w 171450"/>
                    <a:gd name="connsiteY0" fmla="*/ 0 h 0"/>
                    <a:gd name="connsiteX1" fmla="*/ 171450 w 171450"/>
                    <a:gd name="connsiteY1" fmla="*/ 0 h 0"/>
                  </a:gdLst>
                  <a:ahLst/>
                  <a:cxnLst>
                    <a:cxn ang="0">
                      <a:pos x="connsiteX0" y="connsiteY0"/>
                    </a:cxn>
                    <a:cxn ang="0">
                      <a:pos x="connsiteX1" y="connsiteY1"/>
                    </a:cxn>
                  </a:cxnLst>
                  <a:rect l="l" t="t" r="r" b="b"/>
                  <a:pathLst>
                    <a:path w="171450">
                      <a:moveTo>
                        <a:pt x="0" y="0"/>
                      </a:moveTo>
                      <a:lnTo>
                        <a:pt x="17145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sp>
        <p:nvSpPr>
          <p:cNvPr id="49" name="矩形 48"/>
          <p:cNvSpPr/>
          <p:nvPr/>
        </p:nvSpPr>
        <p:spPr>
          <a:xfrm>
            <a:off x="1119946" y="4243392"/>
            <a:ext cx="7072362" cy="461665"/>
          </a:xfrm>
          <a:prstGeom prst="rect">
            <a:avLst/>
          </a:prstGeom>
        </p:spPr>
        <p:txBody>
          <a:bodyPr wrap="square">
            <a:spAutoFit/>
          </a:bodyPr>
          <a:lstStyle/>
          <a:p>
            <a:r>
              <a:rPr lang="zh-CN" altLang="en-US" sz="2400" b="1" dirty="0" smtClean="0">
                <a:solidFill>
                  <a:srgbClr val="0000FF"/>
                </a:solidFill>
                <a:latin typeface="Times New Roman" pitchFamily="18" charset="0"/>
                <a:ea typeface="+mj-ea"/>
                <a:cs typeface="Times New Roman" pitchFamily="18" charset="0"/>
              </a:rPr>
              <a:t>举例：</a:t>
            </a:r>
            <a:r>
              <a:rPr lang="en-US" altLang="zh-CN" sz="2400" b="1" dirty="0" smtClean="0">
                <a:solidFill>
                  <a:srgbClr val="0000FF"/>
                </a:solidFill>
                <a:latin typeface="Times New Roman" pitchFamily="18" charset="0"/>
                <a:ea typeface="+mj-ea"/>
                <a:cs typeface="Times New Roman" pitchFamily="18" charset="0"/>
              </a:rPr>
              <a:t>A</a:t>
            </a:r>
            <a:r>
              <a:rPr lang="zh-CN" altLang="en-US" sz="2400" b="1" dirty="0" smtClean="0">
                <a:solidFill>
                  <a:srgbClr val="0000FF"/>
                </a:solidFill>
                <a:latin typeface="Times New Roman" pitchFamily="18" charset="0"/>
                <a:ea typeface="+mj-ea"/>
                <a:cs typeface="Times New Roman" pitchFamily="18" charset="0"/>
              </a:rPr>
              <a:t>站下行</a:t>
            </a:r>
            <a:r>
              <a:rPr lang="en-US" altLang="zh-CN" sz="2400" b="1" dirty="0" smtClean="0">
                <a:solidFill>
                  <a:srgbClr val="0000FF"/>
                </a:solidFill>
                <a:latin typeface="Times New Roman" pitchFamily="18" charset="0"/>
                <a:ea typeface="+mj-ea"/>
                <a:cs typeface="Times New Roman" pitchFamily="18" charset="0"/>
              </a:rPr>
              <a:t>1</a:t>
            </a:r>
            <a:r>
              <a:rPr lang="zh-CN" altLang="en-US" sz="2400" b="1" dirty="0" smtClean="0">
                <a:solidFill>
                  <a:srgbClr val="0000FF"/>
                </a:solidFill>
                <a:latin typeface="Times New Roman" pitchFamily="18" charset="0"/>
                <a:ea typeface="+mj-ea"/>
                <a:cs typeface="Times New Roman" pitchFamily="18" charset="0"/>
              </a:rPr>
              <a:t>道列车出站联锁设备应满足的条件</a:t>
            </a:r>
            <a:endParaRPr lang="zh-CN" altLang="en-US" sz="2400" b="1" dirty="0">
              <a:solidFill>
                <a:srgbClr val="0000FF"/>
              </a:solidFill>
              <a:latin typeface="Times New Roman" pitchFamily="18" charset="0"/>
              <a:ea typeface="+mj-ea"/>
              <a:cs typeface="Times New Roman" pitchFamily="18" charset="0"/>
            </a:endParaRPr>
          </a:p>
        </p:txBody>
      </p:sp>
      <p:sp>
        <p:nvSpPr>
          <p:cNvPr id="50" name="矩形 49"/>
          <p:cNvSpPr/>
          <p:nvPr/>
        </p:nvSpPr>
        <p:spPr>
          <a:xfrm>
            <a:off x="1119946" y="4957772"/>
            <a:ext cx="7072362" cy="461665"/>
          </a:xfrm>
          <a:prstGeom prst="rect">
            <a:avLst/>
          </a:prstGeom>
        </p:spPr>
        <p:txBody>
          <a:bodyPr wrap="square">
            <a:spAutoFit/>
          </a:bodyPr>
          <a:lstStyle/>
          <a:p>
            <a:r>
              <a:rPr lang="en-US" altLang="zh-CN" sz="2400" b="1" dirty="0" smtClean="0">
                <a:latin typeface="Times New Roman" pitchFamily="18" charset="0"/>
                <a:ea typeface="+mj-ea"/>
                <a:cs typeface="Times New Roman" pitchFamily="18" charset="0"/>
              </a:rPr>
              <a:t>1</a:t>
            </a:r>
            <a:r>
              <a:rPr lang="zh-CN" altLang="en-US" sz="2400" b="1" dirty="0" smtClean="0">
                <a:latin typeface="Times New Roman" pitchFamily="18" charset="0"/>
                <a:ea typeface="+mj-ea"/>
                <a:cs typeface="Times New Roman" pitchFamily="18" charset="0"/>
              </a:rPr>
              <a:t>道允许通行，</a:t>
            </a:r>
            <a:r>
              <a:rPr lang="en-US" altLang="zh-CN" sz="2400" b="1" dirty="0" smtClean="0">
                <a:latin typeface="Times New Roman" pitchFamily="18" charset="0"/>
                <a:ea typeface="+mj-ea"/>
                <a:cs typeface="Times New Roman" pitchFamily="18" charset="0"/>
              </a:rPr>
              <a:t>2</a:t>
            </a:r>
            <a:r>
              <a:rPr lang="zh-CN" altLang="en-US" sz="2400" b="1" dirty="0" smtClean="0">
                <a:latin typeface="Times New Roman" pitchFamily="18" charset="0"/>
                <a:ea typeface="+mj-ea"/>
                <a:cs typeface="Times New Roman" pitchFamily="18" charset="0"/>
              </a:rPr>
              <a:t>道、</a:t>
            </a:r>
            <a:r>
              <a:rPr lang="az-Cyrl-AZ" altLang="zh-CN" sz="2400" b="1" dirty="0" smtClean="0">
                <a:latin typeface="Times New Roman" pitchFamily="18" charset="0"/>
                <a:ea typeface="+mj-ea"/>
                <a:cs typeface="Times New Roman" pitchFamily="18" charset="0"/>
              </a:rPr>
              <a:t>Ш</a:t>
            </a:r>
            <a:r>
              <a:rPr lang="zh-CN" altLang="en-US" sz="2400" b="1" dirty="0" smtClean="0">
                <a:latin typeface="Times New Roman" pitchFamily="18" charset="0"/>
                <a:ea typeface="+mj-ea"/>
                <a:cs typeface="Times New Roman" pitchFamily="18" charset="0"/>
              </a:rPr>
              <a:t>道、</a:t>
            </a:r>
            <a:r>
              <a:rPr lang="en-US" altLang="zh-CN" sz="2400" b="1" dirty="0" smtClean="0">
                <a:latin typeface="Times New Roman" pitchFamily="18" charset="0"/>
                <a:ea typeface="+mj-ea"/>
                <a:cs typeface="Times New Roman" pitchFamily="18" charset="0"/>
              </a:rPr>
              <a:t>4</a:t>
            </a:r>
            <a:r>
              <a:rPr lang="zh-CN" altLang="en-US" sz="2400" b="1" dirty="0" smtClean="0">
                <a:latin typeface="Times New Roman" pitchFamily="18" charset="0"/>
                <a:ea typeface="+mj-ea"/>
                <a:cs typeface="Times New Roman" pitchFamily="18" charset="0"/>
              </a:rPr>
              <a:t>道禁止通行。</a:t>
            </a:r>
            <a:endParaRPr lang="zh-CN" altLang="en-US" sz="2400" b="1" dirty="0">
              <a:latin typeface="Times New Roman" pitchFamily="18" charset="0"/>
              <a:ea typeface="+mj-ea"/>
              <a:cs typeface="Times New Roman" pitchFamily="18" charset="0"/>
            </a:endParaRPr>
          </a:p>
        </p:txBody>
      </p:sp>
      <p:sp>
        <p:nvSpPr>
          <p:cNvPr id="51" name="矩形 50"/>
          <p:cNvSpPr/>
          <p:nvPr/>
        </p:nvSpPr>
        <p:spPr>
          <a:xfrm>
            <a:off x="1048508" y="5672152"/>
            <a:ext cx="7072362" cy="461665"/>
          </a:xfrm>
          <a:prstGeom prst="rect">
            <a:avLst/>
          </a:prstGeom>
        </p:spPr>
        <p:txBody>
          <a:bodyPr wrap="square">
            <a:spAutoFit/>
          </a:bodyPr>
          <a:lstStyle/>
          <a:p>
            <a:r>
              <a:rPr lang="zh-CN" altLang="en-US" sz="2400" b="1" dirty="0" smtClean="0">
                <a:latin typeface="Times New Roman" pitchFamily="18" charset="0"/>
                <a:ea typeface="+mj-ea"/>
                <a:cs typeface="Times New Roman" pitchFamily="18" charset="0"/>
              </a:rPr>
              <a:t>道岔</a:t>
            </a:r>
            <a:r>
              <a:rPr lang="en-US" altLang="zh-CN" sz="2400" b="1" dirty="0" smtClean="0">
                <a:latin typeface="Times New Roman" pitchFamily="18" charset="0"/>
                <a:ea typeface="+mj-ea"/>
                <a:cs typeface="Times New Roman" pitchFamily="18" charset="0"/>
              </a:rPr>
              <a:t>4</a:t>
            </a:r>
            <a:r>
              <a:rPr lang="zh-CN" altLang="en-US" sz="2400" b="1" dirty="0" smtClean="0">
                <a:latin typeface="Times New Roman" pitchFamily="18" charset="0"/>
                <a:ea typeface="+mj-ea"/>
                <a:cs typeface="Times New Roman" pitchFamily="18" charset="0"/>
              </a:rPr>
              <a:t>开通侧向，</a:t>
            </a:r>
            <a:r>
              <a:rPr lang="en-US" altLang="zh-CN" sz="2400" b="1" dirty="0" smtClean="0">
                <a:latin typeface="Times New Roman" pitchFamily="18" charset="0"/>
                <a:ea typeface="+mj-ea"/>
                <a:cs typeface="Times New Roman" pitchFamily="18" charset="0"/>
              </a:rPr>
              <a:t>X1</a:t>
            </a:r>
            <a:r>
              <a:rPr lang="zh-CN" altLang="en-US" sz="2400" b="1" dirty="0" smtClean="0">
                <a:latin typeface="Times New Roman" pitchFamily="18" charset="0"/>
                <a:ea typeface="+mj-ea"/>
                <a:cs typeface="Times New Roman" pitchFamily="18" charset="0"/>
              </a:rPr>
              <a:t>黄灯；道岔</a:t>
            </a:r>
            <a:r>
              <a:rPr lang="en-US" altLang="zh-CN" sz="2400" b="1" dirty="0" smtClean="0">
                <a:latin typeface="Times New Roman" pitchFamily="18" charset="0"/>
                <a:ea typeface="+mj-ea"/>
                <a:cs typeface="Times New Roman" pitchFamily="18" charset="0"/>
              </a:rPr>
              <a:t>2</a:t>
            </a:r>
            <a:r>
              <a:rPr lang="zh-CN" altLang="en-US" sz="2400" b="1" dirty="0" smtClean="0">
                <a:latin typeface="Times New Roman" pitchFamily="18" charset="0"/>
                <a:ea typeface="+mj-ea"/>
                <a:cs typeface="Times New Roman" pitchFamily="18" charset="0"/>
              </a:rPr>
              <a:t>开通侧向，</a:t>
            </a:r>
            <a:r>
              <a:rPr lang="en-US" altLang="zh-CN" sz="2400" b="1" dirty="0" smtClean="0">
                <a:latin typeface="Times New Roman" pitchFamily="18" charset="0"/>
                <a:ea typeface="+mj-ea"/>
                <a:cs typeface="Times New Roman" pitchFamily="18" charset="0"/>
              </a:rPr>
              <a:t>X2</a:t>
            </a:r>
            <a:r>
              <a:rPr lang="zh-CN" altLang="en-US" sz="2400" b="1" dirty="0" smtClean="0">
                <a:latin typeface="Times New Roman" pitchFamily="18" charset="0"/>
                <a:ea typeface="+mj-ea"/>
                <a:cs typeface="Times New Roman" pitchFamily="18" charset="0"/>
              </a:rPr>
              <a:t>黄灯；</a:t>
            </a:r>
            <a:endParaRPr lang="zh-CN" altLang="en-US" sz="2400" b="1" dirty="0">
              <a:latin typeface="Times New Roman" pitchFamily="18" charset="0"/>
              <a:ea typeface="+mj-ea"/>
              <a:cs typeface="Times New Roman" pitchFamily="18" charset="0"/>
            </a:endParaRPr>
          </a:p>
        </p:txBody>
      </p:sp>
      <p:sp>
        <p:nvSpPr>
          <p:cNvPr id="52" name="矩形 51"/>
          <p:cNvSpPr/>
          <p:nvPr/>
        </p:nvSpPr>
        <p:spPr>
          <a:xfrm>
            <a:off x="1048508" y="6315094"/>
            <a:ext cx="7072362" cy="461665"/>
          </a:xfrm>
          <a:prstGeom prst="rect">
            <a:avLst/>
          </a:prstGeom>
        </p:spPr>
        <p:txBody>
          <a:bodyPr wrap="square">
            <a:spAutoFit/>
          </a:bodyPr>
          <a:lstStyle/>
          <a:p>
            <a:r>
              <a:rPr lang="zh-CN" altLang="en-US" sz="2400" b="1" dirty="0" smtClean="0">
                <a:latin typeface="Times New Roman" pitchFamily="18" charset="0"/>
                <a:ea typeface="+mj-ea"/>
                <a:cs typeface="Times New Roman" pitchFamily="18" charset="0"/>
              </a:rPr>
              <a:t>通过信号机</a:t>
            </a:r>
            <a:r>
              <a:rPr lang="en-US" altLang="zh-CN" sz="2400" b="1" dirty="0" smtClean="0">
                <a:latin typeface="Times New Roman" pitchFamily="18" charset="0"/>
                <a:ea typeface="+mj-ea"/>
                <a:cs typeface="Times New Roman" pitchFamily="18" charset="0"/>
              </a:rPr>
              <a:t>S</a:t>
            </a:r>
            <a:r>
              <a:rPr lang="zh-CN" altLang="en-US" sz="2400" b="1" dirty="0" smtClean="0">
                <a:latin typeface="Times New Roman" pitchFamily="18" charset="0"/>
                <a:ea typeface="+mj-ea"/>
                <a:cs typeface="Times New Roman" pitchFamily="18" charset="0"/>
              </a:rPr>
              <a:t>开放，</a:t>
            </a:r>
            <a:r>
              <a:rPr lang="en-US" altLang="zh-CN" sz="2400" b="1" dirty="0" smtClean="0">
                <a:latin typeface="Times New Roman" pitchFamily="18" charset="0"/>
                <a:ea typeface="+mj-ea"/>
                <a:cs typeface="Times New Roman" pitchFamily="18" charset="0"/>
              </a:rPr>
              <a:t>SY</a:t>
            </a:r>
            <a:r>
              <a:rPr lang="zh-CN" altLang="en-US" sz="2400" b="1" dirty="0" smtClean="0">
                <a:latin typeface="Times New Roman" pitchFamily="18" charset="0"/>
                <a:ea typeface="+mj-ea"/>
                <a:cs typeface="Times New Roman" pitchFamily="18" charset="0"/>
              </a:rPr>
              <a:t>关闭；</a:t>
            </a:r>
            <a:endParaRPr lang="zh-CN" altLang="en-US" sz="2400" b="1" dirty="0">
              <a:latin typeface="Times New Roman" pitchFamily="18" charset="0"/>
              <a:ea typeface="+mj-ea"/>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nodeType="clickEffect">
                                  <p:stCondLst>
                                    <p:cond delay="0"/>
                                  </p:stCondLst>
                                  <p:childTnLst>
                                    <p:animMotion origin="layout" path="M 4.90852E-6 3.40684E-6 L -0.02946 0.00375 L -0.04944 0.00904 L -0.06838 0.02161 L -0.08837 0.043 L -0.11042 0.05381 L -0.13573 0.06814 L -0.15155 0.08424 L -0.17686 0.10739 L -0.20735 0.11643 L -0.2368 0.12525 L -0.28105 0.129 L -0.32516 0.129 " pathEditMode="relative" ptsTypes="AAAAAAAAAAAAA">
                                      <p:cBhvr>
                                        <p:cTn id="22" dur="2000" fill="hold"/>
                                        <p:tgtEl>
                                          <p:spTgt spid="4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6406358" y="1171558"/>
            <a:ext cx="1467068" cy="477054"/>
          </a:xfrm>
          <a:prstGeom prst="rect">
            <a:avLst/>
          </a:prstGeom>
          <a:solidFill>
            <a:schemeClr val="bg1"/>
          </a:solidFill>
          <a:ln w="28575">
            <a:solidFill>
              <a:srgbClr val="00AEEE"/>
            </a:solidFill>
          </a:ln>
        </p:spPr>
        <p:txBody>
          <a:bodyPr wrap="none">
            <a:spAutoFit/>
          </a:bodyPr>
          <a:lstStyle/>
          <a:p>
            <a:r>
              <a:rPr lang="zh-CN" altLang="en-US" sz="2400" b="1" dirty="0" smtClean="0"/>
              <a:t>调车进路</a:t>
            </a:r>
            <a:endParaRPr lang="zh-CN" altLang="en-US" sz="2400" b="1" dirty="0"/>
          </a:p>
        </p:txBody>
      </p:sp>
      <p:sp>
        <p:nvSpPr>
          <p:cNvPr id="8" name="矩形 7"/>
          <p:cNvSpPr/>
          <p:nvPr/>
        </p:nvSpPr>
        <p:spPr>
          <a:xfrm>
            <a:off x="2763020" y="1171558"/>
            <a:ext cx="343395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1</a:t>
            </a:r>
            <a:r>
              <a:rPr lang="zh-CN" altLang="en-US" sz="2400" b="1" dirty="0" smtClean="0">
                <a:solidFill>
                  <a:srgbClr val="0303EB"/>
                </a:solidFill>
              </a:rPr>
              <a:t>）进路的定义及分类</a:t>
            </a:r>
            <a:endParaRPr lang="zh-CN" altLang="en-US" sz="2400" dirty="0">
              <a:solidFill>
                <a:srgbClr val="0303EB"/>
              </a:solidFill>
            </a:endParaRPr>
          </a:p>
        </p:txBody>
      </p:sp>
      <p:grpSp>
        <p:nvGrpSpPr>
          <p:cNvPr id="9" name="组合 8"/>
          <p:cNvGrpSpPr/>
          <p:nvPr/>
        </p:nvGrpSpPr>
        <p:grpSpPr>
          <a:xfrm>
            <a:off x="1262822" y="2743194"/>
            <a:ext cx="8928992" cy="2611735"/>
            <a:chOff x="1259905" y="1988840"/>
            <a:chExt cx="8928992" cy="2611735"/>
          </a:xfrm>
        </p:grpSpPr>
        <p:cxnSp>
          <p:nvCxnSpPr>
            <p:cNvPr id="10" name="直接连接符 9"/>
            <p:cNvCxnSpPr/>
            <p:nvPr/>
          </p:nvCxnSpPr>
          <p:spPr>
            <a:xfrm>
              <a:off x="1259905" y="2996952"/>
              <a:ext cx="8928992"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259905" y="3751510"/>
              <a:ext cx="8928992"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12" name="任意多边形 11"/>
            <p:cNvSpPr/>
            <p:nvPr/>
          </p:nvSpPr>
          <p:spPr>
            <a:xfrm>
              <a:off x="4572272" y="3068960"/>
              <a:ext cx="576065" cy="648072"/>
            </a:xfrm>
            <a:custGeom>
              <a:avLst/>
              <a:gdLst>
                <a:gd name="connsiteX0" fmla="*/ 0 w 986972"/>
                <a:gd name="connsiteY0" fmla="*/ 711200 h 711200"/>
                <a:gd name="connsiteX1" fmla="*/ 986972 w 986972"/>
                <a:gd name="connsiteY1" fmla="*/ 0 h 711200"/>
              </a:gdLst>
              <a:ahLst/>
              <a:cxnLst>
                <a:cxn ang="0">
                  <a:pos x="connsiteX0" y="connsiteY0"/>
                </a:cxn>
                <a:cxn ang="0">
                  <a:pos x="connsiteX1" y="connsiteY1"/>
                </a:cxn>
              </a:cxnLst>
              <a:rect l="l" t="t" r="r" b="b"/>
              <a:pathLst>
                <a:path w="986972" h="711200">
                  <a:moveTo>
                    <a:pt x="0" y="711200"/>
                  </a:moveTo>
                  <a:lnTo>
                    <a:pt x="986972" y="0"/>
                  </a:ln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任意多边形 12"/>
            <p:cNvSpPr/>
            <p:nvPr/>
          </p:nvSpPr>
          <p:spPr>
            <a:xfrm>
              <a:off x="5868417" y="3861048"/>
              <a:ext cx="1944914" cy="663398"/>
            </a:xfrm>
            <a:custGeom>
              <a:avLst/>
              <a:gdLst>
                <a:gd name="connsiteX0" fmla="*/ 0 w 1944914"/>
                <a:gd name="connsiteY0" fmla="*/ 0 h 682172"/>
                <a:gd name="connsiteX1" fmla="*/ 769257 w 1944914"/>
                <a:gd name="connsiteY1" fmla="*/ 682172 h 682172"/>
                <a:gd name="connsiteX2" fmla="*/ 1944914 w 1944914"/>
                <a:gd name="connsiteY2" fmla="*/ 682172 h 682172"/>
              </a:gdLst>
              <a:ahLst/>
              <a:cxnLst>
                <a:cxn ang="0">
                  <a:pos x="connsiteX0" y="connsiteY0"/>
                </a:cxn>
                <a:cxn ang="0">
                  <a:pos x="connsiteX1" y="connsiteY1"/>
                </a:cxn>
                <a:cxn ang="0">
                  <a:pos x="connsiteX2" y="connsiteY2"/>
                </a:cxn>
              </a:cxnLst>
              <a:rect l="l" t="t" r="r" b="b"/>
              <a:pathLst>
                <a:path w="1944914" h="682172">
                  <a:moveTo>
                    <a:pt x="0" y="0"/>
                  </a:moveTo>
                  <a:lnTo>
                    <a:pt x="769257" y="682172"/>
                  </a:lnTo>
                  <a:lnTo>
                    <a:pt x="1944914" y="682172"/>
                  </a:ln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4" name="组合 45"/>
            <p:cNvGrpSpPr/>
            <p:nvPr/>
          </p:nvGrpSpPr>
          <p:grpSpPr>
            <a:xfrm flipH="1">
              <a:off x="1691953" y="2564904"/>
              <a:ext cx="504899" cy="214314"/>
              <a:chOff x="1691953" y="2636912"/>
              <a:chExt cx="504899" cy="214314"/>
            </a:xfrm>
          </p:grpSpPr>
          <p:sp>
            <p:nvSpPr>
              <p:cNvPr id="111" name="椭圆 110"/>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2" name="组合 8"/>
              <p:cNvGrpSpPr/>
              <p:nvPr/>
            </p:nvGrpSpPr>
            <p:grpSpPr>
              <a:xfrm>
                <a:off x="1910306" y="2636912"/>
                <a:ext cx="286546" cy="214314"/>
                <a:chOff x="1081062" y="3152772"/>
                <a:chExt cx="286546" cy="214314"/>
              </a:xfrm>
            </p:grpSpPr>
            <p:cxnSp>
              <p:nvCxnSpPr>
                <p:cNvPr id="113"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5"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57"/>
            <p:cNvGrpSpPr/>
            <p:nvPr/>
          </p:nvGrpSpPr>
          <p:grpSpPr>
            <a:xfrm flipH="1">
              <a:off x="1547937" y="3429000"/>
              <a:ext cx="504899" cy="214314"/>
              <a:chOff x="1691953" y="2636912"/>
              <a:chExt cx="504899" cy="214314"/>
            </a:xfrm>
          </p:grpSpPr>
          <p:sp>
            <p:nvSpPr>
              <p:cNvPr id="106" name="椭圆 105"/>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7" name="组合 8"/>
              <p:cNvGrpSpPr/>
              <p:nvPr/>
            </p:nvGrpSpPr>
            <p:grpSpPr>
              <a:xfrm>
                <a:off x="1910306" y="2636912"/>
                <a:ext cx="286546" cy="214314"/>
                <a:chOff x="1081062" y="3152772"/>
                <a:chExt cx="286546" cy="214314"/>
              </a:xfrm>
            </p:grpSpPr>
            <p:cxnSp>
              <p:nvCxnSpPr>
                <p:cNvPr id="10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0"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63"/>
            <p:cNvGrpSpPr/>
            <p:nvPr/>
          </p:nvGrpSpPr>
          <p:grpSpPr>
            <a:xfrm flipH="1">
              <a:off x="2268017" y="3429000"/>
              <a:ext cx="504899" cy="214314"/>
              <a:chOff x="1691953" y="2636912"/>
              <a:chExt cx="504899" cy="214314"/>
            </a:xfrm>
          </p:grpSpPr>
          <p:sp>
            <p:nvSpPr>
              <p:cNvPr id="101" name="椭圆 64"/>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2" name="组合 8"/>
              <p:cNvGrpSpPr/>
              <p:nvPr/>
            </p:nvGrpSpPr>
            <p:grpSpPr>
              <a:xfrm>
                <a:off x="1910306" y="2636912"/>
                <a:ext cx="286546" cy="214314"/>
                <a:chOff x="1081062" y="3152772"/>
                <a:chExt cx="286546" cy="214314"/>
              </a:xfrm>
            </p:grpSpPr>
            <p:cxnSp>
              <p:nvCxnSpPr>
                <p:cNvPr id="103"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5"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Text Box 13"/>
            <p:cNvSpPr txBox="1">
              <a:spLocks noChangeArrowheads="1"/>
            </p:cNvSpPr>
            <p:nvPr/>
          </p:nvSpPr>
          <p:spPr bwMode="auto">
            <a:xfrm>
              <a:off x="1547937" y="3140968"/>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X</a:t>
              </a:r>
              <a:endParaRPr lang="zh-CN" altLang="en-US" sz="1400" dirty="0"/>
            </a:p>
          </p:txBody>
        </p:sp>
        <p:sp>
          <p:nvSpPr>
            <p:cNvPr id="18" name="Text Box 13"/>
            <p:cNvSpPr txBox="1">
              <a:spLocks noChangeArrowheads="1"/>
            </p:cNvSpPr>
            <p:nvPr/>
          </p:nvSpPr>
          <p:spPr bwMode="auto">
            <a:xfrm>
              <a:off x="1691953" y="2276872"/>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XD</a:t>
              </a:r>
              <a:endParaRPr lang="zh-CN" altLang="en-US" sz="1400" dirty="0"/>
            </a:p>
          </p:txBody>
        </p:sp>
        <p:sp>
          <p:nvSpPr>
            <p:cNvPr id="19" name="Text Box 13"/>
            <p:cNvSpPr txBox="1">
              <a:spLocks noChangeArrowheads="1"/>
            </p:cNvSpPr>
            <p:nvPr/>
          </p:nvSpPr>
          <p:spPr bwMode="auto">
            <a:xfrm>
              <a:off x="3636169" y="2276872"/>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D11</a:t>
              </a:r>
              <a:endParaRPr lang="zh-CN" altLang="en-US" sz="1400" dirty="0"/>
            </a:p>
          </p:txBody>
        </p:sp>
        <p:sp>
          <p:nvSpPr>
            <p:cNvPr id="20" name="Text Box 13"/>
            <p:cNvSpPr txBox="1">
              <a:spLocks noChangeArrowheads="1"/>
            </p:cNvSpPr>
            <p:nvPr/>
          </p:nvSpPr>
          <p:spPr bwMode="auto">
            <a:xfrm>
              <a:off x="2340025" y="3140968"/>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D3</a:t>
              </a:r>
              <a:endParaRPr lang="zh-CN" altLang="en-US" sz="1400" dirty="0"/>
            </a:p>
          </p:txBody>
        </p:sp>
        <p:grpSp>
          <p:nvGrpSpPr>
            <p:cNvPr id="21" name="组合 98"/>
            <p:cNvGrpSpPr/>
            <p:nvPr/>
          </p:nvGrpSpPr>
          <p:grpSpPr>
            <a:xfrm>
              <a:off x="7236569" y="2420888"/>
              <a:ext cx="504899" cy="214314"/>
              <a:chOff x="1691953" y="2636912"/>
              <a:chExt cx="504899" cy="214314"/>
            </a:xfrm>
          </p:grpSpPr>
          <p:sp>
            <p:nvSpPr>
              <p:cNvPr id="96" name="椭圆 95"/>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7" name="组合 8"/>
              <p:cNvGrpSpPr/>
              <p:nvPr/>
            </p:nvGrpSpPr>
            <p:grpSpPr>
              <a:xfrm>
                <a:off x="1910306" y="2636912"/>
                <a:ext cx="286546" cy="214314"/>
                <a:chOff x="1081062" y="3152772"/>
                <a:chExt cx="286546" cy="214314"/>
              </a:xfrm>
            </p:grpSpPr>
            <p:cxnSp>
              <p:nvCxnSpPr>
                <p:cNvPr id="9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 name="组合 116"/>
            <p:cNvGrpSpPr/>
            <p:nvPr/>
          </p:nvGrpSpPr>
          <p:grpSpPr>
            <a:xfrm>
              <a:off x="7956649" y="3140968"/>
              <a:ext cx="504899" cy="214314"/>
              <a:chOff x="1691953" y="2636912"/>
              <a:chExt cx="504899" cy="214314"/>
            </a:xfrm>
          </p:grpSpPr>
          <p:sp>
            <p:nvSpPr>
              <p:cNvPr id="91" name="椭圆 90"/>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2" name="组合 8"/>
              <p:cNvGrpSpPr/>
              <p:nvPr/>
            </p:nvGrpSpPr>
            <p:grpSpPr>
              <a:xfrm>
                <a:off x="1910306" y="2636912"/>
                <a:ext cx="286546" cy="214314"/>
                <a:chOff x="1081062" y="3152772"/>
                <a:chExt cx="286546" cy="214314"/>
              </a:xfrm>
            </p:grpSpPr>
            <p:cxnSp>
              <p:nvCxnSpPr>
                <p:cNvPr id="93"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Text Box 13"/>
            <p:cNvSpPr txBox="1">
              <a:spLocks noChangeArrowheads="1"/>
            </p:cNvSpPr>
            <p:nvPr/>
          </p:nvSpPr>
          <p:spPr bwMode="auto">
            <a:xfrm>
              <a:off x="7740625" y="2401143"/>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S5</a:t>
              </a:r>
              <a:endParaRPr lang="zh-CN" altLang="en-US" sz="1400" dirty="0"/>
            </a:p>
          </p:txBody>
        </p:sp>
        <p:sp>
          <p:nvSpPr>
            <p:cNvPr id="24" name="任意多边形 23"/>
            <p:cNvSpPr/>
            <p:nvPr/>
          </p:nvSpPr>
          <p:spPr>
            <a:xfrm>
              <a:off x="6836229" y="2276872"/>
              <a:ext cx="2351314" cy="640498"/>
            </a:xfrm>
            <a:custGeom>
              <a:avLst/>
              <a:gdLst>
                <a:gd name="connsiteX0" fmla="*/ 0 w 2351314"/>
                <a:gd name="connsiteY0" fmla="*/ 841828 h 841828"/>
                <a:gd name="connsiteX1" fmla="*/ 478971 w 2351314"/>
                <a:gd name="connsiteY1" fmla="*/ 0 h 841828"/>
                <a:gd name="connsiteX2" fmla="*/ 2351314 w 2351314"/>
                <a:gd name="connsiteY2" fmla="*/ 0 h 841828"/>
              </a:gdLst>
              <a:ahLst/>
              <a:cxnLst>
                <a:cxn ang="0">
                  <a:pos x="connsiteX0" y="connsiteY0"/>
                </a:cxn>
                <a:cxn ang="0">
                  <a:pos x="connsiteX1" y="connsiteY1"/>
                </a:cxn>
                <a:cxn ang="0">
                  <a:pos x="connsiteX2" y="connsiteY2"/>
                </a:cxn>
              </a:cxnLst>
              <a:rect l="l" t="t" r="r" b="b"/>
              <a:pathLst>
                <a:path w="2351314" h="841828">
                  <a:moveTo>
                    <a:pt x="0" y="841828"/>
                  </a:moveTo>
                  <a:lnTo>
                    <a:pt x="478971" y="0"/>
                  </a:lnTo>
                  <a:lnTo>
                    <a:pt x="2351314"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任意多边形 24"/>
            <p:cNvSpPr/>
            <p:nvPr/>
          </p:nvSpPr>
          <p:spPr>
            <a:xfrm flipH="1">
              <a:off x="4572273" y="3068960"/>
              <a:ext cx="576064" cy="648072"/>
            </a:xfrm>
            <a:custGeom>
              <a:avLst/>
              <a:gdLst>
                <a:gd name="connsiteX0" fmla="*/ 0 w 986972"/>
                <a:gd name="connsiteY0" fmla="*/ 711200 h 711200"/>
                <a:gd name="connsiteX1" fmla="*/ 986972 w 986972"/>
                <a:gd name="connsiteY1" fmla="*/ 0 h 711200"/>
              </a:gdLst>
              <a:ahLst/>
              <a:cxnLst>
                <a:cxn ang="0">
                  <a:pos x="connsiteX0" y="connsiteY0"/>
                </a:cxn>
                <a:cxn ang="0">
                  <a:pos x="connsiteX1" y="connsiteY1"/>
                </a:cxn>
              </a:cxnLst>
              <a:rect l="l" t="t" r="r" b="b"/>
              <a:pathLst>
                <a:path w="986972" h="711200">
                  <a:moveTo>
                    <a:pt x="0" y="711200"/>
                  </a:moveTo>
                  <a:lnTo>
                    <a:pt x="986972" y="0"/>
                  </a:ln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任意多边形 25"/>
            <p:cNvSpPr/>
            <p:nvPr/>
          </p:nvSpPr>
          <p:spPr>
            <a:xfrm>
              <a:off x="2844081" y="3068960"/>
              <a:ext cx="432048" cy="576064"/>
            </a:xfrm>
            <a:custGeom>
              <a:avLst/>
              <a:gdLst>
                <a:gd name="connsiteX0" fmla="*/ 0 w 986972"/>
                <a:gd name="connsiteY0" fmla="*/ 711200 h 711200"/>
                <a:gd name="connsiteX1" fmla="*/ 986972 w 986972"/>
                <a:gd name="connsiteY1" fmla="*/ 0 h 711200"/>
              </a:gdLst>
              <a:ahLst/>
              <a:cxnLst>
                <a:cxn ang="0">
                  <a:pos x="connsiteX0" y="connsiteY0"/>
                </a:cxn>
                <a:cxn ang="0">
                  <a:pos x="connsiteX1" y="connsiteY1"/>
                </a:cxn>
              </a:cxnLst>
              <a:rect l="l" t="t" r="r" b="b"/>
              <a:pathLst>
                <a:path w="986972" h="711200">
                  <a:moveTo>
                    <a:pt x="0" y="711200"/>
                  </a:moveTo>
                  <a:lnTo>
                    <a:pt x="986972" y="0"/>
                  </a:ln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任意多边形 26"/>
            <p:cNvSpPr/>
            <p:nvPr/>
          </p:nvSpPr>
          <p:spPr>
            <a:xfrm>
              <a:off x="7020545" y="3068960"/>
              <a:ext cx="432048" cy="576064"/>
            </a:xfrm>
            <a:custGeom>
              <a:avLst/>
              <a:gdLst>
                <a:gd name="connsiteX0" fmla="*/ 0 w 986972"/>
                <a:gd name="connsiteY0" fmla="*/ 711200 h 711200"/>
                <a:gd name="connsiteX1" fmla="*/ 986972 w 986972"/>
                <a:gd name="connsiteY1" fmla="*/ 0 h 711200"/>
              </a:gdLst>
              <a:ahLst/>
              <a:cxnLst>
                <a:cxn ang="0">
                  <a:pos x="connsiteX0" y="connsiteY0"/>
                </a:cxn>
                <a:cxn ang="0">
                  <a:pos x="connsiteX1" y="connsiteY1"/>
                </a:cxn>
              </a:cxnLst>
              <a:rect l="l" t="t" r="r" b="b"/>
              <a:pathLst>
                <a:path w="986972" h="711200">
                  <a:moveTo>
                    <a:pt x="0" y="711200"/>
                  </a:moveTo>
                  <a:lnTo>
                    <a:pt x="986972" y="0"/>
                  </a:ln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Text Box 13"/>
            <p:cNvSpPr txBox="1">
              <a:spLocks noChangeArrowheads="1"/>
            </p:cNvSpPr>
            <p:nvPr/>
          </p:nvSpPr>
          <p:spPr bwMode="auto">
            <a:xfrm>
              <a:off x="2556049" y="3717032"/>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1</a:t>
              </a:r>
              <a:endParaRPr lang="zh-CN" altLang="en-US" sz="1400" dirty="0"/>
            </a:p>
          </p:txBody>
        </p:sp>
        <p:sp>
          <p:nvSpPr>
            <p:cNvPr id="29" name="Text Box 13"/>
            <p:cNvSpPr txBox="1">
              <a:spLocks noChangeArrowheads="1"/>
            </p:cNvSpPr>
            <p:nvPr/>
          </p:nvSpPr>
          <p:spPr bwMode="auto">
            <a:xfrm>
              <a:off x="3348137" y="3789040"/>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5</a:t>
              </a:r>
              <a:endParaRPr lang="zh-CN" altLang="en-US" sz="1400" dirty="0"/>
            </a:p>
          </p:txBody>
        </p:sp>
        <p:sp>
          <p:nvSpPr>
            <p:cNvPr id="30" name="任意多边形 29"/>
            <p:cNvSpPr/>
            <p:nvPr/>
          </p:nvSpPr>
          <p:spPr>
            <a:xfrm flipH="1">
              <a:off x="1835969" y="3861048"/>
              <a:ext cx="1944914" cy="663398"/>
            </a:xfrm>
            <a:custGeom>
              <a:avLst/>
              <a:gdLst>
                <a:gd name="connsiteX0" fmla="*/ 0 w 1944914"/>
                <a:gd name="connsiteY0" fmla="*/ 0 h 682172"/>
                <a:gd name="connsiteX1" fmla="*/ 769257 w 1944914"/>
                <a:gd name="connsiteY1" fmla="*/ 682172 h 682172"/>
                <a:gd name="connsiteX2" fmla="*/ 1944914 w 1944914"/>
                <a:gd name="connsiteY2" fmla="*/ 682172 h 682172"/>
              </a:gdLst>
              <a:ahLst/>
              <a:cxnLst>
                <a:cxn ang="0">
                  <a:pos x="connsiteX0" y="connsiteY0"/>
                </a:cxn>
                <a:cxn ang="0">
                  <a:pos x="connsiteX1" y="connsiteY1"/>
                </a:cxn>
                <a:cxn ang="0">
                  <a:pos x="connsiteX2" y="connsiteY2"/>
                </a:cxn>
              </a:cxnLst>
              <a:rect l="l" t="t" r="r" b="b"/>
              <a:pathLst>
                <a:path w="1944914" h="682172">
                  <a:moveTo>
                    <a:pt x="0" y="0"/>
                  </a:moveTo>
                  <a:lnTo>
                    <a:pt x="769257" y="682172"/>
                  </a:lnTo>
                  <a:lnTo>
                    <a:pt x="1944914" y="682172"/>
                  </a:ln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1" name="组合 63"/>
            <p:cNvGrpSpPr/>
            <p:nvPr/>
          </p:nvGrpSpPr>
          <p:grpSpPr>
            <a:xfrm>
              <a:off x="3492153" y="4149080"/>
              <a:ext cx="504899" cy="214314"/>
              <a:chOff x="1691953" y="2636912"/>
              <a:chExt cx="504899" cy="214314"/>
            </a:xfrm>
          </p:grpSpPr>
          <p:sp>
            <p:nvSpPr>
              <p:cNvPr id="86" name="椭圆 85"/>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7" name="组合 8"/>
              <p:cNvGrpSpPr/>
              <p:nvPr/>
            </p:nvGrpSpPr>
            <p:grpSpPr>
              <a:xfrm>
                <a:off x="1910306" y="2636912"/>
                <a:ext cx="286546" cy="214314"/>
                <a:chOff x="1081062" y="3152772"/>
                <a:chExt cx="286546" cy="214314"/>
              </a:xfrm>
            </p:grpSpPr>
            <p:cxnSp>
              <p:nvCxnSpPr>
                <p:cNvPr id="8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0"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2" name="Text Box 13"/>
            <p:cNvSpPr txBox="1">
              <a:spLocks noChangeArrowheads="1"/>
            </p:cNvSpPr>
            <p:nvPr/>
          </p:nvSpPr>
          <p:spPr bwMode="auto">
            <a:xfrm>
              <a:off x="3204121" y="2636912"/>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3</a:t>
              </a:r>
              <a:endParaRPr lang="zh-CN" altLang="en-US" sz="1400" dirty="0"/>
            </a:p>
          </p:txBody>
        </p:sp>
        <p:sp>
          <p:nvSpPr>
            <p:cNvPr id="33" name="Text Box 13"/>
            <p:cNvSpPr txBox="1">
              <a:spLocks noChangeArrowheads="1"/>
            </p:cNvSpPr>
            <p:nvPr/>
          </p:nvSpPr>
          <p:spPr bwMode="auto">
            <a:xfrm>
              <a:off x="4212233" y="3429000"/>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7</a:t>
              </a:r>
              <a:endParaRPr lang="zh-CN" altLang="en-US" sz="1400" dirty="0"/>
            </a:p>
          </p:txBody>
        </p:sp>
        <p:sp>
          <p:nvSpPr>
            <p:cNvPr id="34" name="Text Box 13"/>
            <p:cNvSpPr txBox="1">
              <a:spLocks noChangeArrowheads="1"/>
            </p:cNvSpPr>
            <p:nvPr/>
          </p:nvSpPr>
          <p:spPr bwMode="auto">
            <a:xfrm>
              <a:off x="5148337" y="2996952"/>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9</a:t>
              </a:r>
              <a:endParaRPr lang="zh-CN" altLang="en-US" sz="1400" dirty="0"/>
            </a:p>
          </p:txBody>
        </p:sp>
        <p:sp>
          <p:nvSpPr>
            <p:cNvPr id="35" name="Text Box 13"/>
            <p:cNvSpPr txBox="1">
              <a:spLocks noChangeArrowheads="1"/>
            </p:cNvSpPr>
            <p:nvPr/>
          </p:nvSpPr>
          <p:spPr bwMode="auto">
            <a:xfrm>
              <a:off x="4140225" y="2996952"/>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11</a:t>
              </a:r>
              <a:endParaRPr lang="zh-CN" altLang="en-US" sz="1400" dirty="0"/>
            </a:p>
          </p:txBody>
        </p:sp>
        <p:sp>
          <p:nvSpPr>
            <p:cNvPr id="36" name="Text Box 13"/>
            <p:cNvSpPr txBox="1">
              <a:spLocks noChangeArrowheads="1"/>
            </p:cNvSpPr>
            <p:nvPr/>
          </p:nvSpPr>
          <p:spPr bwMode="auto">
            <a:xfrm>
              <a:off x="5940425" y="3717032"/>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15</a:t>
              </a:r>
              <a:endParaRPr lang="zh-CN" altLang="en-US" sz="1400" dirty="0"/>
            </a:p>
          </p:txBody>
        </p:sp>
        <p:sp>
          <p:nvSpPr>
            <p:cNvPr id="37" name="Text Box 13"/>
            <p:cNvSpPr txBox="1">
              <a:spLocks noChangeArrowheads="1"/>
            </p:cNvSpPr>
            <p:nvPr/>
          </p:nvSpPr>
          <p:spPr bwMode="auto">
            <a:xfrm>
              <a:off x="5148337" y="3429000"/>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13</a:t>
              </a:r>
              <a:endParaRPr lang="zh-CN" altLang="en-US" sz="1400" dirty="0"/>
            </a:p>
          </p:txBody>
        </p:sp>
        <p:sp>
          <p:nvSpPr>
            <p:cNvPr id="38" name="Text Box 13"/>
            <p:cNvSpPr txBox="1">
              <a:spLocks noChangeArrowheads="1"/>
            </p:cNvSpPr>
            <p:nvPr/>
          </p:nvSpPr>
          <p:spPr bwMode="auto">
            <a:xfrm>
              <a:off x="6588497" y="2636912"/>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17</a:t>
              </a:r>
              <a:endParaRPr lang="zh-CN" altLang="en-US" sz="1400" dirty="0"/>
            </a:p>
          </p:txBody>
        </p:sp>
        <p:sp>
          <p:nvSpPr>
            <p:cNvPr id="39" name="Text Box 13"/>
            <p:cNvSpPr txBox="1">
              <a:spLocks noChangeArrowheads="1"/>
            </p:cNvSpPr>
            <p:nvPr/>
          </p:nvSpPr>
          <p:spPr bwMode="auto">
            <a:xfrm>
              <a:off x="6660505" y="3429000"/>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19</a:t>
              </a:r>
              <a:endParaRPr lang="zh-CN" altLang="en-US" sz="1400" dirty="0"/>
            </a:p>
          </p:txBody>
        </p:sp>
        <p:sp>
          <p:nvSpPr>
            <p:cNvPr id="40" name="Text Box 13"/>
            <p:cNvSpPr txBox="1">
              <a:spLocks noChangeArrowheads="1"/>
            </p:cNvSpPr>
            <p:nvPr/>
          </p:nvSpPr>
          <p:spPr bwMode="auto">
            <a:xfrm>
              <a:off x="7452593" y="2996952"/>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21</a:t>
              </a:r>
              <a:endParaRPr lang="zh-CN" altLang="en-US" sz="1400" dirty="0"/>
            </a:p>
          </p:txBody>
        </p:sp>
        <p:sp>
          <p:nvSpPr>
            <p:cNvPr id="41" name="任意多边形 40"/>
            <p:cNvSpPr/>
            <p:nvPr/>
          </p:nvSpPr>
          <p:spPr>
            <a:xfrm>
              <a:off x="7740625" y="2206171"/>
              <a:ext cx="0" cy="145143"/>
            </a:xfrm>
            <a:custGeom>
              <a:avLst/>
              <a:gdLst>
                <a:gd name="connsiteX0" fmla="*/ 0 w 0"/>
                <a:gd name="connsiteY0" fmla="*/ 0 h 145143"/>
                <a:gd name="connsiteX1" fmla="*/ 0 w 0"/>
                <a:gd name="connsiteY1" fmla="*/ 145143 h 145143"/>
              </a:gdLst>
              <a:ahLst/>
              <a:cxnLst>
                <a:cxn ang="0">
                  <a:pos x="connsiteX0" y="connsiteY0"/>
                </a:cxn>
                <a:cxn ang="0">
                  <a:pos x="connsiteX1" y="connsiteY1"/>
                </a:cxn>
              </a:cxnLst>
              <a:rect l="l" t="t" r="r" b="b"/>
              <a:pathLst>
                <a:path h="145143">
                  <a:moveTo>
                    <a:pt x="0" y="0"/>
                  </a:moveTo>
                  <a:lnTo>
                    <a:pt x="0" y="14514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42" name="组合 63"/>
            <p:cNvGrpSpPr/>
            <p:nvPr/>
          </p:nvGrpSpPr>
          <p:grpSpPr>
            <a:xfrm flipH="1">
              <a:off x="3708177" y="2564904"/>
              <a:ext cx="504899" cy="214314"/>
              <a:chOff x="1691953" y="2636912"/>
              <a:chExt cx="504899" cy="214314"/>
            </a:xfrm>
          </p:grpSpPr>
          <p:sp>
            <p:nvSpPr>
              <p:cNvPr id="81" name="椭圆 80"/>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2" name="组合 8"/>
              <p:cNvGrpSpPr/>
              <p:nvPr/>
            </p:nvGrpSpPr>
            <p:grpSpPr>
              <a:xfrm>
                <a:off x="1910306" y="2636912"/>
                <a:ext cx="286546" cy="214314"/>
                <a:chOff x="1081062" y="3152772"/>
                <a:chExt cx="286546" cy="214314"/>
              </a:xfrm>
            </p:grpSpPr>
            <p:cxnSp>
              <p:nvCxnSpPr>
                <p:cNvPr id="83"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3" name="任意多边形 42"/>
            <p:cNvSpPr/>
            <p:nvPr/>
          </p:nvSpPr>
          <p:spPr>
            <a:xfrm>
              <a:off x="2916089" y="4435985"/>
              <a:ext cx="0" cy="145143"/>
            </a:xfrm>
            <a:custGeom>
              <a:avLst/>
              <a:gdLst>
                <a:gd name="connsiteX0" fmla="*/ 0 w 0"/>
                <a:gd name="connsiteY0" fmla="*/ 0 h 145143"/>
                <a:gd name="connsiteX1" fmla="*/ 0 w 0"/>
                <a:gd name="connsiteY1" fmla="*/ 145143 h 145143"/>
              </a:gdLst>
              <a:ahLst/>
              <a:cxnLst>
                <a:cxn ang="0">
                  <a:pos x="connsiteX0" y="connsiteY0"/>
                </a:cxn>
                <a:cxn ang="0">
                  <a:pos x="connsiteX1" y="connsiteY1"/>
                </a:cxn>
              </a:cxnLst>
              <a:rect l="l" t="t" r="r" b="b"/>
              <a:pathLst>
                <a:path h="145143">
                  <a:moveTo>
                    <a:pt x="0" y="0"/>
                  </a:moveTo>
                  <a:lnTo>
                    <a:pt x="0" y="14514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Text Box 13"/>
            <p:cNvSpPr txBox="1">
              <a:spLocks noChangeArrowheads="1"/>
            </p:cNvSpPr>
            <p:nvPr/>
          </p:nvSpPr>
          <p:spPr bwMode="auto">
            <a:xfrm>
              <a:off x="3636169" y="3861048"/>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D7</a:t>
              </a:r>
              <a:endParaRPr lang="zh-CN" altLang="en-US" sz="1400" dirty="0"/>
            </a:p>
          </p:txBody>
        </p:sp>
        <p:sp>
          <p:nvSpPr>
            <p:cNvPr id="45" name="Text Box 13"/>
            <p:cNvSpPr txBox="1">
              <a:spLocks noChangeArrowheads="1"/>
            </p:cNvSpPr>
            <p:nvPr/>
          </p:nvSpPr>
          <p:spPr bwMode="auto">
            <a:xfrm>
              <a:off x="3564161" y="3140968"/>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D9</a:t>
              </a:r>
              <a:endParaRPr lang="zh-CN" altLang="en-US" sz="1400" dirty="0"/>
            </a:p>
          </p:txBody>
        </p:sp>
        <p:grpSp>
          <p:nvGrpSpPr>
            <p:cNvPr id="46" name="组合 63"/>
            <p:cNvGrpSpPr/>
            <p:nvPr/>
          </p:nvGrpSpPr>
          <p:grpSpPr>
            <a:xfrm flipH="1">
              <a:off x="3708177" y="3429000"/>
              <a:ext cx="504899" cy="214314"/>
              <a:chOff x="1691953" y="2636912"/>
              <a:chExt cx="504899" cy="214314"/>
            </a:xfrm>
          </p:grpSpPr>
          <p:sp>
            <p:nvSpPr>
              <p:cNvPr id="76" name="椭圆 75"/>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组合 8"/>
              <p:cNvGrpSpPr/>
              <p:nvPr/>
            </p:nvGrpSpPr>
            <p:grpSpPr>
              <a:xfrm>
                <a:off x="1910306" y="2636912"/>
                <a:ext cx="286546" cy="214314"/>
                <a:chOff x="1081062" y="3152772"/>
                <a:chExt cx="286546" cy="214314"/>
              </a:xfrm>
            </p:grpSpPr>
            <p:cxnSp>
              <p:nvCxnSpPr>
                <p:cNvPr id="7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7" name="Text Box 13"/>
            <p:cNvSpPr txBox="1">
              <a:spLocks noChangeArrowheads="1"/>
            </p:cNvSpPr>
            <p:nvPr/>
          </p:nvSpPr>
          <p:spPr bwMode="auto">
            <a:xfrm>
              <a:off x="5364361" y="3140968"/>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D13</a:t>
              </a:r>
              <a:endParaRPr lang="zh-CN" altLang="en-US" sz="1400" dirty="0"/>
            </a:p>
          </p:txBody>
        </p:sp>
        <p:grpSp>
          <p:nvGrpSpPr>
            <p:cNvPr id="48" name="组合 63"/>
            <p:cNvGrpSpPr/>
            <p:nvPr/>
          </p:nvGrpSpPr>
          <p:grpSpPr>
            <a:xfrm flipH="1">
              <a:off x="5508377" y="3429000"/>
              <a:ext cx="504899" cy="214314"/>
              <a:chOff x="1691953" y="2636912"/>
              <a:chExt cx="504899" cy="214314"/>
            </a:xfrm>
          </p:grpSpPr>
          <p:sp>
            <p:nvSpPr>
              <p:cNvPr id="71" name="椭圆 70"/>
              <p:cNvSpPr/>
              <p:nvPr/>
            </p:nvSpPr>
            <p:spPr>
              <a:xfrm>
                <a:off x="1691953" y="2636912"/>
                <a:ext cx="214314" cy="21431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8"/>
              <p:cNvGrpSpPr/>
              <p:nvPr/>
            </p:nvGrpSpPr>
            <p:grpSpPr>
              <a:xfrm>
                <a:off x="1910306" y="2636912"/>
                <a:ext cx="286546" cy="214314"/>
                <a:chOff x="1081062" y="3152772"/>
                <a:chExt cx="286546" cy="214314"/>
              </a:xfrm>
            </p:grpSpPr>
            <p:cxnSp>
              <p:nvCxnSpPr>
                <p:cNvPr id="73"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椭圆 11"/>
                <p:cNvSpPr/>
                <p:nvPr/>
              </p:nvSpPr>
              <p:spPr>
                <a:xfrm>
                  <a:off x="1081062" y="3152772"/>
                  <a:ext cx="214314" cy="214314"/>
                </a:xfrm>
                <a:prstGeom prst="ellipse">
                  <a:avLst/>
                </a:prstGeom>
                <a:solidFill>
                  <a:srgbClr val="00B0F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9" name="Text Box 13"/>
            <p:cNvSpPr txBox="1">
              <a:spLocks noChangeArrowheads="1"/>
            </p:cNvSpPr>
            <p:nvPr/>
          </p:nvSpPr>
          <p:spPr bwMode="auto">
            <a:xfrm>
              <a:off x="8460705" y="3068960"/>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err="1" smtClean="0"/>
                <a:t>SⅢ</a:t>
              </a:r>
              <a:endParaRPr lang="zh-CN" altLang="en-US" sz="1400" dirty="0"/>
            </a:p>
          </p:txBody>
        </p:sp>
        <p:grpSp>
          <p:nvGrpSpPr>
            <p:cNvPr id="50" name="组合 116"/>
            <p:cNvGrpSpPr/>
            <p:nvPr/>
          </p:nvGrpSpPr>
          <p:grpSpPr>
            <a:xfrm>
              <a:off x="7956649" y="3861048"/>
              <a:ext cx="504899" cy="214314"/>
              <a:chOff x="1691953" y="2636912"/>
              <a:chExt cx="504899" cy="214314"/>
            </a:xfrm>
          </p:grpSpPr>
          <p:sp>
            <p:nvSpPr>
              <p:cNvPr id="66" name="椭圆 65"/>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7" name="组合 8"/>
              <p:cNvGrpSpPr/>
              <p:nvPr/>
            </p:nvGrpSpPr>
            <p:grpSpPr>
              <a:xfrm>
                <a:off x="1910306" y="2636912"/>
                <a:ext cx="286546" cy="214314"/>
                <a:chOff x="1081062" y="3152772"/>
                <a:chExt cx="286546" cy="214314"/>
              </a:xfrm>
            </p:grpSpPr>
            <p:cxnSp>
              <p:nvCxnSpPr>
                <p:cNvPr id="6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1" name="Text Box 13"/>
            <p:cNvSpPr txBox="1">
              <a:spLocks noChangeArrowheads="1"/>
            </p:cNvSpPr>
            <p:nvPr/>
          </p:nvSpPr>
          <p:spPr bwMode="auto">
            <a:xfrm>
              <a:off x="8460705" y="3789040"/>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b="1" dirty="0" err="1" smtClean="0"/>
                <a:t>SⅠ</a:t>
              </a:r>
              <a:endParaRPr lang="zh-CN" altLang="en-US" sz="1400" b="1" dirty="0"/>
            </a:p>
          </p:txBody>
        </p:sp>
        <p:sp>
          <p:nvSpPr>
            <p:cNvPr id="52" name="Text Box 13"/>
            <p:cNvSpPr txBox="1">
              <a:spLocks noChangeArrowheads="1"/>
            </p:cNvSpPr>
            <p:nvPr/>
          </p:nvSpPr>
          <p:spPr bwMode="auto">
            <a:xfrm>
              <a:off x="9036769" y="3501008"/>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err="1" smtClean="0"/>
                <a:t>ⅠG</a:t>
              </a:r>
              <a:endParaRPr lang="zh-CN" altLang="en-US" sz="1400" dirty="0"/>
            </a:p>
          </p:txBody>
        </p:sp>
        <p:sp>
          <p:nvSpPr>
            <p:cNvPr id="53" name="矩形 52"/>
            <p:cNvSpPr/>
            <p:nvPr/>
          </p:nvSpPr>
          <p:spPr>
            <a:xfrm>
              <a:off x="9036769" y="2996952"/>
              <a:ext cx="478016" cy="307777"/>
            </a:xfrm>
            <a:prstGeom prst="rect">
              <a:avLst/>
            </a:prstGeom>
          </p:spPr>
          <p:txBody>
            <a:bodyPr wrap="none">
              <a:spAutoFit/>
            </a:bodyPr>
            <a:lstStyle/>
            <a:p>
              <a:r>
                <a:rPr lang="en-US" altLang="zh-CN" sz="1400" dirty="0" err="1" smtClean="0"/>
                <a:t>ⅢG</a:t>
              </a:r>
              <a:endParaRPr lang="zh-CN" altLang="en-US" sz="1400" dirty="0"/>
            </a:p>
          </p:txBody>
        </p:sp>
        <p:sp>
          <p:nvSpPr>
            <p:cNvPr id="54" name="矩形 53"/>
            <p:cNvSpPr/>
            <p:nvPr/>
          </p:nvSpPr>
          <p:spPr>
            <a:xfrm>
              <a:off x="8244681" y="1988840"/>
              <a:ext cx="389850" cy="307777"/>
            </a:xfrm>
            <a:prstGeom prst="rect">
              <a:avLst/>
            </a:prstGeom>
          </p:spPr>
          <p:txBody>
            <a:bodyPr wrap="none">
              <a:spAutoFit/>
            </a:bodyPr>
            <a:lstStyle/>
            <a:p>
              <a:r>
                <a:rPr lang="en-US" altLang="zh-CN" sz="1400" dirty="0" smtClean="0"/>
                <a:t>5G</a:t>
              </a:r>
              <a:endParaRPr lang="zh-CN" altLang="en-US" sz="1400" dirty="0"/>
            </a:p>
          </p:txBody>
        </p:sp>
        <p:sp>
          <p:nvSpPr>
            <p:cNvPr id="55" name="任意多边形 54"/>
            <p:cNvSpPr/>
            <p:nvPr/>
          </p:nvSpPr>
          <p:spPr>
            <a:xfrm>
              <a:off x="2266950" y="3695700"/>
              <a:ext cx="0" cy="123825"/>
            </a:xfrm>
            <a:custGeom>
              <a:avLst/>
              <a:gdLst>
                <a:gd name="connsiteX0" fmla="*/ 0 w 0"/>
                <a:gd name="connsiteY0" fmla="*/ 0 h 123825"/>
                <a:gd name="connsiteX1" fmla="*/ 0 w 0"/>
                <a:gd name="connsiteY1" fmla="*/ 123825 h 123825"/>
              </a:gdLst>
              <a:ahLst/>
              <a:cxnLst>
                <a:cxn ang="0">
                  <a:pos x="connsiteX0" y="connsiteY0"/>
                </a:cxn>
                <a:cxn ang="0">
                  <a:pos x="connsiteX1" y="connsiteY1"/>
                </a:cxn>
              </a:cxnLst>
              <a:rect l="l" t="t" r="r" b="b"/>
              <a:pathLst>
                <a:path h="123825">
                  <a:moveTo>
                    <a:pt x="0" y="0"/>
                  </a:moveTo>
                  <a:lnTo>
                    <a:pt x="0" y="123825"/>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6" name="任意多边形 55"/>
            <p:cNvSpPr/>
            <p:nvPr/>
          </p:nvSpPr>
          <p:spPr>
            <a:xfrm>
              <a:off x="6648450" y="2933700"/>
              <a:ext cx="0" cy="133350"/>
            </a:xfrm>
            <a:custGeom>
              <a:avLst/>
              <a:gdLst>
                <a:gd name="connsiteX0" fmla="*/ 0 w 0"/>
                <a:gd name="connsiteY0" fmla="*/ 0 h 133350"/>
                <a:gd name="connsiteX1" fmla="*/ 0 w 0"/>
                <a:gd name="connsiteY1" fmla="*/ 133350 h 133350"/>
              </a:gdLst>
              <a:ahLst/>
              <a:cxnLst>
                <a:cxn ang="0">
                  <a:pos x="connsiteX0" y="connsiteY0"/>
                </a:cxn>
                <a:cxn ang="0">
                  <a:pos x="connsiteX1" y="connsiteY1"/>
                </a:cxn>
              </a:cxnLst>
              <a:rect l="l" t="t" r="r" b="b"/>
              <a:pathLst>
                <a:path h="133350">
                  <a:moveTo>
                    <a:pt x="0" y="0"/>
                  </a:moveTo>
                  <a:lnTo>
                    <a:pt x="0" y="1333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任意多边形 56"/>
            <p:cNvSpPr/>
            <p:nvPr/>
          </p:nvSpPr>
          <p:spPr>
            <a:xfrm>
              <a:off x="8524875" y="2933700"/>
              <a:ext cx="0" cy="123825"/>
            </a:xfrm>
            <a:custGeom>
              <a:avLst/>
              <a:gdLst>
                <a:gd name="connsiteX0" fmla="*/ 0 w 0"/>
                <a:gd name="connsiteY0" fmla="*/ 0 h 123825"/>
                <a:gd name="connsiteX1" fmla="*/ 0 w 0"/>
                <a:gd name="connsiteY1" fmla="*/ 123825 h 123825"/>
              </a:gdLst>
              <a:ahLst/>
              <a:cxnLst>
                <a:cxn ang="0">
                  <a:pos x="connsiteX0" y="connsiteY0"/>
                </a:cxn>
                <a:cxn ang="0">
                  <a:pos x="connsiteX1" y="connsiteY1"/>
                </a:cxn>
              </a:cxnLst>
              <a:rect l="l" t="t" r="r" b="b"/>
              <a:pathLst>
                <a:path h="123825">
                  <a:moveTo>
                    <a:pt x="0" y="0"/>
                  </a:moveTo>
                  <a:lnTo>
                    <a:pt x="0" y="123825"/>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8" name="任意多边形 57"/>
            <p:cNvSpPr/>
            <p:nvPr/>
          </p:nvSpPr>
          <p:spPr>
            <a:xfrm>
              <a:off x="8524875" y="3676650"/>
              <a:ext cx="0" cy="142875"/>
            </a:xfrm>
            <a:custGeom>
              <a:avLst/>
              <a:gdLst>
                <a:gd name="connsiteX0" fmla="*/ 0 w 0"/>
                <a:gd name="connsiteY0" fmla="*/ 0 h 142875"/>
                <a:gd name="connsiteX1" fmla="*/ 0 w 0"/>
                <a:gd name="connsiteY1" fmla="*/ 142875 h 142875"/>
              </a:gdLst>
              <a:ahLst/>
              <a:cxnLst>
                <a:cxn ang="0">
                  <a:pos x="connsiteX0" y="connsiteY0"/>
                </a:cxn>
                <a:cxn ang="0">
                  <a:pos x="connsiteX1" y="connsiteY1"/>
                </a:cxn>
              </a:cxnLst>
              <a:rect l="l" t="t" r="r" b="b"/>
              <a:pathLst>
                <a:path h="142875">
                  <a:moveTo>
                    <a:pt x="0" y="0"/>
                  </a:moveTo>
                  <a:lnTo>
                    <a:pt x="0" y="142875"/>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9" name="任意多边形 58"/>
            <p:cNvSpPr/>
            <p:nvPr/>
          </p:nvSpPr>
          <p:spPr>
            <a:xfrm>
              <a:off x="6934200" y="4467225"/>
              <a:ext cx="0" cy="133350"/>
            </a:xfrm>
            <a:custGeom>
              <a:avLst/>
              <a:gdLst>
                <a:gd name="connsiteX0" fmla="*/ 0 w 0"/>
                <a:gd name="connsiteY0" fmla="*/ 0 h 133350"/>
                <a:gd name="connsiteX1" fmla="*/ 0 w 0"/>
                <a:gd name="connsiteY1" fmla="*/ 133350 h 133350"/>
              </a:gdLst>
              <a:ahLst/>
              <a:cxnLst>
                <a:cxn ang="0">
                  <a:pos x="connsiteX0" y="connsiteY0"/>
                </a:cxn>
                <a:cxn ang="0">
                  <a:pos x="connsiteX1" y="connsiteY1"/>
                </a:cxn>
              </a:cxnLst>
              <a:rect l="l" t="t" r="r" b="b"/>
              <a:pathLst>
                <a:path h="133350">
                  <a:moveTo>
                    <a:pt x="0" y="0"/>
                  </a:moveTo>
                  <a:lnTo>
                    <a:pt x="0" y="1333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0" name="任意多边形 59"/>
            <p:cNvSpPr/>
            <p:nvPr/>
          </p:nvSpPr>
          <p:spPr>
            <a:xfrm>
              <a:off x="1685925" y="2933700"/>
              <a:ext cx="0" cy="123825"/>
            </a:xfrm>
            <a:custGeom>
              <a:avLst/>
              <a:gdLst>
                <a:gd name="connsiteX0" fmla="*/ 0 w 0"/>
                <a:gd name="connsiteY0" fmla="*/ 0 h 123825"/>
                <a:gd name="connsiteX1" fmla="*/ 0 w 0"/>
                <a:gd name="connsiteY1" fmla="*/ 123825 h 123825"/>
              </a:gdLst>
              <a:ahLst/>
              <a:cxnLst>
                <a:cxn ang="0">
                  <a:pos x="connsiteX0" y="connsiteY0"/>
                </a:cxn>
                <a:cxn ang="0">
                  <a:pos x="connsiteX1" y="connsiteY1"/>
                </a:cxn>
              </a:cxnLst>
              <a:rect l="l" t="t" r="r" b="b"/>
              <a:pathLst>
                <a:path h="123825">
                  <a:moveTo>
                    <a:pt x="0" y="0"/>
                  </a:moveTo>
                  <a:lnTo>
                    <a:pt x="0" y="123825"/>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任意多边形 60"/>
            <p:cNvSpPr/>
            <p:nvPr/>
          </p:nvSpPr>
          <p:spPr>
            <a:xfrm>
              <a:off x="1543050" y="3695700"/>
              <a:ext cx="0" cy="114300"/>
            </a:xfrm>
            <a:custGeom>
              <a:avLst/>
              <a:gdLst>
                <a:gd name="connsiteX0" fmla="*/ 0 w 0"/>
                <a:gd name="connsiteY0" fmla="*/ 0 h 114300"/>
                <a:gd name="connsiteX1" fmla="*/ 0 w 0"/>
                <a:gd name="connsiteY1" fmla="*/ 114300 h 114300"/>
              </a:gdLst>
              <a:ahLst/>
              <a:cxnLst>
                <a:cxn ang="0">
                  <a:pos x="connsiteX0" y="connsiteY0"/>
                </a:cxn>
                <a:cxn ang="0">
                  <a:pos x="connsiteX1" y="connsiteY1"/>
                </a:cxn>
              </a:cxnLst>
              <a:rect l="l" t="t" r="r" b="b"/>
              <a:pathLst>
                <a:path h="114300">
                  <a:moveTo>
                    <a:pt x="0" y="0"/>
                  </a:moveTo>
                  <a:lnTo>
                    <a:pt x="0" y="11430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2" name="任意多边形 61"/>
            <p:cNvSpPr/>
            <p:nvPr/>
          </p:nvSpPr>
          <p:spPr>
            <a:xfrm>
              <a:off x="4419600" y="3695700"/>
              <a:ext cx="0" cy="123825"/>
            </a:xfrm>
            <a:custGeom>
              <a:avLst/>
              <a:gdLst>
                <a:gd name="connsiteX0" fmla="*/ 0 w 0"/>
                <a:gd name="connsiteY0" fmla="*/ 0 h 123825"/>
                <a:gd name="connsiteX1" fmla="*/ 0 w 0"/>
                <a:gd name="connsiteY1" fmla="*/ 123825 h 123825"/>
              </a:gdLst>
              <a:ahLst/>
              <a:cxnLst>
                <a:cxn ang="0">
                  <a:pos x="connsiteX0" y="connsiteY0"/>
                </a:cxn>
                <a:cxn ang="0">
                  <a:pos x="connsiteX1" y="connsiteY1"/>
                </a:cxn>
              </a:cxnLst>
              <a:rect l="l" t="t" r="r" b="b"/>
              <a:pathLst>
                <a:path h="123825">
                  <a:moveTo>
                    <a:pt x="0" y="0"/>
                  </a:moveTo>
                  <a:lnTo>
                    <a:pt x="0" y="123825"/>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3" name="任意多边形 62"/>
            <p:cNvSpPr/>
            <p:nvPr/>
          </p:nvSpPr>
          <p:spPr>
            <a:xfrm>
              <a:off x="5505450" y="3695700"/>
              <a:ext cx="0" cy="133350"/>
            </a:xfrm>
            <a:custGeom>
              <a:avLst/>
              <a:gdLst>
                <a:gd name="connsiteX0" fmla="*/ 0 w 0"/>
                <a:gd name="connsiteY0" fmla="*/ 0 h 133350"/>
                <a:gd name="connsiteX1" fmla="*/ 0 w 0"/>
                <a:gd name="connsiteY1" fmla="*/ 133350 h 133350"/>
              </a:gdLst>
              <a:ahLst/>
              <a:cxnLst>
                <a:cxn ang="0">
                  <a:pos x="connsiteX0" y="connsiteY0"/>
                </a:cxn>
                <a:cxn ang="0">
                  <a:pos x="connsiteX1" y="connsiteY1"/>
                </a:cxn>
              </a:cxnLst>
              <a:rect l="l" t="t" r="r" b="b"/>
              <a:pathLst>
                <a:path h="133350">
                  <a:moveTo>
                    <a:pt x="0" y="0"/>
                  </a:moveTo>
                  <a:lnTo>
                    <a:pt x="0" y="1333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4" name="任意多边形 63"/>
            <p:cNvSpPr/>
            <p:nvPr/>
          </p:nvSpPr>
          <p:spPr>
            <a:xfrm>
              <a:off x="3276600" y="3686175"/>
              <a:ext cx="0" cy="133350"/>
            </a:xfrm>
            <a:custGeom>
              <a:avLst/>
              <a:gdLst>
                <a:gd name="connsiteX0" fmla="*/ 0 w 0"/>
                <a:gd name="connsiteY0" fmla="*/ 0 h 133350"/>
                <a:gd name="connsiteX1" fmla="*/ 0 w 0"/>
                <a:gd name="connsiteY1" fmla="*/ 133350 h 133350"/>
              </a:gdLst>
              <a:ahLst/>
              <a:cxnLst>
                <a:cxn ang="0">
                  <a:pos x="connsiteX0" y="connsiteY0"/>
                </a:cxn>
                <a:cxn ang="0">
                  <a:pos x="connsiteX1" y="connsiteY1"/>
                </a:cxn>
              </a:cxnLst>
              <a:rect l="l" t="t" r="r" b="b"/>
              <a:pathLst>
                <a:path h="133350">
                  <a:moveTo>
                    <a:pt x="0" y="0"/>
                  </a:moveTo>
                  <a:lnTo>
                    <a:pt x="0" y="1333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5" name="任意多边形 64"/>
            <p:cNvSpPr/>
            <p:nvPr/>
          </p:nvSpPr>
          <p:spPr>
            <a:xfrm>
              <a:off x="3695700" y="2933700"/>
              <a:ext cx="0" cy="123825"/>
            </a:xfrm>
            <a:custGeom>
              <a:avLst/>
              <a:gdLst>
                <a:gd name="connsiteX0" fmla="*/ 0 w 0"/>
                <a:gd name="connsiteY0" fmla="*/ 0 h 123825"/>
                <a:gd name="connsiteX1" fmla="*/ 0 w 0"/>
                <a:gd name="connsiteY1" fmla="*/ 123825 h 123825"/>
              </a:gdLst>
              <a:ahLst/>
              <a:cxnLst>
                <a:cxn ang="0">
                  <a:pos x="connsiteX0" y="connsiteY0"/>
                </a:cxn>
                <a:cxn ang="0">
                  <a:pos x="connsiteX1" y="connsiteY1"/>
                </a:cxn>
              </a:cxnLst>
              <a:rect l="l" t="t" r="r" b="b"/>
              <a:pathLst>
                <a:path h="123825">
                  <a:moveTo>
                    <a:pt x="0" y="0"/>
                  </a:moveTo>
                  <a:lnTo>
                    <a:pt x="0" y="123825"/>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94209" name="Rectangle 1"/>
          <p:cNvSpPr>
            <a:spLocks noChangeArrowheads="1"/>
          </p:cNvSpPr>
          <p:nvPr/>
        </p:nvSpPr>
        <p:spPr bwMode="auto">
          <a:xfrm>
            <a:off x="2120078" y="5743590"/>
            <a:ext cx="8786874"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若将其中道岔</a:t>
            </a:r>
            <a:r>
              <a:rPr kumimoji="0" lang="en-US" altLang="zh-CN"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1/3</a:t>
            </a: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反位形成的一条进路规定为</a:t>
            </a:r>
            <a:r>
              <a:rPr kumimoji="0" lang="zh-CN" altLang="en-US" sz="2400" b="1" i="0" u="none" strike="noStrike" cap="none" normalizeH="0" baseline="0" dirty="0" smtClean="0">
                <a:ln>
                  <a:noFill/>
                </a:ln>
                <a:solidFill>
                  <a:srgbClr val="0303EB"/>
                </a:solidFill>
                <a:effectLst/>
                <a:latin typeface="Times New Roman" pitchFamily="18" charset="0"/>
                <a:ea typeface="宋体" pitchFamily="2" charset="-122"/>
                <a:cs typeface="Times New Roman" pitchFamily="18" charset="0"/>
              </a:rPr>
              <a:t>基本进路</a:t>
            </a:r>
            <a:endParaRPr kumimoji="0" lang="en-US" altLang="zh-CN" sz="2400" b="1" i="0" u="none" strike="noStrike" cap="none" normalizeH="0" baseline="0" dirty="0" smtClean="0">
              <a:ln>
                <a:noFill/>
              </a:ln>
              <a:solidFill>
                <a:srgbClr val="0303EB"/>
              </a:solidFill>
              <a:effectLst/>
              <a:latin typeface="Times New Roman" pitchFamily="18" charset="0"/>
              <a:ea typeface="宋体" pitchFamily="2" charset="-122"/>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则道岔</a:t>
            </a:r>
            <a:r>
              <a:rPr kumimoji="0" lang="en-US" altLang="zh-CN"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1/3</a:t>
            </a: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定位形成的进路则为</a:t>
            </a:r>
            <a:r>
              <a:rPr kumimoji="0" lang="zh-CN" altLang="en-US" sz="2400" b="1" i="0" u="none" strike="noStrike" cap="none" normalizeH="0" baseline="0" dirty="0" smtClean="0">
                <a:ln>
                  <a:noFill/>
                </a:ln>
                <a:solidFill>
                  <a:srgbClr val="FF00FF"/>
                </a:solidFill>
                <a:effectLst/>
                <a:latin typeface="Times New Roman" pitchFamily="18" charset="0"/>
                <a:ea typeface="宋体" pitchFamily="2" charset="-122"/>
                <a:cs typeface="Times New Roman" pitchFamily="18" charset="0"/>
              </a:rPr>
              <a:t>变通进路</a:t>
            </a: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endPar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19" name="任意多边形 118"/>
          <p:cNvSpPr/>
          <p:nvPr/>
        </p:nvSpPr>
        <p:spPr>
          <a:xfrm>
            <a:off x="2253803" y="3026535"/>
            <a:ext cx="5486400" cy="1468192"/>
          </a:xfrm>
          <a:custGeom>
            <a:avLst/>
            <a:gdLst>
              <a:gd name="connsiteX0" fmla="*/ 0 w 5486400"/>
              <a:gd name="connsiteY0" fmla="*/ 1468192 h 1468192"/>
              <a:gd name="connsiteX1" fmla="*/ 553791 w 5486400"/>
              <a:gd name="connsiteY1" fmla="*/ 1468192 h 1468192"/>
              <a:gd name="connsiteX2" fmla="*/ 1133341 w 5486400"/>
              <a:gd name="connsiteY2" fmla="*/ 708338 h 1468192"/>
              <a:gd name="connsiteX3" fmla="*/ 4378817 w 5486400"/>
              <a:gd name="connsiteY3" fmla="*/ 708338 h 1468192"/>
              <a:gd name="connsiteX4" fmla="*/ 4533363 w 5486400"/>
              <a:gd name="connsiteY4" fmla="*/ 708338 h 1468192"/>
              <a:gd name="connsiteX5" fmla="*/ 5061397 w 5486400"/>
              <a:gd name="connsiteY5" fmla="*/ 0 h 1468192"/>
              <a:gd name="connsiteX6" fmla="*/ 5486400 w 5486400"/>
              <a:gd name="connsiteY6" fmla="*/ 0 h 1468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6400" h="1468192">
                <a:moveTo>
                  <a:pt x="0" y="1468192"/>
                </a:moveTo>
                <a:lnTo>
                  <a:pt x="553791" y="1468192"/>
                </a:lnTo>
                <a:lnTo>
                  <a:pt x="1133341" y="708338"/>
                </a:lnTo>
                <a:lnTo>
                  <a:pt x="4378817" y="708338"/>
                </a:lnTo>
                <a:lnTo>
                  <a:pt x="4533363" y="708338"/>
                </a:lnTo>
                <a:lnTo>
                  <a:pt x="5061397" y="0"/>
                </a:lnTo>
                <a:lnTo>
                  <a:pt x="5486400" y="0"/>
                </a:lnTo>
              </a:path>
            </a:pathLst>
          </a:custGeom>
          <a:ln w="57150">
            <a:solidFill>
              <a:srgbClr val="0303E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0" name="任意多边形 119"/>
          <p:cNvSpPr/>
          <p:nvPr/>
        </p:nvSpPr>
        <p:spPr>
          <a:xfrm>
            <a:off x="2266682" y="3065172"/>
            <a:ext cx="5434884" cy="1468191"/>
          </a:xfrm>
          <a:custGeom>
            <a:avLst/>
            <a:gdLst>
              <a:gd name="connsiteX0" fmla="*/ 0 w 5434884"/>
              <a:gd name="connsiteY0" fmla="*/ 1468191 h 1468191"/>
              <a:gd name="connsiteX1" fmla="*/ 2305318 w 5434884"/>
              <a:gd name="connsiteY1" fmla="*/ 1468191 h 1468191"/>
              <a:gd name="connsiteX2" fmla="*/ 2949262 w 5434884"/>
              <a:gd name="connsiteY2" fmla="*/ 721217 h 1468191"/>
              <a:gd name="connsiteX3" fmla="*/ 4572000 w 5434884"/>
              <a:gd name="connsiteY3" fmla="*/ 721217 h 1468191"/>
              <a:gd name="connsiteX4" fmla="*/ 5087155 w 5434884"/>
              <a:gd name="connsiteY4" fmla="*/ 0 h 1468191"/>
              <a:gd name="connsiteX5" fmla="*/ 5434884 w 5434884"/>
              <a:gd name="connsiteY5" fmla="*/ 0 h 1468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34884" h="1468191">
                <a:moveTo>
                  <a:pt x="0" y="1468191"/>
                </a:moveTo>
                <a:lnTo>
                  <a:pt x="2305318" y="1468191"/>
                </a:lnTo>
                <a:lnTo>
                  <a:pt x="2949262" y="721217"/>
                </a:lnTo>
                <a:lnTo>
                  <a:pt x="4572000" y="721217"/>
                </a:lnTo>
                <a:lnTo>
                  <a:pt x="5087155" y="0"/>
                </a:lnTo>
                <a:lnTo>
                  <a:pt x="5434884" y="0"/>
                </a:lnTo>
              </a:path>
            </a:pathLst>
          </a:custGeom>
          <a:ln w="57150">
            <a:solidFill>
              <a:srgbClr val="FF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8" name="矩形 7"/>
          <p:cNvSpPr/>
          <p:nvPr/>
        </p:nvSpPr>
        <p:spPr>
          <a:xfrm>
            <a:off x="548442" y="1885938"/>
            <a:ext cx="2505814"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2</a:t>
            </a:r>
            <a:r>
              <a:rPr lang="zh-CN" altLang="en-US" sz="2400" b="1" dirty="0" smtClean="0">
                <a:solidFill>
                  <a:srgbClr val="0303EB"/>
                </a:solidFill>
              </a:rPr>
              <a:t>）进路的组成</a:t>
            </a:r>
            <a:endParaRPr lang="zh-CN" altLang="en-US" sz="2400" dirty="0">
              <a:solidFill>
                <a:srgbClr val="0303EB"/>
              </a:solidFill>
            </a:endParaRPr>
          </a:p>
        </p:txBody>
      </p:sp>
      <p:grpSp>
        <p:nvGrpSpPr>
          <p:cNvPr id="9" name="组合 8"/>
          <p:cNvGrpSpPr/>
          <p:nvPr/>
        </p:nvGrpSpPr>
        <p:grpSpPr>
          <a:xfrm>
            <a:off x="1905764" y="2671756"/>
            <a:ext cx="7858181" cy="1014514"/>
            <a:chOff x="500034" y="4040207"/>
            <a:chExt cx="7858181" cy="1014514"/>
          </a:xfrm>
        </p:grpSpPr>
        <p:grpSp>
          <p:nvGrpSpPr>
            <p:cNvPr id="10" name="组合 7"/>
            <p:cNvGrpSpPr/>
            <p:nvPr/>
          </p:nvGrpSpPr>
          <p:grpSpPr>
            <a:xfrm>
              <a:off x="1857356" y="4040207"/>
              <a:ext cx="6500859" cy="1014514"/>
              <a:chOff x="2133606" y="0"/>
              <a:chExt cx="3098269" cy="1014514"/>
            </a:xfrm>
          </p:grpSpPr>
          <p:sp>
            <p:nvSpPr>
              <p:cNvPr id="14" name="右箭头 13"/>
              <p:cNvSpPr/>
              <p:nvPr/>
            </p:nvSpPr>
            <p:spPr>
              <a:xfrm>
                <a:off x="2133606" y="0"/>
                <a:ext cx="3098269" cy="1014514"/>
              </a:xfrm>
              <a:prstGeom prst="rightArrow">
                <a:avLst>
                  <a:gd name="adj1" fmla="val 75000"/>
                  <a:gd name="adj2" fmla="val 50000"/>
                </a:avLst>
              </a:prstGeom>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sp>
          <p:sp>
            <p:nvSpPr>
              <p:cNvPr id="15" name="右箭头 4"/>
              <p:cNvSpPr/>
              <p:nvPr/>
            </p:nvSpPr>
            <p:spPr>
              <a:xfrm>
                <a:off x="2133606" y="174611"/>
                <a:ext cx="2819966" cy="76088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 tIns="15240" rIns="15240" bIns="15240" numCol="1" spcCol="1270" anchor="t" anchorCtr="0">
                <a:noAutofit/>
              </a:bodyPr>
              <a:lstStyle/>
              <a:p>
                <a:pPr marL="228600" lvl="1" indent="-228600" defTabSz="1066800">
                  <a:lnSpc>
                    <a:spcPct val="90000"/>
                  </a:lnSpc>
                  <a:spcBef>
                    <a:spcPct val="0"/>
                  </a:spcBef>
                  <a:spcAft>
                    <a:spcPct val="15000"/>
                  </a:spcAft>
                  <a:buFontTx/>
                  <a:buChar char="••"/>
                </a:pPr>
                <a:r>
                  <a:rPr lang="zh-CN" altLang="en-US" sz="2400" b="1" dirty="0" smtClean="0">
                    <a:solidFill>
                      <a:srgbClr val="333399"/>
                    </a:solidFill>
                    <a:latin typeface="+mj-ea"/>
                    <a:ea typeface="+mj-ea"/>
                  </a:rPr>
                  <a:t>进路上从始端信号机到终端信号机的路径，分为监控区段</a:t>
                </a:r>
                <a:r>
                  <a:rPr lang="en-US" altLang="zh-CN" sz="2400" b="1" dirty="0" smtClean="0">
                    <a:solidFill>
                      <a:srgbClr val="333399"/>
                    </a:solidFill>
                    <a:latin typeface="+mj-ea"/>
                    <a:ea typeface="+mj-ea"/>
                  </a:rPr>
                  <a:t>(</a:t>
                </a:r>
                <a:r>
                  <a:rPr lang="zh-CN" altLang="en-US" sz="2400" b="1" dirty="0" smtClean="0">
                    <a:solidFill>
                      <a:srgbClr val="333399"/>
                    </a:solidFill>
                    <a:latin typeface="+mj-ea"/>
                    <a:ea typeface="+mj-ea"/>
                  </a:rPr>
                  <a:t>含道岔区段</a:t>
                </a:r>
                <a:r>
                  <a:rPr lang="en-US" altLang="zh-CN" sz="2400" b="1" dirty="0" smtClean="0">
                    <a:solidFill>
                      <a:srgbClr val="333399"/>
                    </a:solidFill>
                    <a:latin typeface="+mj-ea"/>
                    <a:ea typeface="+mj-ea"/>
                  </a:rPr>
                  <a:t>)</a:t>
                </a:r>
                <a:r>
                  <a:rPr lang="zh-CN" altLang="en-US" sz="2400" b="1" dirty="0" smtClean="0">
                    <a:solidFill>
                      <a:srgbClr val="333399"/>
                    </a:solidFill>
                    <a:latin typeface="+mj-ea"/>
                    <a:ea typeface="+mj-ea"/>
                  </a:rPr>
                  <a:t>、非监控区段。</a:t>
                </a:r>
                <a:endParaRPr lang="zh-CN" altLang="en-US" sz="2400" b="1" kern="1200" dirty="0">
                  <a:solidFill>
                    <a:srgbClr val="333399"/>
                  </a:solidFill>
                  <a:latin typeface="+mj-ea"/>
                  <a:ea typeface="+mj-ea"/>
                </a:endParaRPr>
              </a:p>
            </p:txBody>
          </p:sp>
        </p:grpSp>
        <p:grpSp>
          <p:nvGrpSpPr>
            <p:cNvPr id="11" name="组合 8"/>
            <p:cNvGrpSpPr/>
            <p:nvPr/>
          </p:nvGrpSpPr>
          <p:grpSpPr>
            <a:xfrm>
              <a:off x="500034" y="4040207"/>
              <a:ext cx="1500198" cy="1014514"/>
              <a:chOff x="0" y="0"/>
              <a:chExt cx="2133606" cy="1014514"/>
            </a:xfrm>
            <a:scene3d>
              <a:camera prst="orthographicFront">
                <a:rot lat="0" lon="0" rev="0"/>
              </a:camera>
              <a:lightRig rig="balanced" dir="t">
                <a:rot lat="0" lon="0" rev="8700000"/>
              </a:lightRig>
            </a:scene3d>
          </p:grpSpPr>
          <p:sp>
            <p:nvSpPr>
              <p:cNvPr id="12" name="圆角矩形 11"/>
              <p:cNvSpPr/>
              <p:nvPr/>
            </p:nvSpPr>
            <p:spPr>
              <a:xfrm>
                <a:off x="0" y="0"/>
                <a:ext cx="2133606" cy="1014514"/>
              </a:xfrm>
              <a:prstGeom prst="roundRect">
                <a:avLst/>
              </a:prstGeom>
              <a:solidFill>
                <a:srgbClr val="0070C0"/>
              </a:solidFill>
              <a:ln>
                <a:noFill/>
              </a:ln>
              <a:effectLst>
                <a:outerShdw blurRad="44450" dist="27940" dir="5400000" algn="ctr">
                  <a:srgbClr val="000000">
                    <a:alpha val="32000"/>
                  </a:srgbClr>
                </a:outerShdw>
              </a:effectLst>
              <a:sp3d>
                <a:bevelT w="190500" h="38100"/>
              </a:sp3d>
            </p:spPr>
            <p:style>
              <a:lnRef idx="2">
                <a:scrgbClr r="0" g="0" b="0"/>
              </a:lnRef>
              <a:fillRef idx="1">
                <a:scrgbClr r="0" g="0" b="0"/>
              </a:fillRef>
              <a:effectRef idx="0">
                <a:scrgbClr r="0" g="0" b="0"/>
              </a:effectRef>
              <a:fontRef idx="minor">
                <a:schemeClr val="lt1"/>
              </a:fontRef>
            </p:style>
          </p:sp>
          <p:sp>
            <p:nvSpPr>
              <p:cNvPr id="13" name="圆角矩形 6"/>
              <p:cNvSpPr/>
              <p:nvPr/>
            </p:nvSpPr>
            <p:spPr>
              <a:xfrm>
                <a:off x="49524" y="49524"/>
                <a:ext cx="2034558" cy="91546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主进路</a:t>
                </a:r>
                <a:endParaRPr lang="zh-CN" altLang="en-US" sz="2400" b="1" kern="1200" dirty="0">
                  <a:latin typeface="+mj-ea"/>
                  <a:ea typeface="+mj-ea"/>
                </a:endParaRPr>
              </a:p>
            </p:txBody>
          </p:sp>
        </p:grpSp>
      </p:grpSp>
      <p:grpSp>
        <p:nvGrpSpPr>
          <p:cNvPr id="16" name="组合 15"/>
          <p:cNvGrpSpPr/>
          <p:nvPr/>
        </p:nvGrpSpPr>
        <p:grpSpPr>
          <a:xfrm>
            <a:off x="1905764" y="3923794"/>
            <a:ext cx="7858181" cy="1105416"/>
            <a:chOff x="500034" y="5181104"/>
            <a:chExt cx="7858181" cy="1105416"/>
          </a:xfrm>
        </p:grpSpPr>
        <p:grpSp>
          <p:nvGrpSpPr>
            <p:cNvPr id="17" name="组合 17"/>
            <p:cNvGrpSpPr/>
            <p:nvPr/>
          </p:nvGrpSpPr>
          <p:grpSpPr>
            <a:xfrm>
              <a:off x="1857356" y="5181104"/>
              <a:ext cx="6500859" cy="1105416"/>
              <a:chOff x="2133606" y="1115965"/>
              <a:chExt cx="3098269" cy="1105416"/>
            </a:xfrm>
          </p:grpSpPr>
          <p:sp>
            <p:nvSpPr>
              <p:cNvPr id="21" name="右箭头 20"/>
              <p:cNvSpPr/>
              <p:nvPr/>
            </p:nvSpPr>
            <p:spPr>
              <a:xfrm>
                <a:off x="2133606" y="1115965"/>
                <a:ext cx="3098269" cy="1014514"/>
              </a:xfrm>
              <a:prstGeom prst="rightArrow">
                <a:avLst>
                  <a:gd name="adj1" fmla="val 75000"/>
                  <a:gd name="adj2" fmla="val 50000"/>
                </a:avLst>
              </a:prstGeom>
            </p:spPr>
            <p:style>
              <a:lnRef idx="2">
                <a:schemeClr val="accent2">
                  <a:tint val="40000"/>
                  <a:alpha val="90000"/>
                  <a:hueOff val="-4289216"/>
                  <a:satOff val="10818"/>
                  <a:lumOff val="-383"/>
                  <a:alphaOff val="0"/>
                </a:schemeClr>
              </a:lnRef>
              <a:fillRef idx="1">
                <a:schemeClr val="accent2">
                  <a:tint val="40000"/>
                  <a:alpha val="90000"/>
                  <a:hueOff val="-4289216"/>
                  <a:satOff val="10818"/>
                  <a:lumOff val="-383"/>
                  <a:alphaOff val="0"/>
                </a:schemeClr>
              </a:fillRef>
              <a:effectRef idx="0">
                <a:schemeClr val="accent2">
                  <a:tint val="40000"/>
                  <a:alpha val="90000"/>
                  <a:hueOff val="-4289216"/>
                  <a:satOff val="10818"/>
                  <a:lumOff val="-383"/>
                  <a:alphaOff val="0"/>
                </a:schemeClr>
              </a:effectRef>
              <a:fontRef idx="minor">
                <a:schemeClr val="dk1">
                  <a:hueOff val="0"/>
                  <a:satOff val="0"/>
                  <a:lumOff val="0"/>
                  <a:alphaOff val="0"/>
                </a:schemeClr>
              </a:fontRef>
            </p:style>
          </p:sp>
          <p:sp>
            <p:nvSpPr>
              <p:cNvPr id="22" name="右箭头 8"/>
              <p:cNvSpPr/>
              <p:nvPr/>
            </p:nvSpPr>
            <p:spPr>
              <a:xfrm>
                <a:off x="2133606" y="1460495"/>
                <a:ext cx="2819966" cy="76088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 tIns="15240" rIns="15240" bIns="15240" numCol="1" spcCol="1270" anchor="t" anchorCtr="0">
                <a:noAutofit/>
              </a:bodyPr>
              <a:lstStyle/>
              <a:p>
                <a:pPr marL="228600" lvl="1" indent="-228600" algn="ctr" defTabSz="1066800">
                  <a:lnSpc>
                    <a:spcPct val="90000"/>
                  </a:lnSpc>
                  <a:spcBef>
                    <a:spcPct val="0"/>
                  </a:spcBef>
                  <a:spcAft>
                    <a:spcPct val="15000"/>
                  </a:spcAft>
                </a:pPr>
                <a:r>
                  <a:rPr lang="zh-CN" altLang="en-US" sz="2400" b="1" dirty="0" smtClean="0">
                    <a:solidFill>
                      <a:srgbClr val="333399"/>
                    </a:solidFill>
                    <a:latin typeface="+mj-ea"/>
                    <a:ea typeface="+mj-ea"/>
                  </a:rPr>
                  <a:t>终端信号机后方的一至两个区段</a:t>
                </a:r>
                <a:endParaRPr lang="zh-CN" altLang="en-US" sz="2400" b="1" kern="1200" dirty="0">
                  <a:solidFill>
                    <a:srgbClr val="333399"/>
                  </a:solidFill>
                  <a:latin typeface="+mj-ea"/>
                  <a:ea typeface="+mj-ea"/>
                </a:endParaRPr>
              </a:p>
            </p:txBody>
          </p:sp>
        </p:grpSp>
        <p:grpSp>
          <p:nvGrpSpPr>
            <p:cNvPr id="18" name="组合 18"/>
            <p:cNvGrpSpPr/>
            <p:nvPr/>
          </p:nvGrpSpPr>
          <p:grpSpPr>
            <a:xfrm>
              <a:off x="500034" y="5181104"/>
              <a:ext cx="1500198" cy="1014514"/>
              <a:chOff x="0" y="1115965"/>
              <a:chExt cx="2133606" cy="1014514"/>
            </a:xfrm>
            <a:scene3d>
              <a:camera prst="orthographicFront">
                <a:rot lat="0" lon="0" rev="0"/>
              </a:camera>
              <a:lightRig rig="balanced" dir="t">
                <a:rot lat="0" lon="0" rev="8700000"/>
              </a:lightRig>
            </a:scene3d>
          </p:grpSpPr>
          <p:sp>
            <p:nvSpPr>
              <p:cNvPr id="19" name="圆角矩形 18"/>
              <p:cNvSpPr/>
              <p:nvPr/>
            </p:nvSpPr>
            <p:spPr>
              <a:xfrm>
                <a:off x="0" y="1115965"/>
                <a:ext cx="2133606" cy="1014514"/>
              </a:xfrm>
              <a:prstGeom prst="roundRect">
                <a:avLst/>
              </a:prstGeom>
              <a:solidFill>
                <a:srgbClr val="00B050"/>
              </a:solidFill>
              <a:ln>
                <a:noFill/>
              </a:ln>
              <a:effectLst>
                <a:outerShdw blurRad="44450" dist="27940" dir="5400000" algn="ctr">
                  <a:srgbClr val="000000">
                    <a:alpha val="32000"/>
                  </a:srgbClr>
                </a:outerShdw>
              </a:effectLst>
              <a:sp3d>
                <a:bevelT w="190500" h="38100"/>
              </a:sp3d>
            </p:spPr>
            <p:style>
              <a:lnRef idx="2">
                <a:scrgbClr r="0" g="0" b="0"/>
              </a:lnRef>
              <a:fillRef idx="1">
                <a:scrgbClr r="0" g="0" b="0"/>
              </a:fillRef>
              <a:effectRef idx="0">
                <a:scrgbClr r="0" g="0" b="0"/>
              </a:effectRef>
              <a:fontRef idx="minor">
                <a:schemeClr val="lt1"/>
              </a:fontRef>
            </p:style>
          </p:sp>
          <p:sp>
            <p:nvSpPr>
              <p:cNvPr id="20" name="圆角矩形 10"/>
              <p:cNvSpPr/>
              <p:nvPr/>
            </p:nvSpPr>
            <p:spPr>
              <a:xfrm>
                <a:off x="49524" y="1165489"/>
                <a:ext cx="2034558" cy="91546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保护区段</a:t>
                </a:r>
                <a:endParaRPr lang="zh-CN" altLang="en-US" sz="2400" b="1" kern="1200" dirty="0">
                  <a:latin typeface="+mj-ea"/>
                  <a:ea typeface="+mj-ea"/>
                </a:endParaRPr>
              </a:p>
            </p:txBody>
          </p:sp>
        </p:grpSp>
      </p:grpSp>
      <p:grpSp>
        <p:nvGrpSpPr>
          <p:cNvPr id="23" name="组合 22"/>
          <p:cNvGrpSpPr/>
          <p:nvPr/>
        </p:nvGrpSpPr>
        <p:grpSpPr>
          <a:xfrm>
            <a:off x="1905764" y="5172086"/>
            <a:ext cx="7858181" cy="1014514"/>
            <a:chOff x="500034" y="4040207"/>
            <a:chExt cx="7858181" cy="1014514"/>
          </a:xfrm>
        </p:grpSpPr>
        <p:grpSp>
          <p:nvGrpSpPr>
            <p:cNvPr id="24" name="组合 7"/>
            <p:cNvGrpSpPr/>
            <p:nvPr/>
          </p:nvGrpSpPr>
          <p:grpSpPr>
            <a:xfrm>
              <a:off x="1857356" y="4040207"/>
              <a:ext cx="6500859" cy="1014514"/>
              <a:chOff x="2133606" y="0"/>
              <a:chExt cx="3098269" cy="1014514"/>
            </a:xfrm>
          </p:grpSpPr>
          <p:sp>
            <p:nvSpPr>
              <p:cNvPr id="28" name="右箭头 27"/>
              <p:cNvSpPr/>
              <p:nvPr/>
            </p:nvSpPr>
            <p:spPr>
              <a:xfrm>
                <a:off x="2133606" y="0"/>
                <a:ext cx="3098269" cy="1014514"/>
              </a:xfrm>
              <a:prstGeom prst="rightArrow">
                <a:avLst>
                  <a:gd name="adj1" fmla="val 75000"/>
                  <a:gd name="adj2" fmla="val 50000"/>
                </a:avLst>
              </a:prstGeom>
              <a:solidFill>
                <a:schemeClr val="accent4">
                  <a:lumMod val="20000"/>
                  <a:lumOff val="80000"/>
                  <a:alpha val="90000"/>
                </a:schemeClr>
              </a:solidFill>
              <a:ln>
                <a:noFill/>
              </a:ln>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sp>
          <p:sp>
            <p:nvSpPr>
              <p:cNvPr id="29" name="右箭头 4"/>
              <p:cNvSpPr/>
              <p:nvPr/>
            </p:nvSpPr>
            <p:spPr>
              <a:xfrm>
                <a:off x="2133606" y="174611"/>
                <a:ext cx="2819966" cy="76088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 tIns="15240" rIns="15240" bIns="15240" numCol="1" spcCol="1270" anchor="t" anchorCtr="0">
                <a:noAutofit/>
              </a:bodyPr>
              <a:lstStyle/>
              <a:p>
                <a:pPr marL="228600" lvl="1" indent="-228600" defTabSz="1066800">
                  <a:lnSpc>
                    <a:spcPct val="90000"/>
                  </a:lnSpc>
                  <a:spcBef>
                    <a:spcPct val="0"/>
                  </a:spcBef>
                  <a:spcAft>
                    <a:spcPct val="15000"/>
                  </a:spcAft>
                  <a:buFontTx/>
                  <a:buChar char="••"/>
                </a:pPr>
                <a:r>
                  <a:rPr lang="zh-CN" altLang="en-US" sz="2400" b="1" dirty="0" smtClean="0">
                    <a:solidFill>
                      <a:srgbClr val="333399"/>
                    </a:solidFill>
                    <a:latin typeface="+mj-ea"/>
                    <a:ea typeface="+mj-ea"/>
                  </a:rPr>
                  <a:t>由道岔、信号机及轨道区段的单个元素或组合元素组成。</a:t>
                </a:r>
                <a:endParaRPr lang="zh-CN" altLang="en-US" sz="2400" b="1" kern="1200" dirty="0">
                  <a:solidFill>
                    <a:srgbClr val="333399"/>
                  </a:solidFill>
                  <a:latin typeface="+mj-ea"/>
                  <a:ea typeface="+mj-ea"/>
                </a:endParaRPr>
              </a:p>
            </p:txBody>
          </p:sp>
        </p:grpSp>
        <p:grpSp>
          <p:nvGrpSpPr>
            <p:cNvPr id="25" name="组合 8"/>
            <p:cNvGrpSpPr/>
            <p:nvPr/>
          </p:nvGrpSpPr>
          <p:grpSpPr>
            <a:xfrm>
              <a:off x="500034" y="4040207"/>
              <a:ext cx="1500198" cy="1014514"/>
              <a:chOff x="0" y="0"/>
              <a:chExt cx="2133606" cy="1014514"/>
            </a:xfrm>
            <a:scene3d>
              <a:camera prst="orthographicFront">
                <a:rot lat="0" lon="0" rev="0"/>
              </a:camera>
              <a:lightRig rig="balanced" dir="t">
                <a:rot lat="0" lon="0" rev="8700000"/>
              </a:lightRig>
            </a:scene3d>
          </p:grpSpPr>
          <p:sp>
            <p:nvSpPr>
              <p:cNvPr id="26" name="圆角矩形 25"/>
              <p:cNvSpPr/>
              <p:nvPr/>
            </p:nvSpPr>
            <p:spPr>
              <a:xfrm>
                <a:off x="0" y="0"/>
                <a:ext cx="2133606" cy="1014514"/>
              </a:xfrm>
              <a:prstGeom prst="roundRect">
                <a:avLst/>
              </a:prstGeom>
              <a:solidFill>
                <a:srgbClr val="FF9900"/>
              </a:solidFill>
              <a:ln>
                <a:noFill/>
              </a:ln>
              <a:effectLst>
                <a:outerShdw blurRad="44450" dist="27940" dir="5400000" algn="ctr">
                  <a:srgbClr val="000000">
                    <a:alpha val="32000"/>
                  </a:srgbClr>
                </a:outerShdw>
              </a:effectLst>
              <a:sp3d>
                <a:bevelT w="190500" h="38100"/>
              </a:sp3d>
            </p:spPr>
            <p:style>
              <a:lnRef idx="2">
                <a:scrgbClr r="0" g="0" b="0"/>
              </a:lnRef>
              <a:fillRef idx="1">
                <a:scrgbClr r="0" g="0" b="0"/>
              </a:fillRef>
              <a:effectRef idx="0">
                <a:scrgbClr r="0" g="0" b="0"/>
              </a:effectRef>
              <a:fontRef idx="minor">
                <a:schemeClr val="lt1"/>
              </a:fontRef>
            </p:style>
          </p:sp>
          <p:sp>
            <p:nvSpPr>
              <p:cNvPr id="27" name="圆角矩形 6"/>
              <p:cNvSpPr/>
              <p:nvPr/>
            </p:nvSpPr>
            <p:spPr>
              <a:xfrm>
                <a:off x="49524" y="49524"/>
                <a:ext cx="2034558" cy="91546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侧面防护</a:t>
                </a:r>
                <a:endParaRPr lang="zh-CN" altLang="en-US" sz="2400" b="1" kern="1200" dirty="0">
                  <a:latin typeface="+mj-ea"/>
                  <a:ea typeface="+mj-ea"/>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548442" y="1885938"/>
            <a:ext cx="2196435"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3</a:t>
            </a:r>
            <a:r>
              <a:rPr lang="zh-CN" altLang="en-US" sz="2400" b="1" dirty="0" smtClean="0">
                <a:solidFill>
                  <a:srgbClr val="0303EB"/>
                </a:solidFill>
              </a:rPr>
              <a:t>）进路划分</a:t>
            </a:r>
            <a:endParaRPr lang="zh-CN" altLang="en-US" sz="2400" dirty="0">
              <a:solidFill>
                <a:srgbClr val="0303EB"/>
              </a:solidFill>
            </a:endParaRPr>
          </a:p>
        </p:txBody>
      </p:sp>
      <p:sp>
        <p:nvSpPr>
          <p:cNvPr id="97281" name="Rectangle 1"/>
          <p:cNvSpPr>
            <a:spLocks noChangeArrowheads="1"/>
          </p:cNvSpPr>
          <p:nvPr/>
        </p:nvSpPr>
        <p:spPr bwMode="auto">
          <a:xfrm>
            <a:off x="977070" y="4529144"/>
            <a:ext cx="9787006" cy="2308324"/>
          </a:xfrm>
          <a:prstGeom prst="rect">
            <a:avLst/>
          </a:prstGeom>
          <a:noFill/>
          <a:ln w="9525">
            <a:solidFill>
              <a:srgbClr val="FF00FF"/>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0" fontAlgn="base" latinLnBrk="0" hangingPunct="0">
              <a:lnSpc>
                <a:spcPct val="150000"/>
              </a:lnSpc>
              <a:spcBef>
                <a:spcPct val="0"/>
              </a:spcBef>
              <a:spcAft>
                <a:spcPct val="0"/>
              </a:spcAft>
              <a:buClrTx/>
              <a:buSzTx/>
              <a:buFontTx/>
              <a:buNone/>
              <a:tabLst/>
            </a:pPr>
            <a:r>
              <a:rPr kumimoji="0" lang="zh-CN"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1</a:t>
            </a: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）进路的始端一般是信号机；</a:t>
            </a:r>
            <a:endPar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2</a:t>
            </a: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）发车进路的终端可以是信号机、站界标及警冲标等；</a:t>
            </a:r>
            <a:endPar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3</a:t>
            </a: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）进路范围包括有岔和无岔区段；</a:t>
            </a:r>
            <a:endPar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4</a:t>
            </a: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）一架信号机同时可以防护几条进路；</a:t>
            </a:r>
            <a:endPar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grpSp>
        <p:nvGrpSpPr>
          <p:cNvPr id="9" name="组合 8"/>
          <p:cNvGrpSpPr/>
          <p:nvPr/>
        </p:nvGrpSpPr>
        <p:grpSpPr>
          <a:xfrm>
            <a:off x="1048508" y="2457442"/>
            <a:ext cx="9773593" cy="1357322"/>
            <a:chOff x="-543627" y="3314698"/>
            <a:chExt cx="10439686" cy="1143008"/>
          </a:xfrm>
        </p:grpSpPr>
        <p:sp>
          <p:nvSpPr>
            <p:cNvPr id="10" name="矩形 9"/>
            <p:cNvSpPr/>
            <p:nvPr/>
          </p:nvSpPr>
          <p:spPr>
            <a:xfrm>
              <a:off x="-391014" y="3457574"/>
              <a:ext cx="10287073" cy="774625"/>
            </a:xfrm>
            <a:prstGeom prst="rect">
              <a:avLst/>
            </a:prstGeom>
          </p:spPr>
          <p:txBody>
            <a:bodyPr wrap="square">
              <a:spAutoFit/>
            </a:bodyPr>
            <a:lstStyle/>
            <a:p>
              <a:pPr>
                <a:lnSpc>
                  <a:spcPct val="120000"/>
                </a:lnSpc>
              </a:pPr>
              <a:r>
                <a:rPr lang="zh-CN" altLang="en-US" sz="2400" b="1" dirty="0" smtClean="0">
                  <a:latin typeface="Times New Roman" pitchFamily="18" charset="0"/>
                  <a:ea typeface="宋体" pitchFamily="2" charset="-122"/>
                  <a:cs typeface="Times New Roman" pitchFamily="18" charset="0"/>
                </a:rPr>
                <a:t>进路始端应设置信号机防护，终端应以同向或反向的信号机为界，没信号机时以车档、站界标为界。</a:t>
              </a:r>
              <a:endParaRPr lang="zh-CN" altLang="en-US" sz="2400" b="1" dirty="0">
                <a:latin typeface="楷体_GB2312" pitchFamily="49" charset="-122"/>
                <a:ea typeface="楷体_GB2312" pitchFamily="49" charset="-122"/>
              </a:endParaRPr>
            </a:p>
          </p:txBody>
        </p:sp>
        <p:sp>
          <p:nvSpPr>
            <p:cNvPr id="11" name="图文框 10"/>
            <p:cNvSpPr/>
            <p:nvPr/>
          </p:nvSpPr>
          <p:spPr>
            <a:xfrm>
              <a:off x="-543627" y="3314698"/>
              <a:ext cx="10377706" cy="1143008"/>
            </a:xfrm>
            <a:prstGeom prst="frame">
              <a:avLst>
                <a:gd name="adj1" fmla="val 8962"/>
              </a:avLst>
            </a:prstGeom>
            <a:solidFill>
              <a:srgbClr val="01AEEE"/>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erpetua"/>
                <a:ea typeface="宋体"/>
                <a:cs typeface="+mn-cs"/>
              </a:endParaRPr>
            </a:p>
          </p:txBody>
        </p:sp>
      </p:grpSp>
      <p:sp>
        <p:nvSpPr>
          <p:cNvPr id="12" name="矩形 11"/>
          <p:cNvSpPr/>
          <p:nvPr/>
        </p:nvSpPr>
        <p:spPr>
          <a:xfrm>
            <a:off x="1119946" y="3957640"/>
            <a:ext cx="3278462" cy="461665"/>
          </a:xfrm>
          <a:prstGeom prst="rect">
            <a:avLst/>
          </a:prstGeom>
        </p:spPr>
        <p:txBody>
          <a:bodyPr wrap="none">
            <a:spAutoFit/>
          </a:bodyPr>
          <a:lstStyle/>
          <a:p>
            <a:r>
              <a:rPr lang="zh-CN" altLang="en-US" sz="2400" b="1" dirty="0" smtClean="0">
                <a:latin typeface="Times New Roman" pitchFamily="18" charset="0"/>
                <a:ea typeface="宋体" pitchFamily="2" charset="-122"/>
                <a:cs typeface="Times New Roman" pitchFamily="18" charset="0"/>
              </a:rPr>
              <a:t>列车进路划分的原则：</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wipe(left)">
                                      <p:cBhvr>
                                        <p:cTn id="12" dur="5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97281">
                                            <p:txEl>
                                              <p:pRg st="0" end="0"/>
                                            </p:txEl>
                                          </p:spTgt>
                                        </p:tgtEl>
                                        <p:attrNameLst>
                                          <p:attrName>style.visibility</p:attrName>
                                        </p:attrNameLst>
                                      </p:cBhvr>
                                      <p:to>
                                        <p:strVal val="visible"/>
                                      </p:to>
                                    </p:set>
                                    <p:animEffect transition="in" filter="wipe(left)">
                                      <p:cBhvr>
                                        <p:cTn id="17" dur="500"/>
                                        <p:tgtEl>
                                          <p:spTgt spid="9728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7281">
                                            <p:txEl>
                                              <p:pRg st="1" end="1"/>
                                            </p:txEl>
                                          </p:spTgt>
                                        </p:tgtEl>
                                        <p:attrNameLst>
                                          <p:attrName>style.visibility</p:attrName>
                                        </p:attrNameLst>
                                      </p:cBhvr>
                                      <p:to>
                                        <p:strVal val="visible"/>
                                      </p:to>
                                    </p:set>
                                    <p:animEffect transition="in" filter="wipe(left)">
                                      <p:cBhvr>
                                        <p:cTn id="22" dur="500"/>
                                        <p:tgtEl>
                                          <p:spTgt spid="97281">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97281">
                                            <p:txEl>
                                              <p:pRg st="2" end="2"/>
                                            </p:txEl>
                                          </p:spTgt>
                                        </p:tgtEl>
                                        <p:attrNameLst>
                                          <p:attrName>style.visibility</p:attrName>
                                        </p:attrNameLst>
                                      </p:cBhvr>
                                      <p:to>
                                        <p:strVal val="visible"/>
                                      </p:to>
                                    </p:set>
                                    <p:animEffect transition="in" filter="wipe(left)">
                                      <p:cBhvr>
                                        <p:cTn id="27" dur="500"/>
                                        <p:tgtEl>
                                          <p:spTgt spid="97281">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97281">
                                            <p:txEl>
                                              <p:pRg st="3" end="3"/>
                                            </p:txEl>
                                          </p:spTgt>
                                        </p:tgtEl>
                                        <p:attrNameLst>
                                          <p:attrName>style.visibility</p:attrName>
                                        </p:attrNameLst>
                                      </p:cBhvr>
                                      <p:to>
                                        <p:strVal val="visible"/>
                                      </p:to>
                                    </p:set>
                                    <p:animEffect transition="in" filter="wipe(left)">
                                      <p:cBhvr>
                                        <p:cTn id="32" dur="500"/>
                                        <p:tgtEl>
                                          <p:spTgt spid="9728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548442" y="1885938"/>
            <a:ext cx="2196435"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3</a:t>
            </a:r>
            <a:r>
              <a:rPr lang="zh-CN" altLang="en-US" sz="2400" b="1" dirty="0" smtClean="0">
                <a:solidFill>
                  <a:srgbClr val="0303EB"/>
                </a:solidFill>
              </a:rPr>
              <a:t>）进路划分</a:t>
            </a:r>
            <a:endParaRPr lang="zh-CN" altLang="en-US" sz="2400" dirty="0">
              <a:solidFill>
                <a:srgbClr val="0303EB"/>
              </a:solidFill>
            </a:endParaRPr>
          </a:p>
        </p:txBody>
      </p:sp>
      <p:grpSp>
        <p:nvGrpSpPr>
          <p:cNvPr id="8" name="组合 7"/>
          <p:cNvGrpSpPr/>
          <p:nvPr/>
        </p:nvGrpSpPr>
        <p:grpSpPr>
          <a:xfrm>
            <a:off x="3120210" y="1385872"/>
            <a:ext cx="8208912" cy="2972073"/>
            <a:chOff x="1835969" y="2348880"/>
            <a:chExt cx="8208912" cy="2972073"/>
          </a:xfrm>
        </p:grpSpPr>
        <p:cxnSp>
          <p:nvCxnSpPr>
            <p:cNvPr id="9" name="直接连接符 8"/>
            <p:cNvCxnSpPr/>
            <p:nvPr/>
          </p:nvCxnSpPr>
          <p:spPr>
            <a:xfrm>
              <a:off x="1835969" y="3789040"/>
              <a:ext cx="7848872"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10" name="任意多边形 9"/>
            <p:cNvSpPr/>
            <p:nvPr/>
          </p:nvSpPr>
          <p:spPr>
            <a:xfrm>
              <a:off x="6504434" y="3725788"/>
              <a:ext cx="0" cy="133350"/>
            </a:xfrm>
            <a:custGeom>
              <a:avLst/>
              <a:gdLst>
                <a:gd name="connsiteX0" fmla="*/ 0 w 0"/>
                <a:gd name="connsiteY0" fmla="*/ 0 h 133350"/>
                <a:gd name="connsiteX1" fmla="*/ 0 w 0"/>
                <a:gd name="connsiteY1" fmla="*/ 133350 h 133350"/>
              </a:gdLst>
              <a:ahLst/>
              <a:cxnLst>
                <a:cxn ang="0">
                  <a:pos x="connsiteX0" y="connsiteY0"/>
                </a:cxn>
                <a:cxn ang="0">
                  <a:pos x="connsiteX1" y="connsiteY1"/>
                </a:cxn>
              </a:cxnLst>
              <a:rect l="l" t="t" r="r" b="b"/>
              <a:pathLst>
                <a:path h="133350">
                  <a:moveTo>
                    <a:pt x="0" y="0"/>
                  </a:moveTo>
                  <a:lnTo>
                    <a:pt x="0" y="1333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任意多边形 10"/>
            <p:cNvSpPr/>
            <p:nvPr/>
          </p:nvSpPr>
          <p:spPr>
            <a:xfrm>
              <a:off x="7956649" y="3725788"/>
              <a:ext cx="0" cy="123825"/>
            </a:xfrm>
            <a:custGeom>
              <a:avLst/>
              <a:gdLst>
                <a:gd name="connsiteX0" fmla="*/ 0 w 0"/>
                <a:gd name="connsiteY0" fmla="*/ 0 h 123825"/>
                <a:gd name="connsiteX1" fmla="*/ 0 w 0"/>
                <a:gd name="connsiteY1" fmla="*/ 123825 h 123825"/>
              </a:gdLst>
              <a:ahLst/>
              <a:cxnLst>
                <a:cxn ang="0">
                  <a:pos x="connsiteX0" y="connsiteY0"/>
                </a:cxn>
                <a:cxn ang="0">
                  <a:pos x="connsiteX1" y="connsiteY1"/>
                </a:cxn>
              </a:cxnLst>
              <a:rect l="l" t="t" r="r" b="b"/>
              <a:pathLst>
                <a:path h="123825">
                  <a:moveTo>
                    <a:pt x="0" y="0"/>
                  </a:moveTo>
                  <a:lnTo>
                    <a:pt x="0" y="123825"/>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任意多边形 11"/>
            <p:cNvSpPr/>
            <p:nvPr/>
          </p:nvSpPr>
          <p:spPr>
            <a:xfrm>
              <a:off x="2124001" y="3725788"/>
              <a:ext cx="0" cy="123825"/>
            </a:xfrm>
            <a:custGeom>
              <a:avLst/>
              <a:gdLst>
                <a:gd name="connsiteX0" fmla="*/ 0 w 0"/>
                <a:gd name="connsiteY0" fmla="*/ 0 h 123825"/>
                <a:gd name="connsiteX1" fmla="*/ 0 w 0"/>
                <a:gd name="connsiteY1" fmla="*/ 123825 h 123825"/>
              </a:gdLst>
              <a:ahLst/>
              <a:cxnLst>
                <a:cxn ang="0">
                  <a:pos x="connsiteX0" y="connsiteY0"/>
                </a:cxn>
                <a:cxn ang="0">
                  <a:pos x="connsiteX1" y="connsiteY1"/>
                </a:cxn>
              </a:cxnLst>
              <a:rect l="l" t="t" r="r" b="b"/>
              <a:pathLst>
                <a:path h="123825">
                  <a:moveTo>
                    <a:pt x="0" y="0"/>
                  </a:moveTo>
                  <a:lnTo>
                    <a:pt x="0" y="123825"/>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任意多边形 12"/>
            <p:cNvSpPr/>
            <p:nvPr/>
          </p:nvSpPr>
          <p:spPr>
            <a:xfrm>
              <a:off x="3551684" y="3725788"/>
              <a:ext cx="0" cy="123825"/>
            </a:xfrm>
            <a:custGeom>
              <a:avLst/>
              <a:gdLst>
                <a:gd name="connsiteX0" fmla="*/ 0 w 0"/>
                <a:gd name="connsiteY0" fmla="*/ 0 h 123825"/>
                <a:gd name="connsiteX1" fmla="*/ 0 w 0"/>
                <a:gd name="connsiteY1" fmla="*/ 123825 h 123825"/>
              </a:gdLst>
              <a:ahLst/>
              <a:cxnLst>
                <a:cxn ang="0">
                  <a:pos x="connsiteX0" y="connsiteY0"/>
                </a:cxn>
                <a:cxn ang="0">
                  <a:pos x="connsiteX1" y="connsiteY1"/>
                </a:cxn>
              </a:cxnLst>
              <a:rect l="l" t="t" r="r" b="b"/>
              <a:pathLst>
                <a:path h="123825">
                  <a:moveTo>
                    <a:pt x="0" y="0"/>
                  </a:moveTo>
                  <a:lnTo>
                    <a:pt x="0" y="123825"/>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任意多边形 13"/>
            <p:cNvSpPr/>
            <p:nvPr/>
          </p:nvSpPr>
          <p:spPr>
            <a:xfrm>
              <a:off x="4788297" y="3733800"/>
              <a:ext cx="0" cy="123825"/>
            </a:xfrm>
            <a:custGeom>
              <a:avLst/>
              <a:gdLst>
                <a:gd name="connsiteX0" fmla="*/ 0 w 0"/>
                <a:gd name="connsiteY0" fmla="*/ 0 h 123825"/>
                <a:gd name="connsiteX1" fmla="*/ 0 w 0"/>
                <a:gd name="connsiteY1" fmla="*/ 123825 h 123825"/>
              </a:gdLst>
              <a:ahLst/>
              <a:cxnLst>
                <a:cxn ang="0">
                  <a:pos x="connsiteX0" y="connsiteY0"/>
                </a:cxn>
                <a:cxn ang="0">
                  <a:pos x="connsiteX1" y="connsiteY1"/>
                </a:cxn>
              </a:cxnLst>
              <a:rect l="l" t="t" r="r" b="b"/>
              <a:pathLst>
                <a:path h="123825">
                  <a:moveTo>
                    <a:pt x="0" y="0"/>
                  </a:moveTo>
                  <a:lnTo>
                    <a:pt x="0" y="123825"/>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任意多边形 14"/>
            <p:cNvSpPr/>
            <p:nvPr/>
          </p:nvSpPr>
          <p:spPr>
            <a:xfrm>
              <a:off x="9396809" y="3733800"/>
              <a:ext cx="0" cy="133350"/>
            </a:xfrm>
            <a:custGeom>
              <a:avLst/>
              <a:gdLst>
                <a:gd name="connsiteX0" fmla="*/ 0 w 0"/>
                <a:gd name="connsiteY0" fmla="*/ 0 h 133350"/>
                <a:gd name="connsiteX1" fmla="*/ 0 w 0"/>
                <a:gd name="connsiteY1" fmla="*/ 133350 h 133350"/>
              </a:gdLst>
              <a:ahLst/>
              <a:cxnLst>
                <a:cxn ang="0">
                  <a:pos x="connsiteX0" y="connsiteY0"/>
                </a:cxn>
                <a:cxn ang="0">
                  <a:pos x="connsiteX1" y="connsiteY1"/>
                </a:cxn>
              </a:cxnLst>
              <a:rect l="l" t="t" r="r" b="b"/>
              <a:pathLst>
                <a:path h="133350">
                  <a:moveTo>
                    <a:pt x="0" y="0"/>
                  </a:moveTo>
                  <a:lnTo>
                    <a:pt x="0" y="1333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任意多边形 15"/>
            <p:cNvSpPr/>
            <p:nvPr/>
          </p:nvSpPr>
          <p:spPr>
            <a:xfrm>
              <a:off x="2447925" y="2981325"/>
              <a:ext cx="3171825" cy="762000"/>
            </a:xfrm>
            <a:custGeom>
              <a:avLst/>
              <a:gdLst>
                <a:gd name="connsiteX0" fmla="*/ 0 w 3171825"/>
                <a:gd name="connsiteY0" fmla="*/ 752475 h 762000"/>
                <a:gd name="connsiteX1" fmla="*/ 123825 w 3171825"/>
                <a:gd name="connsiteY1" fmla="*/ 752475 h 762000"/>
                <a:gd name="connsiteX2" fmla="*/ 561975 w 3171825"/>
                <a:gd name="connsiteY2" fmla="*/ 0 h 762000"/>
                <a:gd name="connsiteX3" fmla="*/ 2628900 w 3171825"/>
                <a:gd name="connsiteY3" fmla="*/ 0 h 762000"/>
                <a:gd name="connsiteX4" fmla="*/ 3095625 w 3171825"/>
                <a:gd name="connsiteY4" fmla="*/ 762000 h 762000"/>
                <a:gd name="connsiteX5" fmla="*/ 3171825 w 3171825"/>
                <a:gd name="connsiteY5" fmla="*/ 762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825" h="762000">
                  <a:moveTo>
                    <a:pt x="0" y="752475"/>
                  </a:moveTo>
                  <a:lnTo>
                    <a:pt x="123825" y="752475"/>
                  </a:lnTo>
                  <a:lnTo>
                    <a:pt x="561975" y="0"/>
                  </a:lnTo>
                  <a:lnTo>
                    <a:pt x="2628900" y="0"/>
                  </a:lnTo>
                  <a:lnTo>
                    <a:pt x="3095625" y="762000"/>
                  </a:lnTo>
                  <a:lnTo>
                    <a:pt x="3171825" y="762000"/>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任意多边形 16"/>
            <p:cNvSpPr/>
            <p:nvPr/>
          </p:nvSpPr>
          <p:spPr>
            <a:xfrm>
              <a:off x="5162550" y="3848100"/>
              <a:ext cx="3409950" cy="790575"/>
            </a:xfrm>
            <a:custGeom>
              <a:avLst/>
              <a:gdLst>
                <a:gd name="connsiteX0" fmla="*/ 0 w 3409950"/>
                <a:gd name="connsiteY0" fmla="*/ 0 h 790575"/>
                <a:gd name="connsiteX1" fmla="*/ 95250 w 3409950"/>
                <a:gd name="connsiteY1" fmla="*/ 0 h 790575"/>
                <a:gd name="connsiteX2" fmla="*/ 657225 w 3409950"/>
                <a:gd name="connsiteY2" fmla="*/ 790575 h 790575"/>
                <a:gd name="connsiteX3" fmla="*/ 2838450 w 3409950"/>
                <a:gd name="connsiteY3" fmla="*/ 790575 h 790575"/>
                <a:gd name="connsiteX4" fmla="*/ 3314700 w 3409950"/>
                <a:gd name="connsiteY4" fmla="*/ 9525 h 790575"/>
                <a:gd name="connsiteX5" fmla="*/ 3409950 w 3409950"/>
                <a:gd name="connsiteY5" fmla="*/ 9525 h 79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9950" h="790575">
                  <a:moveTo>
                    <a:pt x="0" y="0"/>
                  </a:moveTo>
                  <a:lnTo>
                    <a:pt x="95250" y="0"/>
                  </a:lnTo>
                  <a:lnTo>
                    <a:pt x="657225" y="790575"/>
                  </a:lnTo>
                  <a:lnTo>
                    <a:pt x="2838450" y="790575"/>
                  </a:lnTo>
                  <a:lnTo>
                    <a:pt x="3314700" y="9525"/>
                  </a:lnTo>
                  <a:lnTo>
                    <a:pt x="3409950" y="9525"/>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任意多边形 17"/>
            <p:cNvSpPr/>
            <p:nvPr/>
          </p:nvSpPr>
          <p:spPr>
            <a:xfrm>
              <a:off x="3143250" y="2914650"/>
              <a:ext cx="0" cy="114300"/>
            </a:xfrm>
            <a:custGeom>
              <a:avLst/>
              <a:gdLst>
                <a:gd name="connsiteX0" fmla="*/ 0 w 0"/>
                <a:gd name="connsiteY0" fmla="*/ 0 h 114300"/>
                <a:gd name="connsiteX1" fmla="*/ 0 w 0"/>
                <a:gd name="connsiteY1" fmla="*/ 114300 h 114300"/>
              </a:gdLst>
              <a:ahLst/>
              <a:cxnLst>
                <a:cxn ang="0">
                  <a:pos x="connsiteX0" y="connsiteY0"/>
                </a:cxn>
                <a:cxn ang="0">
                  <a:pos x="connsiteX1" y="connsiteY1"/>
                </a:cxn>
              </a:cxnLst>
              <a:rect l="l" t="t" r="r" b="b"/>
              <a:pathLst>
                <a:path h="114300">
                  <a:moveTo>
                    <a:pt x="0" y="0"/>
                  </a:moveTo>
                  <a:lnTo>
                    <a:pt x="0" y="11430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任意多边形 18"/>
            <p:cNvSpPr/>
            <p:nvPr/>
          </p:nvSpPr>
          <p:spPr>
            <a:xfrm>
              <a:off x="4981575" y="2924175"/>
              <a:ext cx="0" cy="114300"/>
            </a:xfrm>
            <a:custGeom>
              <a:avLst/>
              <a:gdLst>
                <a:gd name="connsiteX0" fmla="*/ 0 w 0"/>
                <a:gd name="connsiteY0" fmla="*/ 0 h 114300"/>
                <a:gd name="connsiteX1" fmla="*/ 0 w 0"/>
                <a:gd name="connsiteY1" fmla="*/ 114300 h 114300"/>
              </a:gdLst>
              <a:ahLst/>
              <a:cxnLst>
                <a:cxn ang="0">
                  <a:pos x="connsiteX0" y="connsiteY0"/>
                </a:cxn>
                <a:cxn ang="0">
                  <a:pos x="connsiteX1" y="connsiteY1"/>
                </a:cxn>
              </a:cxnLst>
              <a:rect l="l" t="t" r="r" b="b"/>
              <a:pathLst>
                <a:path h="114300">
                  <a:moveTo>
                    <a:pt x="0" y="0"/>
                  </a:moveTo>
                  <a:lnTo>
                    <a:pt x="0" y="11430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任意多边形 19"/>
            <p:cNvSpPr/>
            <p:nvPr/>
          </p:nvSpPr>
          <p:spPr>
            <a:xfrm>
              <a:off x="5991225" y="4581525"/>
              <a:ext cx="0" cy="123825"/>
            </a:xfrm>
            <a:custGeom>
              <a:avLst/>
              <a:gdLst>
                <a:gd name="connsiteX0" fmla="*/ 0 w 0"/>
                <a:gd name="connsiteY0" fmla="*/ 0 h 123825"/>
                <a:gd name="connsiteX1" fmla="*/ 0 w 0"/>
                <a:gd name="connsiteY1" fmla="*/ 123825 h 123825"/>
              </a:gdLst>
              <a:ahLst/>
              <a:cxnLst>
                <a:cxn ang="0">
                  <a:pos x="connsiteX0" y="connsiteY0"/>
                </a:cxn>
                <a:cxn ang="0">
                  <a:pos x="connsiteX1" y="connsiteY1"/>
                </a:cxn>
              </a:cxnLst>
              <a:rect l="l" t="t" r="r" b="b"/>
              <a:pathLst>
                <a:path h="123825">
                  <a:moveTo>
                    <a:pt x="0" y="0"/>
                  </a:moveTo>
                  <a:lnTo>
                    <a:pt x="0" y="123825"/>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7524601" y="4572000"/>
              <a:ext cx="0" cy="123825"/>
            </a:xfrm>
            <a:custGeom>
              <a:avLst/>
              <a:gdLst>
                <a:gd name="connsiteX0" fmla="*/ 0 w 0"/>
                <a:gd name="connsiteY0" fmla="*/ 0 h 123825"/>
                <a:gd name="connsiteX1" fmla="*/ 0 w 0"/>
                <a:gd name="connsiteY1" fmla="*/ 123825 h 123825"/>
              </a:gdLst>
              <a:ahLst/>
              <a:cxnLst>
                <a:cxn ang="0">
                  <a:pos x="connsiteX0" y="connsiteY0"/>
                </a:cxn>
                <a:cxn ang="0">
                  <a:pos x="connsiteX1" y="connsiteY1"/>
                </a:cxn>
              </a:cxnLst>
              <a:rect l="l" t="t" r="r" b="b"/>
              <a:pathLst>
                <a:path h="123825">
                  <a:moveTo>
                    <a:pt x="0" y="0"/>
                  </a:moveTo>
                  <a:lnTo>
                    <a:pt x="0" y="123825"/>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2" name="组合 116"/>
            <p:cNvGrpSpPr/>
            <p:nvPr/>
          </p:nvGrpSpPr>
          <p:grpSpPr>
            <a:xfrm>
              <a:off x="8891910" y="3933056"/>
              <a:ext cx="504899" cy="214314"/>
              <a:chOff x="1691953" y="2636912"/>
              <a:chExt cx="504899" cy="214314"/>
            </a:xfrm>
          </p:grpSpPr>
          <p:sp>
            <p:nvSpPr>
              <p:cNvPr id="74" name="椭圆 24"/>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5" name="组合 8"/>
              <p:cNvGrpSpPr/>
              <p:nvPr/>
            </p:nvGrpSpPr>
            <p:grpSpPr>
              <a:xfrm>
                <a:off x="1910306" y="2636912"/>
                <a:ext cx="286546" cy="214314"/>
                <a:chOff x="1081062" y="3152772"/>
                <a:chExt cx="286546" cy="214314"/>
              </a:xfrm>
            </p:grpSpPr>
            <p:cxnSp>
              <p:nvCxnSpPr>
                <p:cNvPr id="76"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Text Box 13"/>
            <p:cNvSpPr txBox="1">
              <a:spLocks noChangeArrowheads="1"/>
            </p:cNvSpPr>
            <p:nvPr/>
          </p:nvSpPr>
          <p:spPr bwMode="auto">
            <a:xfrm>
              <a:off x="9396809" y="3861048"/>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S1</a:t>
              </a:r>
              <a:endParaRPr lang="zh-CN" altLang="en-US" sz="1400" dirty="0"/>
            </a:p>
          </p:txBody>
        </p:sp>
        <p:grpSp>
          <p:nvGrpSpPr>
            <p:cNvPr id="24" name="组合 45"/>
            <p:cNvGrpSpPr/>
            <p:nvPr/>
          </p:nvGrpSpPr>
          <p:grpSpPr>
            <a:xfrm flipH="1">
              <a:off x="7956649" y="3429000"/>
              <a:ext cx="504899" cy="214314"/>
              <a:chOff x="1691953" y="2636912"/>
              <a:chExt cx="504899" cy="214314"/>
            </a:xfrm>
          </p:grpSpPr>
          <p:sp>
            <p:nvSpPr>
              <p:cNvPr id="69" name="椭圆 68"/>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0" name="组合 8"/>
              <p:cNvGrpSpPr/>
              <p:nvPr/>
            </p:nvGrpSpPr>
            <p:grpSpPr>
              <a:xfrm>
                <a:off x="1910306" y="2636912"/>
                <a:ext cx="286546" cy="214314"/>
                <a:chOff x="1081062" y="3152772"/>
                <a:chExt cx="286546" cy="214314"/>
              </a:xfrm>
            </p:grpSpPr>
            <p:cxnSp>
              <p:nvCxnSpPr>
                <p:cNvPr id="71"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5" name="Text Box 13"/>
            <p:cNvSpPr txBox="1">
              <a:spLocks noChangeArrowheads="1"/>
            </p:cNvSpPr>
            <p:nvPr/>
          </p:nvSpPr>
          <p:spPr bwMode="auto">
            <a:xfrm>
              <a:off x="7956649" y="3140968"/>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X</a:t>
              </a:r>
              <a:r>
                <a:rPr lang="en-US" altLang="zh-CN" sz="1400" baseline="-25000" dirty="0" smtClean="0">
                  <a:latin typeface="+mn-ea"/>
                </a:rPr>
                <a:t>Ⅰ</a:t>
              </a:r>
              <a:r>
                <a:rPr lang="en-US" altLang="zh-CN" sz="1400" dirty="0" smtClean="0"/>
                <a:t>2</a:t>
              </a:r>
              <a:endParaRPr lang="zh-CN" altLang="en-US" sz="1400" dirty="0"/>
            </a:p>
          </p:txBody>
        </p:sp>
        <p:grpSp>
          <p:nvGrpSpPr>
            <p:cNvPr id="26" name="组合 45"/>
            <p:cNvGrpSpPr/>
            <p:nvPr/>
          </p:nvGrpSpPr>
          <p:grpSpPr>
            <a:xfrm flipH="1">
              <a:off x="7524601" y="4293096"/>
              <a:ext cx="504899" cy="214314"/>
              <a:chOff x="1691953" y="2636912"/>
              <a:chExt cx="504899" cy="214314"/>
            </a:xfrm>
          </p:grpSpPr>
          <p:sp>
            <p:nvSpPr>
              <p:cNvPr id="64" name="椭圆 63"/>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组合 8"/>
              <p:cNvGrpSpPr/>
              <p:nvPr/>
            </p:nvGrpSpPr>
            <p:grpSpPr>
              <a:xfrm>
                <a:off x="1910306" y="2636912"/>
                <a:ext cx="286546" cy="214314"/>
                <a:chOff x="1081062" y="3152772"/>
                <a:chExt cx="286546" cy="214314"/>
              </a:xfrm>
            </p:grpSpPr>
            <p:cxnSp>
              <p:nvCxnSpPr>
                <p:cNvPr id="66"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7" name="Text Box 13"/>
            <p:cNvSpPr txBox="1">
              <a:spLocks noChangeArrowheads="1"/>
            </p:cNvSpPr>
            <p:nvPr/>
          </p:nvSpPr>
          <p:spPr bwMode="auto">
            <a:xfrm>
              <a:off x="7524601" y="4005064"/>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X5</a:t>
              </a:r>
              <a:endParaRPr lang="zh-CN" altLang="en-US" sz="1400" dirty="0"/>
            </a:p>
          </p:txBody>
        </p:sp>
        <p:grpSp>
          <p:nvGrpSpPr>
            <p:cNvPr id="28" name="组合 45"/>
            <p:cNvGrpSpPr/>
            <p:nvPr/>
          </p:nvGrpSpPr>
          <p:grpSpPr>
            <a:xfrm flipH="1">
              <a:off x="4788297" y="3429000"/>
              <a:ext cx="504899" cy="214314"/>
              <a:chOff x="1691953" y="2636912"/>
              <a:chExt cx="504899" cy="214314"/>
            </a:xfrm>
          </p:grpSpPr>
          <p:sp>
            <p:nvSpPr>
              <p:cNvPr id="59" name="椭圆 58"/>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8"/>
              <p:cNvGrpSpPr/>
              <p:nvPr/>
            </p:nvGrpSpPr>
            <p:grpSpPr>
              <a:xfrm>
                <a:off x="1910306" y="2636912"/>
                <a:ext cx="286546" cy="214314"/>
                <a:chOff x="1081062" y="3152772"/>
                <a:chExt cx="286546" cy="214314"/>
              </a:xfrm>
            </p:grpSpPr>
            <p:cxnSp>
              <p:nvCxnSpPr>
                <p:cNvPr id="61"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9" name="Text Box 13"/>
            <p:cNvSpPr txBox="1">
              <a:spLocks noChangeArrowheads="1"/>
            </p:cNvSpPr>
            <p:nvPr/>
          </p:nvSpPr>
          <p:spPr bwMode="auto">
            <a:xfrm>
              <a:off x="4644281" y="3140968"/>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X</a:t>
              </a:r>
              <a:r>
                <a:rPr lang="en-US" altLang="zh-CN" sz="1400" baseline="-25000" dirty="0" smtClean="0">
                  <a:latin typeface="+mn-ea"/>
                </a:rPr>
                <a:t>Ⅰ</a:t>
              </a:r>
              <a:r>
                <a:rPr lang="en-US" altLang="zh-CN" sz="1400" dirty="0" smtClean="0"/>
                <a:t>1</a:t>
              </a:r>
              <a:endParaRPr lang="zh-CN" altLang="en-US" sz="1400" dirty="0"/>
            </a:p>
          </p:txBody>
        </p:sp>
        <p:grpSp>
          <p:nvGrpSpPr>
            <p:cNvPr id="30" name="组合 45"/>
            <p:cNvGrpSpPr/>
            <p:nvPr/>
          </p:nvGrpSpPr>
          <p:grpSpPr>
            <a:xfrm flipH="1">
              <a:off x="2124001" y="3429000"/>
              <a:ext cx="504899" cy="214314"/>
              <a:chOff x="1691953" y="2636912"/>
              <a:chExt cx="504899" cy="214314"/>
            </a:xfrm>
          </p:grpSpPr>
          <p:sp>
            <p:nvSpPr>
              <p:cNvPr id="54" name="椭圆 53"/>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8"/>
              <p:cNvGrpSpPr/>
              <p:nvPr/>
            </p:nvGrpSpPr>
            <p:grpSpPr>
              <a:xfrm>
                <a:off x="1910306" y="2636912"/>
                <a:ext cx="286546" cy="214314"/>
                <a:chOff x="1081062" y="3152772"/>
                <a:chExt cx="286546" cy="214314"/>
              </a:xfrm>
            </p:grpSpPr>
            <p:cxnSp>
              <p:nvCxnSpPr>
                <p:cNvPr id="56"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1" name="Text Box 13"/>
            <p:cNvSpPr txBox="1">
              <a:spLocks noChangeArrowheads="1"/>
            </p:cNvSpPr>
            <p:nvPr/>
          </p:nvSpPr>
          <p:spPr bwMode="auto">
            <a:xfrm>
              <a:off x="2124001" y="3140968"/>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X1</a:t>
              </a:r>
              <a:endParaRPr lang="zh-CN" altLang="en-US" sz="1400" dirty="0"/>
            </a:p>
          </p:txBody>
        </p:sp>
        <p:grpSp>
          <p:nvGrpSpPr>
            <p:cNvPr id="32" name="组合 45"/>
            <p:cNvGrpSpPr/>
            <p:nvPr/>
          </p:nvGrpSpPr>
          <p:grpSpPr>
            <a:xfrm flipH="1">
              <a:off x="4932313" y="2636912"/>
              <a:ext cx="504899" cy="214314"/>
              <a:chOff x="1691953" y="2636912"/>
              <a:chExt cx="504899" cy="214314"/>
            </a:xfrm>
          </p:grpSpPr>
          <p:sp>
            <p:nvSpPr>
              <p:cNvPr id="49" name="椭圆 48"/>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8"/>
              <p:cNvGrpSpPr/>
              <p:nvPr/>
            </p:nvGrpSpPr>
            <p:grpSpPr>
              <a:xfrm>
                <a:off x="1910306" y="2636912"/>
                <a:ext cx="286546" cy="214314"/>
                <a:chOff x="1081062" y="3152772"/>
                <a:chExt cx="286546" cy="214314"/>
              </a:xfrm>
            </p:grpSpPr>
            <p:cxnSp>
              <p:nvCxnSpPr>
                <p:cNvPr id="51"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3" name="Text Box 13"/>
            <p:cNvSpPr txBox="1">
              <a:spLocks noChangeArrowheads="1"/>
            </p:cNvSpPr>
            <p:nvPr/>
          </p:nvSpPr>
          <p:spPr bwMode="auto">
            <a:xfrm>
              <a:off x="4932313" y="2348880"/>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X3</a:t>
              </a:r>
              <a:endParaRPr lang="zh-CN" altLang="en-US" sz="1400" dirty="0"/>
            </a:p>
          </p:txBody>
        </p:sp>
        <p:sp>
          <p:nvSpPr>
            <p:cNvPr id="34" name="任意多边形 33"/>
            <p:cNvSpPr/>
            <p:nvPr/>
          </p:nvSpPr>
          <p:spPr>
            <a:xfrm>
              <a:off x="2124075" y="3867150"/>
              <a:ext cx="0" cy="1352550"/>
            </a:xfrm>
            <a:custGeom>
              <a:avLst/>
              <a:gdLst>
                <a:gd name="connsiteX0" fmla="*/ 0 w 0"/>
                <a:gd name="connsiteY0" fmla="*/ 0 h 1352550"/>
                <a:gd name="connsiteX1" fmla="*/ 0 w 0"/>
                <a:gd name="connsiteY1" fmla="*/ 1352550 h 1352550"/>
              </a:gdLst>
              <a:ahLst/>
              <a:cxnLst>
                <a:cxn ang="0">
                  <a:pos x="connsiteX0" y="connsiteY0"/>
                </a:cxn>
                <a:cxn ang="0">
                  <a:pos x="connsiteX1" y="connsiteY1"/>
                </a:cxn>
              </a:cxnLst>
              <a:rect l="l" t="t" r="r" b="b"/>
              <a:pathLst>
                <a:path h="1352550">
                  <a:moveTo>
                    <a:pt x="0" y="0"/>
                  </a:moveTo>
                  <a:lnTo>
                    <a:pt x="0" y="13525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任意多边形 34"/>
            <p:cNvSpPr/>
            <p:nvPr/>
          </p:nvSpPr>
          <p:spPr>
            <a:xfrm flipH="1">
              <a:off x="4745356" y="3895725"/>
              <a:ext cx="45719" cy="1117451"/>
            </a:xfrm>
            <a:custGeom>
              <a:avLst/>
              <a:gdLst>
                <a:gd name="connsiteX0" fmla="*/ 0 w 0"/>
                <a:gd name="connsiteY0" fmla="*/ 0 h 1295400"/>
                <a:gd name="connsiteX1" fmla="*/ 0 w 0"/>
                <a:gd name="connsiteY1" fmla="*/ 1295400 h 1295400"/>
              </a:gdLst>
              <a:ahLst/>
              <a:cxnLst>
                <a:cxn ang="0">
                  <a:pos x="connsiteX0" y="connsiteY0"/>
                </a:cxn>
                <a:cxn ang="0">
                  <a:pos x="connsiteX1" y="connsiteY1"/>
                </a:cxn>
              </a:cxnLst>
              <a:rect l="l" t="t" r="r" b="b"/>
              <a:pathLst>
                <a:path h="1295400">
                  <a:moveTo>
                    <a:pt x="0" y="0"/>
                  </a:moveTo>
                  <a:lnTo>
                    <a:pt x="0" y="129540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任意多边形 35"/>
            <p:cNvSpPr/>
            <p:nvPr/>
          </p:nvSpPr>
          <p:spPr>
            <a:xfrm>
              <a:off x="9396809" y="4171950"/>
              <a:ext cx="0" cy="1028700"/>
            </a:xfrm>
            <a:custGeom>
              <a:avLst/>
              <a:gdLst>
                <a:gd name="connsiteX0" fmla="*/ 0 w 0"/>
                <a:gd name="connsiteY0" fmla="*/ 0 h 1028700"/>
                <a:gd name="connsiteX1" fmla="*/ 0 w 0"/>
                <a:gd name="connsiteY1" fmla="*/ 1028700 h 1028700"/>
              </a:gdLst>
              <a:ahLst/>
              <a:cxnLst>
                <a:cxn ang="0">
                  <a:pos x="connsiteX0" y="connsiteY0"/>
                </a:cxn>
                <a:cxn ang="0">
                  <a:pos x="connsiteX1" y="connsiteY1"/>
                </a:cxn>
              </a:cxnLst>
              <a:rect l="l" t="t" r="r" b="b"/>
              <a:pathLst>
                <a:path h="1028700">
                  <a:moveTo>
                    <a:pt x="0" y="0"/>
                  </a:moveTo>
                  <a:lnTo>
                    <a:pt x="0" y="102870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任意多边形 36"/>
            <p:cNvSpPr/>
            <p:nvPr/>
          </p:nvSpPr>
          <p:spPr>
            <a:xfrm>
              <a:off x="2124001" y="4869160"/>
              <a:ext cx="2657475" cy="0"/>
            </a:xfrm>
            <a:custGeom>
              <a:avLst/>
              <a:gdLst>
                <a:gd name="connsiteX0" fmla="*/ 0 w 2657475"/>
                <a:gd name="connsiteY0" fmla="*/ 0 h 0"/>
                <a:gd name="connsiteX1" fmla="*/ 2657475 w 2657475"/>
                <a:gd name="connsiteY1" fmla="*/ 0 h 0"/>
              </a:gdLst>
              <a:ahLst/>
              <a:cxnLst>
                <a:cxn ang="0">
                  <a:pos x="connsiteX0" y="connsiteY0"/>
                </a:cxn>
                <a:cxn ang="0">
                  <a:pos x="connsiteX1" y="connsiteY1"/>
                </a:cxn>
              </a:cxnLst>
              <a:rect l="l" t="t" r="r" b="b"/>
              <a:pathLst>
                <a:path w="2657475">
                  <a:moveTo>
                    <a:pt x="0" y="0"/>
                  </a:moveTo>
                  <a:lnTo>
                    <a:pt x="2657475" y="0"/>
                  </a:lnTo>
                </a:path>
              </a:pathLst>
            </a:cu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任意多边形 37"/>
            <p:cNvSpPr/>
            <p:nvPr/>
          </p:nvSpPr>
          <p:spPr>
            <a:xfrm>
              <a:off x="4788297" y="4869159"/>
              <a:ext cx="4608512" cy="45719"/>
            </a:xfrm>
            <a:custGeom>
              <a:avLst/>
              <a:gdLst>
                <a:gd name="connsiteX0" fmla="*/ 0 w 2657475"/>
                <a:gd name="connsiteY0" fmla="*/ 0 h 0"/>
                <a:gd name="connsiteX1" fmla="*/ 2657475 w 2657475"/>
                <a:gd name="connsiteY1" fmla="*/ 0 h 0"/>
              </a:gdLst>
              <a:ahLst/>
              <a:cxnLst>
                <a:cxn ang="0">
                  <a:pos x="connsiteX0" y="connsiteY0"/>
                </a:cxn>
                <a:cxn ang="0">
                  <a:pos x="connsiteX1" y="connsiteY1"/>
                </a:cxn>
              </a:cxnLst>
              <a:rect l="l" t="t" r="r" b="b"/>
              <a:pathLst>
                <a:path w="2657475">
                  <a:moveTo>
                    <a:pt x="0" y="0"/>
                  </a:moveTo>
                  <a:lnTo>
                    <a:pt x="2657475" y="0"/>
                  </a:lnTo>
                </a:path>
              </a:pathLst>
            </a:cu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任意多边形 38"/>
            <p:cNvSpPr/>
            <p:nvPr/>
          </p:nvSpPr>
          <p:spPr>
            <a:xfrm>
              <a:off x="2124001" y="5157192"/>
              <a:ext cx="7272808" cy="45719"/>
            </a:xfrm>
            <a:custGeom>
              <a:avLst/>
              <a:gdLst>
                <a:gd name="connsiteX0" fmla="*/ 0 w 2657475"/>
                <a:gd name="connsiteY0" fmla="*/ 0 h 0"/>
                <a:gd name="connsiteX1" fmla="*/ 2657475 w 2657475"/>
                <a:gd name="connsiteY1" fmla="*/ 0 h 0"/>
              </a:gdLst>
              <a:ahLst/>
              <a:cxnLst>
                <a:cxn ang="0">
                  <a:pos x="connsiteX0" y="connsiteY0"/>
                </a:cxn>
                <a:cxn ang="0">
                  <a:pos x="connsiteX1" y="connsiteY1"/>
                </a:cxn>
              </a:cxnLst>
              <a:rect l="l" t="t" r="r" b="b"/>
              <a:pathLst>
                <a:path w="2657475">
                  <a:moveTo>
                    <a:pt x="0" y="0"/>
                  </a:moveTo>
                  <a:lnTo>
                    <a:pt x="2657475" y="0"/>
                  </a:lnTo>
                </a:path>
              </a:pathLst>
            </a:cu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Text Box 13"/>
            <p:cNvSpPr txBox="1">
              <a:spLocks noChangeArrowheads="1"/>
            </p:cNvSpPr>
            <p:nvPr/>
          </p:nvSpPr>
          <p:spPr bwMode="auto">
            <a:xfrm>
              <a:off x="2988097" y="4725144"/>
              <a:ext cx="1008112" cy="307777"/>
            </a:xfrm>
            <a:prstGeom prst="rect">
              <a:avLst/>
            </a:prstGeom>
            <a:solidFill>
              <a:schemeClr val="bg1"/>
            </a:solidFill>
            <a:ln w="9525" algn="ctr">
              <a:noFill/>
              <a:miter lim="800000"/>
              <a:headEnd/>
              <a:tailEnd/>
            </a:ln>
          </p:spPr>
          <p:txBody>
            <a:bodyPr wrap="square">
              <a:spAutoFit/>
            </a:bodyPr>
            <a:lstStyle/>
            <a:p>
              <a:pPr algn="ctr">
                <a:spcBef>
                  <a:spcPct val="50000"/>
                </a:spcBef>
              </a:pPr>
              <a:r>
                <a:rPr lang="zh-CN" altLang="en-US" sz="1400" dirty="0" smtClean="0"/>
                <a:t>接车进路</a:t>
              </a:r>
              <a:endParaRPr lang="zh-CN" altLang="en-US" sz="1400" dirty="0"/>
            </a:p>
          </p:txBody>
        </p:sp>
        <p:sp>
          <p:nvSpPr>
            <p:cNvPr id="41" name="Text Box 13"/>
            <p:cNvSpPr txBox="1">
              <a:spLocks noChangeArrowheads="1"/>
            </p:cNvSpPr>
            <p:nvPr/>
          </p:nvSpPr>
          <p:spPr bwMode="auto">
            <a:xfrm>
              <a:off x="6372473" y="4725144"/>
              <a:ext cx="1008112" cy="307777"/>
            </a:xfrm>
            <a:prstGeom prst="rect">
              <a:avLst/>
            </a:prstGeom>
            <a:solidFill>
              <a:schemeClr val="bg1"/>
            </a:solidFill>
            <a:ln w="9525" algn="ctr">
              <a:noFill/>
              <a:miter lim="800000"/>
              <a:headEnd/>
              <a:tailEnd/>
            </a:ln>
          </p:spPr>
          <p:txBody>
            <a:bodyPr wrap="square">
              <a:spAutoFit/>
            </a:bodyPr>
            <a:lstStyle/>
            <a:p>
              <a:pPr algn="ctr">
                <a:spcBef>
                  <a:spcPct val="50000"/>
                </a:spcBef>
              </a:pPr>
              <a:r>
                <a:rPr lang="zh-CN" altLang="en-US" sz="1400" dirty="0" smtClean="0"/>
                <a:t>发车进路</a:t>
              </a:r>
              <a:endParaRPr lang="zh-CN" altLang="en-US" sz="1400" dirty="0"/>
            </a:p>
          </p:txBody>
        </p:sp>
        <p:sp>
          <p:nvSpPr>
            <p:cNvPr id="42" name="Text Box 13"/>
            <p:cNvSpPr txBox="1">
              <a:spLocks noChangeArrowheads="1"/>
            </p:cNvSpPr>
            <p:nvPr/>
          </p:nvSpPr>
          <p:spPr bwMode="auto">
            <a:xfrm>
              <a:off x="5076329" y="5013176"/>
              <a:ext cx="1008112" cy="307777"/>
            </a:xfrm>
            <a:prstGeom prst="rect">
              <a:avLst/>
            </a:prstGeom>
            <a:solidFill>
              <a:schemeClr val="bg1"/>
            </a:solidFill>
            <a:ln w="9525" algn="ctr">
              <a:noFill/>
              <a:miter lim="800000"/>
              <a:headEnd/>
              <a:tailEnd/>
            </a:ln>
          </p:spPr>
          <p:txBody>
            <a:bodyPr wrap="square">
              <a:spAutoFit/>
            </a:bodyPr>
            <a:lstStyle/>
            <a:p>
              <a:pPr algn="ctr">
                <a:spcBef>
                  <a:spcPct val="50000"/>
                </a:spcBef>
              </a:pPr>
              <a:r>
                <a:rPr lang="zh-CN" altLang="en-US" sz="1400" dirty="0" smtClean="0"/>
                <a:t>通过进路</a:t>
              </a:r>
              <a:endParaRPr lang="zh-CN" altLang="en-US" sz="1400" dirty="0"/>
            </a:p>
          </p:txBody>
        </p:sp>
        <p:cxnSp>
          <p:nvCxnSpPr>
            <p:cNvPr id="43" name="直接箭头连接符 42"/>
            <p:cNvCxnSpPr/>
            <p:nvPr/>
          </p:nvCxnSpPr>
          <p:spPr>
            <a:xfrm rot="10800000" flipH="1" flipV="1">
              <a:off x="5724401" y="2852936"/>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 Box 13"/>
            <p:cNvSpPr txBox="1">
              <a:spLocks noChangeArrowheads="1"/>
            </p:cNvSpPr>
            <p:nvPr/>
          </p:nvSpPr>
          <p:spPr bwMode="auto">
            <a:xfrm>
              <a:off x="5940425" y="2492896"/>
              <a:ext cx="1008112" cy="307777"/>
            </a:xfrm>
            <a:prstGeom prst="rect">
              <a:avLst/>
            </a:prstGeom>
            <a:solidFill>
              <a:schemeClr val="bg1"/>
            </a:solidFill>
            <a:ln w="9525" algn="ctr">
              <a:noFill/>
              <a:miter lim="800000"/>
              <a:headEnd/>
              <a:tailEnd/>
            </a:ln>
          </p:spPr>
          <p:txBody>
            <a:bodyPr wrap="square">
              <a:spAutoFit/>
            </a:bodyPr>
            <a:lstStyle/>
            <a:p>
              <a:pPr algn="ctr">
                <a:spcBef>
                  <a:spcPct val="50000"/>
                </a:spcBef>
              </a:pPr>
              <a:r>
                <a:rPr lang="zh-CN" altLang="en-US" sz="1400" dirty="0" smtClean="0"/>
                <a:t>运行方向</a:t>
              </a:r>
              <a:endParaRPr lang="zh-CN" altLang="en-US" sz="1400" dirty="0"/>
            </a:p>
          </p:txBody>
        </p:sp>
        <p:sp>
          <p:nvSpPr>
            <p:cNvPr id="45" name="Text Box 13"/>
            <p:cNvSpPr txBox="1">
              <a:spLocks noChangeArrowheads="1"/>
            </p:cNvSpPr>
            <p:nvPr/>
          </p:nvSpPr>
          <p:spPr bwMode="auto">
            <a:xfrm>
              <a:off x="3708177" y="3429000"/>
              <a:ext cx="576064"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ⅠG1</a:t>
              </a:r>
              <a:endParaRPr lang="zh-CN" altLang="en-US" sz="1400" dirty="0"/>
            </a:p>
          </p:txBody>
        </p:sp>
        <p:sp>
          <p:nvSpPr>
            <p:cNvPr id="46" name="Text Box 13"/>
            <p:cNvSpPr txBox="1">
              <a:spLocks noChangeArrowheads="1"/>
            </p:cNvSpPr>
            <p:nvPr/>
          </p:nvSpPr>
          <p:spPr bwMode="auto">
            <a:xfrm>
              <a:off x="6732513" y="3429000"/>
              <a:ext cx="648072" cy="307777"/>
            </a:xfrm>
            <a:prstGeom prst="rect">
              <a:avLst/>
            </a:prstGeom>
            <a:noFill/>
            <a:ln w="9525" algn="ctr">
              <a:noFill/>
              <a:miter lim="800000"/>
              <a:headEnd/>
              <a:tailEnd/>
            </a:ln>
          </p:spPr>
          <p:txBody>
            <a:bodyPr wrap="square">
              <a:spAutoFit/>
            </a:bodyPr>
            <a:lstStyle/>
            <a:p>
              <a:pPr>
                <a:spcBef>
                  <a:spcPct val="50000"/>
                </a:spcBef>
              </a:pPr>
              <a:r>
                <a:rPr lang="en-US" altLang="zh-CN" sz="1400" dirty="0" smtClean="0"/>
                <a:t>ⅠG2</a:t>
              </a:r>
              <a:endParaRPr lang="zh-CN" altLang="en-US" sz="1400" dirty="0"/>
            </a:p>
          </p:txBody>
        </p:sp>
        <p:sp>
          <p:nvSpPr>
            <p:cNvPr id="47" name="矩形 46"/>
            <p:cNvSpPr/>
            <p:nvPr/>
          </p:nvSpPr>
          <p:spPr>
            <a:xfrm>
              <a:off x="3780185" y="2564904"/>
              <a:ext cx="389850" cy="307777"/>
            </a:xfrm>
            <a:prstGeom prst="rect">
              <a:avLst/>
            </a:prstGeom>
          </p:spPr>
          <p:txBody>
            <a:bodyPr wrap="none">
              <a:spAutoFit/>
            </a:bodyPr>
            <a:lstStyle/>
            <a:p>
              <a:r>
                <a:rPr lang="en-US" altLang="zh-CN" sz="1400" dirty="0" smtClean="0"/>
                <a:t>3G</a:t>
              </a:r>
              <a:endParaRPr lang="zh-CN" altLang="en-US" sz="1400" dirty="0"/>
            </a:p>
          </p:txBody>
        </p:sp>
        <p:sp>
          <p:nvSpPr>
            <p:cNvPr id="48" name="矩形 47"/>
            <p:cNvSpPr/>
            <p:nvPr/>
          </p:nvSpPr>
          <p:spPr>
            <a:xfrm>
              <a:off x="6660505" y="4293096"/>
              <a:ext cx="389850" cy="307777"/>
            </a:xfrm>
            <a:prstGeom prst="rect">
              <a:avLst/>
            </a:prstGeom>
          </p:spPr>
          <p:txBody>
            <a:bodyPr wrap="none">
              <a:spAutoFit/>
            </a:bodyPr>
            <a:lstStyle/>
            <a:p>
              <a:r>
                <a:rPr lang="en-US" altLang="zh-CN" sz="1400" dirty="0" smtClean="0"/>
                <a:t>5G</a:t>
              </a:r>
              <a:endParaRPr lang="zh-CN" altLang="en-US" sz="1400" dirty="0"/>
            </a:p>
          </p:txBody>
        </p:sp>
      </p:grpSp>
      <p:graphicFrame>
        <p:nvGraphicFramePr>
          <p:cNvPr id="79" name="表格 78"/>
          <p:cNvGraphicFramePr>
            <a:graphicFrameLocks noGrp="1"/>
          </p:cNvGraphicFramePr>
          <p:nvPr/>
        </p:nvGraphicFramePr>
        <p:xfrm>
          <a:off x="2834458" y="4743458"/>
          <a:ext cx="8429684" cy="2000265"/>
        </p:xfrm>
        <a:graphic>
          <a:graphicData uri="http://schemas.openxmlformats.org/drawingml/2006/table">
            <a:tbl>
              <a:tblPr/>
              <a:tblGrid>
                <a:gridCol w="1881914"/>
                <a:gridCol w="3139343"/>
                <a:gridCol w="1704214"/>
                <a:gridCol w="1704213"/>
              </a:tblGrid>
              <a:tr h="564478">
                <a:tc>
                  <a:txBody>
                    <a:bodyPr/>
                    <a:lstStyle/>
                    <a:p>
                      <a:pPr algn="ctr">
                        <a:spcAft>
                          <a:spcPts val="0"/>
                        </a:spcAft>
                      </a:pPr>
                      <a:r>
                        <a:rPr lang="zh-CN" sz="2000" b="1" kern="100" dirty="0">
                          <a:latin typeface="Times New Roman"/>
                          <a:ea typeface="宋体"/>
                          <a:cs typeface="Times New Roman"/>
                        </a:rPr>
                        <a:t>列车进路类型</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zh-CN" sz="2000" b="1" kern="100" dirty="0">
                          <a:latin typeface="Times New Roman"/>
                          <a:ea typeface="宋体"/>
                          <a:cs typeface="Times New Roman"/>
                        </a:rPr>
                        <a:t>防护信号机</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zh-CN" sz="2000" b="1" kern="100" dirty="0">
                          <a:latin typeface="Times New Roman"/>
                          <a:ea typeface="宋体"/>
                          <a:cs typeface="Times New Roman"/>
                        </a:rPr>
                        <a:t>始端信号机</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zh-CN" sz="2000" b="1" kern="100" dirty="0">
                          <a:latin typeface="Times New Roman"/>
                          <a:ea typeface="宋体"/>
                          <a:cs typeface="Times New Roman"/>
                        </a:rPr>
                        <a:t>终端信号机</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r>
              <a:tr h="418925">
                <a:tc>
                  <a:txBody>
                    <a:bodyPr/>
                    <a:lstStyle/>
                    <a:p>
                      <a:pPr algn="ctr">
                        <a:spcAft>
                          <a:spcPts val="0"/>
                        </a:spcAft>
                      </a:pPr>
                      <a:r>
                        <a:rPr lang="zh-CN" sz="2000" b="1" kern="100" dirty="0">
                          <a:latin typeface="Times New Roman"/>
                          <a:ea typeface="宋体"/>
                          <a:cs typeface="Times New Roman"/>
                        </a:rPr>
                        <a:t>接车进路</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b="1" kern="100">
                          <a:latin typeface="Times New Roman"/>
                          <a:ea typeface="宋体"/>
                          <a:cs typeface="Times New Roman"/>
                        </a:rPr>
                        <a:t>进站信号机</a:t>
                      </a:r>
                      <a:endParaRPr lang="zh-CN" sz="2000" b="1"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dirty="0" smtClean="0">
                          <a:latin typeface="Times New Roman"/>
                          <a:ea typeface="宋体"/>
                          <a:cs typeface="Times New Roman"/>
                        </a:rPr>
                        <a:t>X1</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a:latin typeface="Times New Roman"/>
                          <a:ea typeface="宋体"/>
                          <a:cs typeface="Times New Roman"/>
                        </a:rPr>
                        <a:t>X</a:t>
                      </a:r>
                      <a:r>
                        <a:rPr lang="zh-CN" sz="2000" b="1" kern="100" baseline="-25000">
                          <a:latin typeface="Calibri"/>
                          <a:ea typeface="宋体"/>
                          <a:cs typeface="Times New Roman"/>
                        </a:rPr>
                        <a:t>Ⅰ</a:t>
                      </a:r>
                      <a:r>
                        <a:rPr lang="en-US" sz="2000" b="1" kern="100">
                          <a:latin typeface="Times New Roman"/>
                          <a:ea typeface="宋体"/>
                          <a:cs typeface="Times New Roman"/>
                        </a:rPr>
                        <a:t>1</a:t>
                      </a:r>
                      <a:endParaRPr lang="zh-CN" sz="2000" b="1"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8925">
                <a:tc>
                  <a:txBody>
                    <a:bodyPr/>
                    <a:lstStyle/>
                    <a:p>
                      <a:pPr algn="ctr">
                        <a:spcAft>
                          <a:spcPts val="0"/>
                        </a:spcAft>
                      </a:pPr>
                      <a:r>
                        <a:rPr lang="zh-CN" sz="2000" b="1" kern="100" dirty="0">
                          <a:latin typeface="Times New Roman"/>
                          <a:ea typeface="宋体"/>
                          <a:cs typeface="Times New Roman"/>
                        </a:rPr>
                        <a:t>发车进路</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b="1" kern="100">
                          <a:latin typeface="Times New Roman"/>
                          <a:ea typeface="宋体"/>
                          <a:cs typeface="Times New Roman"/>
                        </a:rPr>
                        <a:t>出站信号机</a:t>
                      </a:r>
                      <a:endParaRPr lang="zh-CN" sz="2000" b="1"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a:latin typeface="Times New Roman"/>
                          <a:ea typeface="宋体"/>
                          <a:cs typeface="Times New Roman"/>
                        </a:rPr>
                        <a:t>X</a:t>
                      </a:r>
                      <a:r>
                        <a:rPr lang="zh-CN" sz="2000" b="1" kern="100" baseline="-25000">
                          <a:latin typeface="Calibri"/>
                          <a:ea typeface="宋体"/>
                          <a:cs typeface="Times New Roman"/>
                        </a:rPr>
                        <a:t>Ⅰ</a:t>
                      </a:r>
                      <a:r>
                        <a:rPr lang="en-US" sz="2000" b="1" kern="100">
                          <a:latin typeface="Times New Roman"/>
                          <a:ea typeface="宋体"/>
                          <a:cs typeface="Times New Roman"/>
                        </a:rPr>
                        <a:t>1</a:t>
                      </a:r>
                      <a:endParaRPr lang="zh-CN" sz="2000" b="1"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dirty="0">
                          <a:latin typeface="Times New Roman"/>
                          <a:ea typeface="宋体"/>
                          <a:cs typeface="Times New Roman"/>
                        </a:rPr>
                        <a:t>S1</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7937">
                <a:tc>
                  <a:txBody>
                    <a:bodyPr/>
                    <a:lstStyle/>
                    <a:p>
                      <a:pPr algn="ctr">
                        <a:spcAft>
                          <a:spcPts val="0"/>
                        </a:spcAft>
                      </a:pPr>
                      <a:r>
                        <a:rPr lang="zh-CN" sz="2000" b="1" kern="100">
                          <a:latin typeface="Times New Roman"/>
                          <a:ea typeface="宋体"/>
                          <a:cs typeface="Times New Roman"/>
                        </a:rPr>
                        <a:t>通过进路</a:t>
                      </a:r>
                      <a:endParaRPr lang="zh-CN" sz="2000" b="1"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b="1" kern="100" dirty="0">
                          <a:latin typeface="Times New Roman"/>
                          <a:ea typeface="宋体"/>
                          <a:cs typeface="Times New Roman"/>
                        </a:rPr>
                        <a:t>进站，正线出站信号机</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dirty="0">
                          <a:latin typeface="Times New Roman"/>
                          <a:ea typeface="宋体"/>
                          <a:cs typeface="Times New Roman"/>
                        </a:rPr>
                        <a:t>X1</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dirty="0">
                          <a:latin typeface="Times New Roman"/>
                          <a:ea typeface="宋体"/>
                          <a:cs typeface="Times New Roman"/>
                        </a:rPr>
                        <a:t>S1</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checkerboard(across)">
                                      <p:cBhvr>
                                        <p:cTn id="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548442" y="1885938"/>
            <a:ext cx="2196435"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4</a:t>
            </a:r>
            <a:r>
              <a:rPr lang="zh-CN" altLang="en-US" sz="2400" b="1" dirty="0" smtClean="0">
                <a:solidFill>
                  <a:srgbClr val="0303EB"/>
                </a:solidFill>
              </a:rPr>
              <a:t>）进路状态</a:t>
            </a:r>
            <a:endParaRPr lang="zh-CN" altLang="en-US" sz="2400" dirty="0">
              <a:solidFill>
                <a:srgbClr val="0303EB"/>
              </a:solidFill>
            </a:endParaRPr>
          </a:p>
        </p:txBody>
      </p:sp>
      <p:sp>
        <p:nvSpPr>
          <p:cNvPr id="8" name="矩形 7"/>
          <p:cNvSpPr/>
          <p:nvPr/>
        </p:nvSpPr>
        <p:spPr>
          <a:xfrm>
            <a:off x="2334392" y="2814632"/>
            <a:ext cx="2143140" cy="714380"/>
          </a:xfrm>
          <a:prstGeom prst="rect">
            <a:avLst/>
          </a:prstGeom>
          <a:solidFill>
            <a:schemeClr val="bg1"/>
          </a:solidFill>
          <a:ln>
            <a:solidFill>
              <a:srgbClr val="72CD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微软雅黑" pitchFamily="34" charset="-122"/>
                <a:ea typeface="微软雅黑" pitchFamily="34" charset="-122"/>
              </a:rPr>
              <a:t>解锁状态</a:t>
            </a:r>
            <a:endParaRPr lang="zh-CN" altLang="en-US" b="1" dirty="0">
              <a:solidFill>
                <a:schemeClr val="tx1"/>
              </a:solidFill>
              <a:latin typeface="微软雅黑" pitchFamily="34" charset="-122"/>
              <a:ea typeface="微软雅黑" pitchFamily="34" charset="-122"/>
            </a:endParaRPr>
          </a:p>
        </p:txBody>
      </p:sp>
      <p:sp>
        <p:nvSpPr>
          <p:cNvPr id="9" name="矩形 8"/>
          <p:cNvSpPr/>
          <p:nvPr/>
        </p:nvSpPr>
        <p:spPr>
          <a:xfrm>
            <a:off x="6120606" y="2814632"/>
            <a:ext cx="2143140" cy="71438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微软雅黑" pitchFamily="34" charset="-122"/>
                <a:ea typeface="微软雅黑" pitchFamily="34" charset="-122"/>
              </a:rPr>
              <a:t>锁闭状态</a:t>
            </a:r>
            <a:endParaRPr lang="zh-CN" altLang="en-US" b="1" dirty="0">
              <a:solidFill>
                <a:schemeClr val="tx1"/>
              </a:solidFill>
              <a:latin typeface="微软雅黑" pitchFamily="34" charset="-122"/>
              <a:ea typeface="微软雅黑" pitchFamily="34" charset="-122"/>
            </a:endParaRPr>
          </a:p>
        </p:txBody>
      </p:sp>
      <p:sp>
        <p:nvSpPr>
          <p:cNvPr id="10" name="任意多边形 9"/>
          <p:cNvSpPr/>
          <p:nvPr/>
        </p:nvSpPr>
        <p:spPr>
          <a:xfrm flipV="1">
            <a:off x="4507606" y="2993694"/>
            <a:ext cx="1612999" cy="45719"/>
          </a:xfrm>
          <a:custGeom>
            <a:avLst/>
            <a:gdLst>
              <a:gd name="connsiteX0" fmla="*/ 0 w 1635617"/>
              <a:gd name="connsiteY0" fmla="*/ 0 h 0"/>
              <a:gd name="connsiteX1" fmla="*/ 0 w 1635617"/>
              <a:gd name="connsiteY1" fmla="*/ 0 h 0"/>
              <a:gd name="connsiteX2" fmla="*/ 1635617 w 1635617"/>
              <a:gd name="connsiteY2" fmla="*/ 0 h 0"/>
            </a:gdLst>
            <a:ahLst/>
            <a:cxnLst>
              <a:cxn ang="0">
                <a:pos x="connsiteX0" y="connsiteY0"/>
              </a:cxn>
              <a:cxn ang="0">
                <a:pos x="connsiteX1" y="connsiteY1"/>
              </a:cxn>
              <a:cxn ang="0">
                <a:pos x="connsiteX2" y="connsiteY2"/>
              </a:cxn>
            </a:cxnLst>
            <a:rect l="l" t="t" r="r" b="b"/>
            <a:pathLst>
              <a:path w="1635617">
                <a:moveTo>
                  <a:pt x="0" y="0"/>
                </a:moveTo>
                <a:lnTo>
                  <a:pt x="0" y="0"/>
                </a:lnTo>
                <a:lnTo>
                  <a:pt x="1635617" y="0"/>
                </a:lnTo>
              </a:path>
            </a:pathLst>
          </a:custGeom>
          <a:ln w="38100">
            <a:solidFill>
              <a:srgbClr val="080808"/>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任意多边形 10"/>
          <p:cNvSpPr/>
          <p:nvPr/>
        </p:nvSpPr>
        <p:spPr>
          <a:xfrm>
            <a:off x="4507606" y="3296992"/>
            <a:ext cx="1596980" cy="0"/>
          </a:xfrm>
          <a:custGeom>
            <a:avLst/>
            <a:gdLst>
              <a:gd name="connsiteX0" fmla="*/ 1596980 w 1596980"/>
              <a:gd name="connsiteY0" fmla="*/ 0 h 0"/>
              <a:gd name="connsiteX1" fmla="*/ 0 w 1596980"/>
              <a:gd name="connsiteY1" fmla="*/ 0 h 0"/>
            </a:gdLst>
            <a:ahLst/>
            <a:cxnLst>
              <a:cxn ang="0">
                <a:pos x="connsiteX0" y="connsiteY0"/>
              </a:cxn>
              <a:cxn ang="0">
                <a:pos x="connsiteX1" y="connsiteY1"/>
              </a:cxn>
            </a:cxnLst>
            <a:rect l="l" t="t" r="r" b="b"/>
            <a:pathLst>
              <a:path w="1596980">
                <a:moveTo>
                  <a:pt x="1596980" y="0"/>
                </a:moveTo>
                <a:lnTo>
                  <a:pt x="0" y="0"/>
                </a:lnTo>
              </a:path>
            </a:pathLst>
          </a:custGeom>
          <a:ln w="38100">
            <a:solidFill>
              <a:srgbClr val="080808"/>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TextBox 11"/>
          <p:cNvSpPr txBox="1"/>
          <p:nvPr/>
        </p:nvSpPr>
        <p:spPr>
          <a:xfrm>
            <a:off x="4763284" y="2671756"/>
            <a:ext cx="1214446" cy="338554"/>
          </a:xfrm>
          <a:prstGeom prst="rect">
            <a:avLst/>
          </a:prstGeom>
          <a:noFill/>
        </p:spPr>
        <p:txBody>
          <a:bodyPr wrap="square" rtlCol="0">
            <a:spAutoFit/>
          </a:bodyPr>
          <a:lstStyle/>
          <a:p>
            <a:r>
              <a:rPr lang="zh-CN" altLang="en-US" sz="1600" b="1" dirty="0" smtClean="0"/>
              <a:t>建立进路</a:t>
            </a:r>
            <a:endParaRPr lang="zh-CN" altLang="en-US" sz="1600" b="1" dirty="0"/>
          </a:p>
        </p:txBody>
      </p:sp>
      <p:sp>
        <p:nvSpPr>
          <p:cNvPr id="13" name="TextBox 12"/>
          <p:cNvSpPr txBox="1"/>
          <p:nvPr/>
        </p:nvSpPr>
        <p:spPr>
          <a:xfrm>
            <a:off x="4763284" y="3386136"/>
            <a:ext cx="1214446" cy="338554"/>
          </a:xfrm>
          <a:prstGeom prst="rect">
            <a:avLst/>
          </a:prstGeom>
          <a:noFill/>
        </p:spPr>
        <p:txBody>
          <a:bodyPr wrap="square" rtlCol="0">
            <a:spAutoFit/>
          </a:bodyPr>
          <a:lstStyle/>
          <a:p>
            <a:r>
              <a:rPr lang="zh-CN" altLang="en-US" sz="1600" b="1" dirty="0" smtClean="0"/>
              <a:t>解锁进路</a:t>
            </a:r>
            <a:endParaRPr lang="zh-CN" altLang="en-US" sz="1600" b="1" dirty="0"/>
          </a:p>
        </p:txBody>
      </p:sp>
      <p:sp>
        <p:nvSpPr>
          <p:cNvPr id="100353" name="Rectangle 1"/>
          <p:cNvSpPr>
            <a:spLocks noChangeArrowheads="1"/>
          </p:cNvSpPr>
          <p:nvPr/>
        </p:nvSpPr>
        <p:spPr bwMode="auto">
          <a:xfrm>
            <a:off x="619880" y="4386268"/>
            <a:ext cx="1107289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 typeface="Wingdings" pitchFamily="2" charset="2"/>
              <a:buChar char="u"/>
              <a:tabLst/>
            </a:pPr>
            <a:r>
              <a:rPr kumimoji="0" lang="zh-CN"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当列车运行通过锁闭的进路后，该进路将被解锁而处于解锁状态。</a:t>
            </a:r>
            <a:endParaRPr kumimoji="0" lang="en-US" altLang="zh-CN"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 typeface="Wingdings" pitchFamily="2" charset="2"/>
              <a:buChar char="u"/>
              <a:tabLst/>
            </a:pPr>
            <a:endParaRPr kumimoji="0" lang="en-US" altLang="zh-CN"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 typeface="Wingdings" pitchFamily="2" charset="2"/>
              <a:buChar char="u"/>
              <a:tabLst/>
            </a:pPr>
            <a:r>
              <a:rPr kumimoji="0" lang="zh-CN"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解锁状态时进路上道岔随时有转换位置的可能，进路处于不安全的状态，列车在该进路上运行将极其危险，因而一般不允许列车在没有锁闭的进路上运行。</a:t>
            </a:r>
            <a:endParaRPr kumimoji="0" lang="zh-CN"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0353"/>
                                        </p:tgtEl>
                                        <p:attrNameLst>
                                          <p:attrName>style.visibility</p:attrName>
                                        </p:attrNameLst>
                                      </p:cBhvr>
                                      <p:to>
                                        <p:strVal val="visible"/>
                                      </p:to>
                                    </p:set>
                                    <p:animEffect transition="in" filter="wipe(left)">
                                      <p:cBhvr>
                                        <p:cTn id="7" dur="500"/>
                                        <p:tgtEl>
                                          <p:spTgt spid="1003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834194" y="1100120"/>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619880" y="1671624"/>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5</a:t>
            </a:r>
            <a:r>
              <a:rPr lang="zh-CN" altLang="en-US" sz="2400" b="1" dirty="0" smtClean="0">
                <a:solidFill>
                  <a:srgbClr val="0303EB"/>
                </a:solidFill>
              </a:rPr>
              <a:t>）城市轨道交通中的进路</a:t>
            </a:r>
            <a:endParaRPr lang="zh-CN" altLang="en-US" sz="2400" dirty="0">
              <a:solidFill>
                <a:srgbClr val="0303EB"/>
              </a:solidFill>
            </a:endParaRPr>
          </a:p>
        </p:txBody>
      </p:sp>
      <p:grpSp>
        <p:nvGrpSpPr>
          <p:cNvPr id="8" name="组合 34"/>
          <p:cNvGrpSpPr/>
          <p:nvPr/>
        </p:nvGrpSpPr>
        <p:grpSpPr>
          <a:xfrm>
            <a:off x="477004" y="2457442"/>
            <a:ext cx="2714644" cy="571504"/>
            <a:chOff x="285720" y="2163128"/>
            <a:chExt cx="2214578" cy="785596"/>
          </a:xfrm>
        </p:grpSpPr>
        <p:sp>
          <p:nvSpPr>
            <p:cNvPr id="9" name="燕尾形 5"/>
            <p:cNvSpPr/>
            <p:nvPr/>
          </p:nvSpPr>
          <p:spPr>
            <a:xfrm>
              <a:off x="285720" y="2163128"/>
              <a:ext cx="2214578" cy="785596"/>
            </a:xfrm>
            <a:prstGeom prst="chevron">
              <a:avLst/>
            </a:prstGeom>
            <a:solidFill>
              <a:srgbClr val="00B0F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10" name="燕尾形 4"/>
            <p:cNvSpPr/>
            <p:nvPr/>
          </p:nvSpPr>
          <p:spPr>
            <a:xfrm>
              <a:off x="728636" y="2163128"/>
              <a:ext cx="1485910"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r>
                <a:rPr lang="zh-CN" altLang="en-US" sz="2400" b="1" dirty="0" smtClean="0">
                  <a:solidFill>
                    <a:schemeClr val="bg1"/>
                  </a:solidFill>
                </a:rPr>
                <a:t>多列车进路</a:t>
              </a:r>
              <a:endParaRPr lang="zh-CN" altLang="en-US" sz="2400" b="1" dirty="0">
                <a:solidFill>
                  <a:schemeClr val="bg1"/>
                </a:solidFill>
              </a:endParaRPr>
            </a:p>
          </p:txBody>
        </p:sp>
      </p:grpSp>
      <p:sp>
        <p:nvSpPr>
          <p:cNvPr id="11" name="矩形 10"/>
          <p:cNvSpPr/>
          <p:nvPr/>
        </p:nvSpPr>
        <p:spPr>
          <a:xfrm>
            <a:off x="3334524" y="2386004"/>
            <a:ext cx="8286808" cy="1661993"/>
          </a:xfrm>
          <a:prstGeom prst="rect">
            <a:avLst/>
          </a:prstGeom>
          <a:ln>
            <a:solidFill>
              <a:schemeClr val="accent1">
                <a:lumMod val="60000"/>
                <a:lumOff val="40000"/>
              </a:schemeClr>
            </a:solidFill>
          </a:ln>
        </p:spPr>
        <p:txBody>
          <a:bodyPr wrap="square">
            <a:spAutoFit/>
          </a:bodyPr>
          <a:lstStyle/>
          <a:p>
            <a:pPr>
              <a:lnSpc>
                <a:spcPct val="150000"/>
              </a:lnSpc>
            </a:pPr>
            <a:r>
              <a:rPr lang="zh-CN" altLang="en-US" sz="2000" b="1" dirty="0" smtClean="0"/>
              <a:t>在城市轨道交通信号系统中，一条进路中可能出现多列列车在运行。</a:t>
            </a:r>
            <a:endParaRPr lang="en-US" altLang="zh-CN" sz="2000" b="1" dirty="0" smtClean="0"/>
          </a:p>
          <a:p>
            <a:pPr>
              <a:lnSpc>
                <a:spcPct val="150000"/>
              </a:lnSpc>
            </a:pPr>
            <a:r>
              <a:rPr lang="zh-CN" altLang="en-US" sz="2000" b="1" dirty="0" smtClean="0"/>
              <a:t>这种在一条进路中允许多辆列车运行的进路称之为</a:t>
            </a:r>
            <a:r>
              <a:rPr lang="zh-CN" altLang="en-US" sz="2400" b="1" dirty="0" smtClean="0">
                <a:solidFill>
                  <a:srgbClr val="FF00FF"/>
                </a:solidFill>
              </a:rPr>
              <a:t>多列车进路</a:t>
            </a:r>
            <a:r>
              <a:rPr lang="zh-CN" altLang="en-US" sz="2000" b="1" dirty="0" smtClean="0"/>
              <a:t>。</a:t>
            </a:r>
            <a:endParaRPr lang="en-US" altLang="zh-CN" sz="2000" b="1" dirty="0" smtClean="0"/>
          </a:p>
          <a:p>
            <a:pPr>
              <a:lnSpc>
                <a:spcPct val="150000"/>
              </a:lnSpc>
            </a:pPr>
            <a:r>
              <a:rPr lang="zh-CN" altLang="en-US" sz="2000" b="1" dirty="0" smtClean="0"/>
              <a:t>一条进路中只允许有一列车运行称之为</a:t>
            </a:r>
            <a:r>
              <a:rPr lang="zh-CN" altLang="en-US" sz="2400" b="1" dirty="0" smtClean="0">
                <a:solidFill>
                  <a:srgbClr val="0303EB"/>
                </a:solidFill>
              </a:rPr>
              <a:t>单列车进路</a:t>
            </a:r>
            <a:r>
              <a:rPr lang="zh-CN" altLang="en-US" sz="2000" b="1" dirty="0" smtClean="0"/>
              <a:t>。</a:t>
            </a:r>
            <a:endParaRPr lang="zh-CN" altLang="en-US" sz="2000" b="1" dirty="0"/>
          </a:p>
        </p:txBody>
      </p:sp>
      <p:grpSp>
        <p:nvGrpSpPr>
          <p:cNvPr id="12" name="组合 11"/>
          <p:cNvGrpSpPr/>
          <p:nvPr/>
        </p:nvGrpSpPr>
        <p:grpSpPr>
          <a:xfrm>
            <a:off x="2262954" y="3957640"/>
            <a:ext cx="8111230" cy="2251993"/>
            <a:chOff x="1214414" y="2132856"/>
            <a:chExt cx="8111230" cy="2251993"/>
          </a:xfrm>
        </p:grpSpPr>
        <p:grpSp>
          <p:nvGrpSpPr>
            <p:cNvPr id="13" name="组合 6"/>
            <p:cNvGrpSpPr/>
            <p:nvPr/>
          </p:nvGrpSpPr>
          <p:grpSpPr>
            <a:xfrm>
              <a:off x="1654145" y="3506138"/>
              <a:ext cx="428628" cy="285752"/>
              <a:chOff x="1582707" y="2285992"/>
              <a:chExt cx="682172" cy="285752"/>
            </a:xfrm>
          </p:grpSpPr>
          <p:sp>
            <p:nvSpPr>
              <p:cNvPr id="83" name="椭圆 7"/>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任意多边形 9"/>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0"/>
            <p:cNvGrpSpPr/>
            <p:nvPr/>
          </p:nvGrpSpPr>
          <p:grpSpPr>
            <a:xfrm>
              <a:off x="4068217" y="3502718"/>
              <a:ext cx="428628" cy="285752"/>
              <a:chOff x="1582707" y="2285992"/>
              <a:chExt cx="682172" cy="285752"/>
            </a:xfrm>
          </p:grpSpPr>
          <p:sp>
            <p:nvSpPr>
              <p:cNvPr id="80" name="椭圆 11"/>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12"/>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13"/>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5" name="直接箭头连接符 14"/>
            <p:cNvCxnSpPr/>
            <p:nvPr/>
          </p:nvCxnSpPr>
          <p:spPr>
            <a:xfrm rot="10800000" flipH="1" flipV="1">
              <a:off x="7380585" y="3429000"/>
              <a:ext cx="1571636" cy="1588"/>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7668617" y="3068960"/>
              <a:ext cx="942887" cy="307777"/>
            </a:xfrm>
            <a:prstGeom prst="rect">
              <a:avLst/>
            </a:prstGeom>
          </p:spPr>
          <p:txBody>
            <a:bodyPr wrap="none">
              <a:spAutoFit/>
            </a:bodyPr>
            <a:lstStyle/>
            <a:p>
              <a:pPr algn="ctr"/>
              <a:r>
                <a:rPr lang="zh-CN" altLang="en-US" sz="1400" dirty="0" smtClean="0"/>
                <a:t> 运行方向</a:t>
              </a:r>
              <a:endParaRPr lang="zh-CN" altLang="en-US" sz="1400" dirty="0"/>
            </a:p>
          </p:txBody>
        </p:sp>
        <p:grpSp>
          <p:nvGrpSpPr>
            <p:cNvPr id="17" name="组合 57"/>
            <p:cNvGrpSpPr/>
            <p:nvPr/>
          </p:nvGrpSpPr>
          <p:grpSpPr>
            <a:xfrm flipH="1">
              <a:off x="2196009" y="4078782"/>
              <a:ext cx="504899" cy="214314"/>
              <a:chOff x="1691953" y="2636912"/>
              <a:chExt cx="504899" cy="214314"/>
            </a:xfrm>
          </p:grpSpPr>
          <p:sp>
            <p:nvSpPr>
              <p:cNvPr id="75" name="椭圆 74"/>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组合 8"/>
              <p:cNvGrpSpPr/>
              <p:nvPr/>
            </p:nvGrpSpPr>
            <p:grpSpPr>
              <a:xfrm>
                <a:off x="1910306" y="2636912"/>
                <a:ext cx="286546" cy="214314"/>
                <a:chOff x="1081062" y="3152772"/>
                <a:chExt cx="286546" cy="214314"/>
              </a:xfrm>
            </p:grpSpPr>
            <p:cxnSp>
              <p:nvCxnSpPr>
                <p:cNvPr id="77"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8" name="组合 57"/>
            <p:cNvGrpSpPr/>
            <p:nvPr/>
          </p:nvGrpSpPr>
          <p:grpSpPr>
            <a:xfrm flipH="1">
              <a:off x="8820745" y="4078782"/>
              <a:ext cx="504899" cy="214314"/>
              <a:chOff x="1691953" y="2636912"/>
              <a:chExt cx="504899" cy="214314"/>
            </a:xfrm>
          </p:grpSpPr>
          <p:sp>
            <p:nvSpPr>
              <p:cNvPr id="70" name="椭圆 69"/>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1" name="组合 8"/>
              <p:cNvGrpSpPr/>
              <p:nvPr/>
            </p:nvGrpSpPr>
            <p:grpSpPr>
              <a:xfrm>
                <a:off x="1910306" y="2636912"/>
                <a:ext cx="286546" cy="214314"/>
                <a:chOff x="1081062" y="3152772"/>
                <a:chExt cx="286546" cy="214314"/>
              </a:xfrm>
            </p:grpSpPr>
            <p:cxnSp>
              <p:nvCxnSpPr>
                <p:cNvPr id="72"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9" name="矩形 18"/>
            <p:cNvSpPr/>
            <p:nvPr/>
          </p:nvSpPr>
          <p:spPr>
            <a:xfrm>
              <a:off x="3996209" y="3430710"/>
              <a:ext cx="458780" cy="307777"/>
            </a:xfrm>
            <a:prstGeom prst="rect">
              <a:avLst/>
            </a:prstGeom>
          </p:spPr>
          <p:txBody>
            <a:bodyPr wrap="none">
              <a:spAutoFit/>
            </a:bodyPr>
            <a:lstStyle/>
            <a:p>
              <a:pPr algn="ctr"/>
              <a:r>
                <a:rPr lang="en-US" altLang="zh-CN" sz="1400" dirty="0" smtClean="0"/>
                <a:t>101</a:t>
              </a:r>
              <a:endParaRPr lang="zh-CN" altLang="en-US" sz="1400" dirty="0"/>
            </a:p>
          </p:txBody>
        </p:sp>
        <p:sp>
          <p:nvSpPr>
            <p:cNvPr id="20" name="矩形 19"/>
            <p:cNvSpPr/>
            <p:nvPr/>
          </p:nvSpPr>
          <p:spPr>
            <a:xfrm>
              <a:off x="1619945" y="3430710"/>
              <a:ext cx="458780" cy="307777"/>
            </a:xfrm>
            <a:prstGeom prst="rect">
              <a:avLst/>
            </a:prstGeom>
          </p:spPr>
          <p:txBody>
            <a:bodyPr wrap="none">
              <a:spAutoFit/>
            </a:bodyPr>
            <a:lstStyle/>
            <a:p>
              <a:pPr algn="ctr"/>
              <a:r>
                <a:rPr lang="en-US" altLang="zh-CN" sz="1400" dirty="0" smtClean="0"/>
                <a:t>102</a:t>
              </a:r>
              <a:endParaRPr lang="zh-CN" altLang="en-US" sz="1400" dirty="0"/>
            </a:p>
          </p:txBody>
        </p:sp>
        <p:grpSp>
          <p:nvGrpSpPr>
            <p:cNvPr id="21" name="组合 72"/>
            <p:cNvGrpSpPr/>
            <p:nvPr/>
          </p:nvGrpSpPr>
          <p:grpSpPr>
            <a:xfrm>
              <a:off x="1214414" y="3717032"/>
              <a:ext cx="7894363" cy="379785"/>
              <a:chOff x="1214414" y="3717032"/>
              <a:chExt cx="7894363" cy="379785"/>
            </a:xfrm>
          </p:grpSpPr>
          <p:grpSp>
            <p:nvGrpSpPr>
              <p:cNvPr id="49" name="组合 71"/>
              <p:cNvGrpSpPr/>
              <p:nvPr/>
            </p:nvGrpSpPr>
            <p:grpSpPr>
              <a:xfrm>
                <a:off x="1214414" y="3727937"/>
                <a:ext cx="7894363" cy="134822"/>
                <a:chOff x="1214414" y="3727937"/>
                <a:chExt cx="7894363" cy="134822"/>
              </a:xfrm>
            </p:grpSpPr>
            <p:cxnSp>
              <p:nvCxnSpPr>
                <p:cNvPr id="59" name="直接连接符 58"/>
                <p:cNvCxnSpPr/>
                <p:nvPr/>
              </p:nvCxnSpPr>
              <p:spPr>
                <a:xfrm flipV="1">
                  <a:off x="1214414" y="3790750"/>
                  <a:ext cx="7894363" cy="11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任意多边形 59"/>
                <p:cNvSpPr/>
                <p:nvPr/>
              </p:nvSpPr>
              <p:spPr>
                <a:xfrm flipH="1">
                  <a:off x="2173606" y="3739504"/>
                  <a:ext cx="45719" cy="123254"/>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任意多边形 60"/>
                <p:cNvSpPr/>
                <p:nvPr/>
              </p:nvSpPr>
              <p:spPr>
                <a:xfrm flipH="1">
                  <a:off x="3060105" y="3742453"/>
                  <a:ext cx="45719" cy="120306"/>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2" name="任意多边形 61"/>
                <p:cNvSpPr/>
                <p:nvPr/>
              </p:nvSpPr>
              <p:spPr>
                <a:xfrm>
                  <a:off x="3950490" y="3727937"/>
                  <a:ext cx="45719" cy="134821"/>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3" name="任意多边形 62"/>
                <p:cNvSpPr/>
                <p:nvPr/>
              </p:nvSpPr>
              <p:spPr>
                <a:xfrm flipH="1">
                  <a:off x="4716289" y="3727937"/>
                  <a:ext cx="45719" cy="134821"/>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4" name="任意多边形 63"/>
                <p:cNvSpPr/>
                <p:nvPr/>
              </p:nvSpPr>
              <p:spPr>
                <a:xfrm>
                  <a:off x="5529263" y="3729979"/>
                  <a:ext cx="0" cy="114300"/>
                </a:xfrm>
                <a:custGeom>
                  <a:avLst/>
                  <a:gdLst>
                    <a:gd name="connsiteX0" fmla="*/ 0 w 0"/>
                    <a:gd name="connsiteY0" fmla="*/ 0 h 114300"/>
                    <a:gd name="connsiteX1" fmla="*/ 0 w 0"/>
                    <a:gd name="connsiteY1" fmla="*/ 114300 h 114300"/>
                  </a:gdLst>
                  <a:ahLst/>
                  <a:cxnLst>
                    <a:cxn ang="0">
                      <a:pos x="connsiteX0" y="connsiteY0"/>
                    </a:cxn>
                    <a:cxn ang="0">
                      <a:pos x="connsiteX1" y="connsiteY1"/>
                    </a:cxn>
                  </a:cxnLst>
                  <a:rect l="l" t="t" r="r" b="b"/>
                  <a:pathLst>
                    <a:path h="114300">
                      <a:moveTo>
                        <a:pt x="0" y="0"/>
                      </a:moveTo>
                      <a:lnTo>
                        <a:pt x="0" y="114300"/>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5" name="任意多边形 21"/>
                <p:cNvSpPr/>
                <p:nvPr/>
              </p:nvSpPr>
              <p:spPr>
                <a:xfrm>
                  <a:off x="6300788" y="3729979"/>
                  <a:ext cx="0" cy="109537"/>
                </a:xfrm>
                <a:custGeom>
                  <a:avLst/>
                  <a:gdLst>
                    <a:gd name="connsiteX0" fmla="*/ 0 w 0"/>
                    <a:gd name="connsiteY0" fmla="*/ 0 h 109537"/>
                    <a:gd name="connsiteX1" fmla="*/ 0 w 0"/>
                    <a:gd name="connsiteY1" fmla="*/ 109537 h 109537"/>
                  </a:gdLst>
                  <a:ahLst/>
                  <a:cxnLst>
                    <a:cxn ang="0">
                      <a:pos x="connsiteX0" y="connsiteY0"/>
                    </a:cxn>
                    <a:cxn ang="0">
                      <a:pos x="connsiteX1" y="connsiteY1"/>
                    </a:cxn>
                  </a:cxnLst>
                  <a:rect l="l" t="t" r="r" b="b"/>
                  <a:pathLst>
                    <a:path h="109537">
                      <a:moveTo>
                        <a:pt x="0" y="0"/>
                      </a:moveTo>
                      <a:lnTo>
                        <a:pt x="0" y="109537"/>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6" name="任意多边形 22"/>
                <p:cNvSpPr/>
                <p:nvPr/>
              </p:nvSpPr>
              <p:spPr>
                <a:xfrm>
                  <a:off x="7164561" y="3739504"/>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7" name="任意多边形 66"/>
                <p:cNvSpPr/>
                <p:nvPr/>
              </p:nvSpPr>
              <p:spPr>
                <a:xfrm>
                  <a:off x="8028657" y="3744266"/>
                  <a:ext cx="0" cy="100013"/>
                </a:xfrm>
                <a:custGeom>
                  <a:avLst/>
                  <a:gdLst>
                    <a:gd name="connsiteX0" fmla="*/ 0 w 0"/>
                    <a:gd name="connsiteY0" fmla="*/ 0 h 100013"/>
                    <a:gd name="connsiteX1" fmla="*/ 0 w 0"/>
                    <a:gd name="connsiteY1" fmla="*/ 100013 h 100013"/>
                  </a:gdLst>
                  <a:ahLst/>
                  <a:cxnLst>
                    <a:cxn ang="0">
                      <a:pos x="connsiteX0" y="connsiteY0"/>
                    </a:cxn>
                    <a:cxn ang="0">
                      <a:pos x="connsiteX1" y="connsiteY1"/>
                    </a:cxn>
                  </a:cxnLst>
                  <a:rect l="l" t="t" r="r" b="b"/>
                  <a:pathLst>
                    <a:path h="100013">
                      <a:moveTo>
                        <a:pt x="0" y="0"/>
                      </a:moveTo>
                      <a:lnTo>
                        <a:pt x="0" y="100013"/>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8" name="任意多边形 67"/>
                <p:cNvSpPr/>
                <p:nvPr/>
              </p:nvSpPr>
              <p:spPr>
                <a:xfrm>
                  <a:off x="1403921" y="3734741"/>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9" name="任意多边形 68"/>
                <p:cNvSpPr/>
                <p:nvPr/>
              </p:nvSpPr>
              <p:spPr>
                <a:xfrm>
                  <a:off x="8820745" y="3734388"/>
                  <a:ext cx="0" cy="112889"/>
                </a:xfrm>
                <a:custGeom>
                  <a:avLst/>
                  <a:gdLst>
                    <a:gd name="connsiteX0" fmla="*/ 0 w 0"/>
                    <a:gd name="connsiteY0" fmla="*/ 0 h 112889"/>
                    <a:gd name="connsiteX1" fmla="*/ 0 w 0"/>
                    <a:gd name="connsiteY1" fmla="*/ 112889 h 112889"/>
                  </a:gdLst>
                  <a:ahLst/>
                  <a:cxnLst>
                    <a:cxn ang="0">
                      <a:pos x="connsiteX0" y="connsiteY0"/>
                    </a:cxn>
                    <a:cxn ang="0">
                      <a:pos x="connsiteX1" y="connsiteY1"/>
                    </a:cxn>
                  </a:cxnLst>
                  <a:rect l="l" t="t" r="r" b="b"/>
                  <a:pathLst>
                    <a:path h="112889">
                      <a:moveTo>
                        <a:pt x="0" y="0"/>
                      </a:moveTo>
                      <a:lnTo>
                        <a:pt x="0" y="112889"/>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50" name="矩形 49"/>
              <p:cNvSpPr/>
              <p:nvPr/>
            </p:nvSpPr>
            <p:spPr>
              <a:xfrm>
                <a:off x="1554955" y="3717032"/>
                <a:ext cx="509627" cy="369332"/>
              </a:xfrm>
              <a:prstGeom prst="rect">
                <a:avLst/>
              </a:prstGeom>
            </p:spPr>
            <p:txBody>
              <a:bodyPr wrap="none">
                <a:spAutoFit/>
              </a:bodyPr>
              <a:lstStyle/>
              <a:p>
                <a:pPr algn="ctr"/>
                <a:r>
                  <a:rPr lang="zh-CN" altLang="en-US" dirty="0" smtClean="0"/>
                  <a:t> </a:t>
                </a:r>
                <a:r>
                  <a:rPr lang="en-US" altLang="zh-CN" sz="1400" dirty="0" smtClean="0"/>
                  <a:t>TC1</a:t>
                </a:r>
                <a:endParaRPr lang="zh-CN" altLang="en-US" sz="1400" dirty="0"/>
              </a:p>
            </p:txBody>
          </p:sp>
          <p:sp>
            <p:nvSpPr>
              <p:cNvPr id="51" name="矩形 50"/>
              <p:cNvSpPr/>
              <p:nvPr/>
            </p:nvSpPr>
            <p:spPr>
              <a:xfrm>
                <a:off x="2484041" y="3789040"/>
                <a:ext cx="456728" cy="307777"/>
              </a:xfrm>
              <a:prstGeom prst="rect">
                <a:avLst/>
              </a:prstGeom>
            </p:spPr>
            <p:txBody>
              <a:bodyPr wrap="none">
                <a:spAutoFit/>
              </a:bodyPr>
              <a:lstStyle/>
              <a:p>
                <a:pPr algn="ctr"/>
                <a:r>
                  <a:rPr lang="en-US" altLang="zh-CN" sz="1400" dirty="0" smtClean="0"/>
                  <a:t>TC2</a:t>
                </a:r>
                <a:endParaRPr lang="zh-CN" altLang="en-US" sz="1400" dirty="0"/>
              </a:p>
            </p:txBody>
          </p:sp>
          <p:sp>
            <p:nvSpPr>
              <p:cNvPr id="52" name="矩形 51"/>
              <p:cNvSpPr/>
              <p:nvPr/>
            </p:nvSpPr>
            <p:spPr>
              <a:xfrm>
                <a:off x="3276129" y="3789040"/>
                <a:ext cx="456728" cy="307777"/>
              </a:xfrm>
              <a:prstGeom prst="rect">
                <a:avLst/>
              </a:prstGeom>
            </p:spPr>
            <p:txBody>
              <a:bodyPr wrap="none">
                <a:spAutoFit/>
              </a:bodyPr>
              <a:lstStyle/>
              <a:p>
                <a:pPr algn="ctr"/>
                <a:r>
                  <a:rPr lang="en-US" altLang="zh-CN" sz="1400" dirty="0" smtClean="0"/>
                  <a:t>TC3</a:t>
                </a:r>
                <a:endParaRPr lang="zh-CN" altLang="en-US" sz="1400" dirty="0"/>
              </a:p>
            </p:txBody>
          </p:sp>
          <p:sp>
            <p:nvSpPr>
              <p:cNvPr id="53" name="矩形 52"/>
              <p:cNvSpPr/>
              <p:nvPr/>
            </p:nvSpPr>
            <p:spPr>
              <a:xfrm>
                <a:off x="4140225" y="3789040"/>
                <a:ext cx="456728" cy="307777"/>
              </a:xfrm>
              <a:prstGeom prst="rect">
                <a:avLst/>
              </a:prstGeom>
            </p:spPr>
            <p:txBody>
              <a:bodyPr wrap="none">
                <a:spAutoFit/>
              </a:bodyPr>
              <a:lstStyle/>
              <a:p>
                <a:pPr algn="ctr"/>
                <a:r>
                  <a:rPr lang="en-US" altLang="zh-CN" sz="1400" dirty="0" smtClean="0"/>
                  <a:t>TC4</a:t>
                </a:r>
                <a:endParaRPr lang="zh-CN" altLang="en-US" sz="1400" dirty="0"/>
              </a:p>
            </p:txBody>
          </p:sp>
          <p:sp>
            <p:nvSpPr>
              <p:cNvPr id="54" name="矩形 53"/>
              <p:cNvSpPr/>
              <p:nvPr/>
            </p:nvSpPr>
            <p:spPr>
              <a:xfrm>
                <a:off x="4932313" y="3789040"/>
                <a:ext cx="456728" cy="307777"/>
              </a:xfrm>
              <a:prstGeom prst="rect">
                <a:avLst/>
              </a:prstGeom>
            </p:spPr>
            <p:txBody>
              <a:bodyPr wrap="none">
                <a:spAutoFit/>
              </a:bodyPr>
              <a:lstStyle/>
              <a:p>
                <a:pPr algn="ctr"/>
                <a:r>
                  <a:rPr lang="en-US" altLang="zh-CN" sz="1400" dirty="0" smtClean="0"/>
                  <a:t>TC5</a:t>
                </a:r>
                <a:endParaRPr lang="zh-CN" altLang="en-US" sz="1400" dirty="0"/>
              </a:p>
            </p:txBody>
          </p:sp>
          <p:sp>
            <p:nvSpPr>
              <p:cNvPr id="55" name="矩形 54"/>
              <p:cNvSpPr/>
              <p:nvPr/>
            </p:nvSpPr>
            <p:spPr>
              <a:xfrm>
                <a:off x="5652394" y="3789040"/>
                <a:ext cx="456727" cy="307777"/>
              </a:xfrm>
              <a:prstGeom prst="rect">
                <a:avLst/>
              </a:prstGeom>
            </p:spPr>
            <p:txBody>
              <a:bodyPr wrap="none">
                <a:spAutoFit/>
              </a:bodyPr>
              <a:lstStyle/>
              <a:p>
                <a:pPr algn="ctr"/>
                <a:r>
                  <a:rPr lang="en-US" altLang="zh-CN" sz="1400" dirty="0" smtClean="0"/>
                  <a:t>TC6</a:t>
                </a:r>
                <a:endParaRPr lang="zh-CN" altLang="en-US" sz="1400" dirty="0"/>
              </a:p>
            </p:txBody>
          </p:sp>
          <p:sp>
            <p:nvSpPr>
              <p:cNvPr id="56" name="矩形 55"/>
              <p:cNvSpPr/>
              <p:nvPr/>
            </p:nvSpPr>
            <p:spPr>
              <a:xfrm>
                <a:off x="6516489" y="3789040"/>
                <a:ext cx="648072" cy="307777"/>
              </a:xfrm>
              <a:prstGeom prst="rect">
                <a:avLst/>
              </a:prstGeom>
            </p:spPr>
            <p:txBody>
              <a:bodyPr wrap="square">
                <a:spAutoFit/>
              </a:bodyPr>
              <a:lstStyle/>
              <a:p>
                <a:pPr algn="ctr"/>
                <a:r>
                  <a:rPr lang="en-US" altLang="zh-CN" sz="1400" dirty="0" smtClean="0"/>
                  <a:t>TC7</a:t>
                </a:r>
                <a:endParaRPr lang="zh-CN" altLang="en-US" sz="1400" dirty="0"/>
              </a:p>
            </p:txBody>
          </p:sp>
          <p:sp>
            <p:nvSpPr>
              <p:cNvPr id="57" name="矩形 56"/>
              <p:cNvSpPr/>
              <p:nvPr/>
            </p:nvSpPr>
            <p:spPr>
              <a:xfrm>
                <a:off x="7308578" y="3789040"/>
                <a:ext cx="456727" cy="307777"/>
              </a:xfrm>
              <a:prstGeom prst="rect">
                <a:avLst/>
              </a:prstGeom>
            </p:spPr>
            <p:txBody>
              <a:bodyPr wrap="none">
                <a:spAutoFit/>
              </a:bodyPr>
              <a:lstStyle/>
              <a:p>
                <a:pPr algn="ctr"/>
                <a:r>
                  <a:rPr lang="en-US" altLang="zh-CN" sz="1400" dirty="0" smtClean="0"/>
                  <a:t>TC8</a:t>
                </a:r>
                <a:endParaRPr lang="zh-CN" altLang="en-US" sz="1400" dirty="0"/>
              </a:p>
            </p:txBody>
          </p:sp>
          <p:sp>
            <p:nvSpPr>
              <p:cNvPr id="58" name="矩形 57"/>
              <p:cNvSpPr/>
              <p:nvPr/>
            </p:nvSpPr>
            <p:spPr>
              <a:xfrm>
                <a:off x="8100666" y="3789040"/>
                <a:ext cx="456727" cy="307777"/>
              </a:xfrm>
              <a:prstGeom prst="rect">
                <a:avLst/>
              </a:prstGeom>
            </p:spPr>
            <p:txBody>
              <a:bodyPr wrap="none">
                <a:spAutoFit/>
              </a:bodyPr>
              <a:lstStyle/>
              <a:p>
                <a:pPr algn="ctr"/>
                <a:r>
                  <a:rPr lang="en-US" altLang="zh-CN" sz="1400" dirty="0" smtClean="0"/>
                  <a:t>TC9</a:t>
                </a:r>
                <a:endParaRPr lang="zh-CN" altLang="en-US" sz="1400" dirty="0"/>
              </a:p>
            </p:txBody>
          </p:sp>
        </p:grpSp>
        <p:grpSp>
          <p:nvGrpSpPr>
            <p:cNvPr id="22" name="组合 60"/>
            <p:cNvGrpSpPr/>
            <p:nvPr/>
          </p:nvGrpSpPr>
          <p:grpSpPr>
            <a:xfrm>
              <a:off x="2196009" y="2996952"/>
              <a:ext cx="1732544" cy="513251"/>
              <a:chOff x="2191657" y="2708920"/>
              <a:chExt cx="1732544" cy="513251"/>
            </a:xfrm>
          </p:grpSpPr>
          <p:sp>
            <p:nvSpPr>
              <p:cNvPr id="45" name="任意多边形 44"/>
              <p:cNvSpPr/>
              <p:nvPr/>
            </p:nvSpPr>
            <p:spPr>
              <a:xfrm>
                <a:off x="2191657" y="3077029"/>
                <a:ext cx="0" cy="145142"/>
              </a:xfrm>
              <a:custGeom>
                <a:avLst/>
                <a:gdLst>
                  <a:gd name="connsiteX0" fmla="*/ 0 w 0"/>
                  <a:gd name="connsiteY0" fmla="*/ 145142 h 145142"/>
                  <a:gd name="connsiteX1" fmla="*/ 0 w 0"/>
                  <a:gd name="connsiteY1" fmla="*/ 0 h 145142"/>
                </a:gdLst>
                <a:ahLst/>
                <a:cxnLst>
                  <a:cxn ang="0">
                    <a:pos x="connsiteX0" y="connsiteY0"/>
                  </a:cxn>
                  <a:cxn ang="0">
                    <a:pos x="connsiteX1" y="connsiteY1"/>
                  </a:cxn>
                </a:cxnLst>
                <a:rect l="l" t="t" r="r" b="b"/>
                <a:pathLst>
                  <a:path h="145142">
                    <a:moveTo>
                      <a:pt x="0" y="145142"/>
                    </a:moveTo>
                    <a:lnTo>
                      <a:pt x="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任意多边形 45"/>
              <p:cNvSpPr/>
              <p:nvPr/>
            </p:nvSpPr>
            <p:spPr>
              <a:xfrm>
                <a:off x="3918857" y="3091543"/>
                <a:ext cx="0" cy="130628"/>
              </a:xfrm>
              <a:custGeom>
                <a:avLst/>
                <a:gdLst>
                  <a:gd name="connsiteX0" fmla="*/ 0 w 0"/>
                  <a:gd name="connsiteY0" fmla="*/ 130628 h 130628"/>
                  <a:gd name="connsiteX1" fmla="*/ 0 w 0"/>
                  <a:gd name="connsiteY1" fmla="*/ 0 h 130628"/>
                </a:gdLst>
                <a:ahLst/>
                <a:cxnLst>
                  <a:cxn ang="0">
                    <a:pos x="connsiteX0" y="connsiteY0"/>
                  </a:cxn>
                  <a:cxn ang="0">
                    <a:pos x="connsiteX1" y="connsiteY1"/>
                  </a:cxn>
                </a:cxnLst>
                <a:rect l="l" t="t" r="r" b="b"/>
                <a:pathLst>
                  <a:path h="130628">
                    <a:moveTo>
                      <a:pt x="0" y="130628"/>
                    </a:moveTo>
                    <a:lnTo>
                      <a:pt x="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任意多边形 46"/>
              <p:cNvSpPr/>
              <p:nvPr/>
            </p:nvSpPr>
            <p:spPr>
              <a:xfrm flipV="1">
                <a:off x="2191657" y="3103881"/>
                <a:ext cx="1732544" cy="45719"/>
              </a:xfrm>
              <a:custGeom>
                <a:avLst/>
                <a:gdLst>
                  <a:gd name="connsiteX0" fmla="*/ 0 w 1741714"/>
                  <a:gd name="connsiteY0" fmla="*/ 0 h 0"/>
                  <a:gd name="connsiteX1" fmla="*/ 1741714 w 1741714"/>
                  <a:gd name="connsiteY1" fmla="*/ 0 h 0"/>
                </a:gdLst>
                <a:ahLst/>
                <a:cxnLst>
                  <a:cxn ang="0">
                    <a:pos x="connsiteX0" y="connsiteY0"/>
                  </a:cxn>
                  <a:cxn ang="0">
                    <a:pos x="connsiteX1" y="connsiteY1"/>
                  </a:cxn>
                </a:cxnLst>
                <a:rect l="l" t="t" r="r" b="b"/>
                <a:pathLst>
                  <a:path w="1741714">
                    <a:moveTo>
                      <a:pt x="0" y="0"/>
                    </a:moveTo>
                    <a:lnTo>
                      <a:pt x="1741714" y="0"/>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矩形 47"/>
              <p:cNvSpPr/>
              <p:nvPr/>
            </p:nvSpPr>
            <p:spPr>
              <a:xfrm>
                <a:off x="2628056" y="2708920"/>
                <a:ext cx="955711" cy="369332"/>
              </a:xfrm>
              <a:prstGeom prst="rect">
                <a:avLst/>
              </a:prstGeom>
            </p:spPr>
            <p:txBody>
              <a:bodyPr wrap="none">
                <a:spAutoFit/>
              </a:bodyPr>
              <a:lstStyle/>
              <a:p>
                <a:pPr algn="ctr"/>
                <a:r>
                  <a:rPr lang="zh-CN" altLang="en-US" dirty="0" smtClean="0"/>
                  <a:t> </a:t>
                </a:r>
                <a:r>
                  <a:rPr lang="zh-CN" altLang="en-US" sz="1400" dirty="0" smtClean="0"/>
                  <a:t>监控区段</a:t>
                </a:r>
                <a:endParaRPr lang="zh-CN" altLang="en-US" sz="1400" dirty="0"/>
              </a:p>
            </p:txBody>
          </p:sp>
        </p:grpSp>
        <p:grpSp>
          <p:nvGrpSpPr>
            <p:cNvPr id="23" name="组合 61"/>
            <p:cNvGrpSpPr/>
            <p:nvPr/>
          </p:nvGrpSpPr>
          <p:grpSpPr>
            <a:xfrm>
              <a:off x="5604972" y="2996952"/>
              <a:ext cx="1732544" cy="513251"/>
              <a:chOff x="2191657" y="2708920"/>
              <a:chExt cx="1732544" cy="513251"/>
            </a:xfrm>
          </p:grpSpPr>
          <p:sp>
            <p:nvSpPr>
              <p:cNvPr id="41" name="任意多边形 40"/>
              <p:cNvSpPr/>
              <p:nvPr/>
            </p:nvSpPr>
            <p:spPr>
              <a:xfrm>
                <a:off x="2191657" y="3077029"/>
                <a:ext cx="0" cy="145142"/>
              </a:xfrm>
              <a:custGeom>
                <a:avLst/>
                <a:gdLst>
                  <a:gd name="connsiteX0" fmla="*/ 0 w 0"/>
                  <a:gd name="connsiteY0" fmla="*/ 145142 h 145142"/>
                  <a:gd name="connsiteX1" fmla="*/ 0 w 0"/>
                  <a:gd name="connsiteY1" fmla="*/ 0 h 145142"/>
                </a:gdLst>
                <a:ahLst/>
                <a:cxnLst>
                  <a:cxn ang="0">
                    <a:pos x="connsiteX0" y="connsiteY0"/>
                  </a:cxn>
                  <a:cxn ang="0">
                    <a:pos x="connsiteX1" y="connsiteY1"/>
                  </a:cxn>
                </a:cxnLst>
                <a:rect l="l" t="t" r="r" b="b"/>
                <a:pathLst>
                  <a:path h="145142">
                    <a:moveTo>
                      <a:pt x="0" y="145142"/>
                    </a:moveTo>
                    <a:lnTo>
                      <a:pt x="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任意多边形 41"/>
              <p:cNvSpPr/>
              <p:nvPr/>
            </p:nvSpPr>
            <p:spPr>
              <a:xfrm>
                <a:off x="3918857" y="3091543"/>
                <a:ext cx="0" cy="130628"/>
              </a:xfrm>
              <a:custGeom>
                <a:avLst/>
                <a:gdLst>
                  <a:gd name="connsiteX0" fmla="*/ 0 w 0"/>
                  <a:gd name="connsiteY0" fmla="*/ 130628 h 130628"/>
                  <a:gd name="connsiteX1" fmla="*/ 0 w 0"/>
                  <a:gd name="connsiteY1" fmla="*/ 0 h 130628"/>
                </a:gdLst>
                <a:ahLst/>
                <a:cxnLst>
                  <a:cxn ang="0">
                    <a:pos x="connsiteX0" y="connsiteY0"/>
                  </a:cxn>
                  <a:cxn ang="0">
                    <a:pos x="connsiteX1" y="connsiteY1"/>
                  </a:cxn>
                </a:cxnLst>
                <a:rect l="l" t="t" r="r" b="b"/>
                <a:pathLst>
                  <a:path h="130628">
                    <a:moveTo>
                      <a:pt x="0" y="130628"/>
                    </a:moveTo>
                    <a:lnTo>
                      <a:pt x="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任意多边形 42"/>
              <p:cNvSpPr/>
              <p:nvPr/>
            </p:nvSpPr>
            <p:spPr>
              <a:xfrm flipV="1">
                <a:off x="2191657" y="3103881"/>
                <a:ext cx="1732544" cy="45719"/>
              </a:xfrm>
              <a:custGeom>
                <a:avLst/>
                <a:gdLst>
                  <a:gd name="connsiteX0" fmla="*/ 0 w 1741714"/>
                  <a:gd name="connsiteY0" fmla="*/ 0 h 0"/>
                  <a:gd name="connsiteX1" fmla="*/ 1741714 w 1741714"/>
                  <a:gd name="connsiteY1" fmla="*/ 0 h 0"/>
                </a:gdLst>
                <a:ahLst/>
                <a:cxnLst>
                  <a:cxn ang="0">
                    <a:pos x="connsiteX0" y="connsiteY0"/>
                  </a:cxn>
                  <a:cxn ang="0">
                    <a:pos x="connsiteX1" y="connsiteY1"/>
                  </a:cxn>
                </a:cxnLst>
                <a:rect l="l" t="t" r="r" b="b"/>
                <a:pathLst>
                  <a:path w="1741714">
                    <a:moveTo>
                      <a:pt x="0" y="0"/>
                    </a:moveTo>
                    <a:lnTo>
                      <a:pt x="1741714" y="0"/>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矩形 43"/>
              <p:cNvSpPr/>
              <p:nvPr/>
            </p:nvSpPr>
            <p:spPr>
              <a:xfrm>
                <a:off x="2628056" y="2708920"/>
                <a:ext cx="955711" cy="369332"/>
              </a:xfrm>
              <a:prstGeom prst="rect">
                <a:avLst/>
              </a:prstGeom>
            </p:spPr>
            <p:txBody>
              <a:bodyPr wrap="none">
                <a:spAutoFit/>
              </a:bodyPr>
              <a:lstStyle/>
              <a:p>
                <a:pPr algn="ctr"/>
                <a:r>
                  <a:rPr lang="zh-CN" altLang="en-US" dirty="0" smtClean="0"/>
                  <a:t> </a:t>
                </a:r>
                <a:r>
                  <a:rPr lang="zh-CN" altLang="en-US" sz="1400" dirty="0" smtClean="0"/>
                  <a:t>监控区段</a:t>
                </a:r>
                <a:endParaRPr lang="zh-CN" altLang="en-US" sz="1400" dirty="0"/>
              </a:p>
            </p:txBody>
          </p:sp>
        </p:grpSp>
        <p:grpSp>
          <p:nvGrpSpPr>
            <p:cNvPr id="24" name="组合 118"/>
            <p:cNvGrpSpPr/>
            <p:nvPr/>
          </p:nvGrpSpPr>
          <p:grpSpPr>
            <a:xfrm flipH="1">
              <a:off x="5508377" y="4077072"/>
              <a:ext cx="720923" cy="219078"/>
              <a:chOff x="1331913" y="5301208"/>
              <a:chExt cx="720923" cy="219078"/>
            </a:xfrm>
          </p:grpSpPr>
          <p:sp>
            <p:nvSpPr>
              <p:cNvPr id="31" name="椭圆 30"/>
              <p:cNvSpPr/>
              <p:nvPr/>
            </p:nvSpPr>
            <p:spPr>
              <a:xfrm>
                <a:off x="1547937" y="5301208"/>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8"/>
              <p:cNvGrpSpPr/>
              <p:nvPr/>
            </p:nvGrpSpPr>
            <p:grpSpPr>
              <a:xfrm>
                <a:off x="1766290" y="5301208"/>
                <a:ext cx="286546" cy="214314"/>
                <a:chOff x="1081062" y="3152772"/>
                <a:chExt cx="286546" cy="214314"/>
              </a:xfrm>
            </p:grpSpPr>
            <p:cxnSp>
              <p:nvCxnSpPr>
                <p:cNvPr id="38"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96"/>
              <p:cNvGrpSpPr/>
              <p:nvPr/>
            </p:nvGrpSpPr>
            <p:grpSpPr>
              <a:xfrm>
                <a:off x="1331913" y="5301208"/>
                <a:ext cx="214314" cy="219078"/>
                <a:chOff x="2838654" y="5301208"/>
                <a:chExt cx="214314" cy="219078"/>
              </a:xfrm>
            </p:grpSpPr>
            <p:sp>
              <p:nvSpPr>
                <p:cNvPr id="34" name="椭圆 23"/>
                <p:cNvSpPr/>
                <p:nvPr/>
              </p:nvSpPr>
              <p:spPr>
                <a:xfrm>
                  <a:off x="2838654" y="5301208"/>
                  <a:ext cx="214314" cy="214314"/>
                </a:xfrm>
                <a:prstGeom prst="ellipse">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24"/>
                <p:cNvSpPr/>
                <p:nvPr/>
              </p:nvSpPr>
              <p:spPr>
                <a:xfrm>
                  <a:off x="2865662" y="5334549"/>
                  <a:ext cx="147638" cy="152400"/>
                </a:xfrm>
                <a:custGeom>
                  <a:avLst/>
                  <a:gdLst>
                    <a:gd name="connsiteX0" fmla="*/ 0 w 147638"/>
                    <a:gd name="connsiteY0" fmla="*/ 0 h 152400"/>
                    <a:gd name="connsiteX1" fmla="*/ 147638 w 147638"/>
                    <a:gd name="connsiteY1" fmla="*/ 152400 h 152400"/>
                  </a:gdLst>
                  <a:ahLst/>
                  <a:cxnLst>
                    <a:cxn ang="0">
                      <a:pos x="connsiteX0" y="connsiteY0"/>
                    </a:cxn>
                    <a:cxn ang="0">
                      <a:pos x="connsiteX1" y="connsiteY1"/>
                    </a:cxn>
                  </a:cxnLst>
                  <a:rect l="l" t="t" r="r" b="b"/>
                  <a:pathLst>
                    <a:path w="147638" h="152400">
                      <a:moveTo>
                        <a:pt x="0" y="0"/>
                      </a:moveTo>
                      <a:lnTo>
                        <a:pt x="147638" y="15240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任意多边形 25"/>
                <p:cNvSpPr/>
                <p:nvPr/>
              </p:nvSpPr>
              <p:spPr>
                <a:xfrm>
                  <a:off x="2922812" y="5301211"/>
                  <a:ext cx="128588" cy="128588"/>
                </a:xfrm>
                <a:custGeom>
                  <a:avLst/>
                  <a:gdLst>
                    <a:gd name="connsiteX0" fmla="*/ 0 w 128588"/>
                    <a:gd name="connsiteY0" fmla="*/ 0 h 128588"/>
                    <a:gd name="connsiteX1" fmla="*/ 128588 w 128588"/>
                    <a:gd name="connsiteY1" fmla="*/ 128588 h 128588"/>
                  </a:gdLst>
                  <a:ahLst/>
                  <a:cxnLst>
                    <a:cxn ang="0">
                      <a:pos x="connsiteX0" y="connsiteY0"/>
                    </a:cxn>
                    <a:cxn ang="0">
                      <a:pos x="connsiteX1" y="connsiteY1"/>
                    </a:cxn>
                  </a:cxnLst>
                  <a:rect l="l" t="t" r="r" b="b"/>
                  <a:pathLst>
                    <a:path w="128588" h="128588">
                      <a:moveTo>
                        <a:pt x="0" y="0"/>
                      </a:moveTo>
                      <a:lnTo>
                        <a:pt x="128588" y="128588"/>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任意多边形 36"/>
                <p:cNvSpPr/>
                <p:nvPr/>
              </p:nvSpPr>
              <p:spPr>
                <a:xfrm>
                  <a:off x="2841850" y="5401224"/>
                  <a:ext cx="119062" cy="119062"/>
                </a:xfrm>
                <a:custGeom>
                  <a:avLst/>
                  <a:gdLst>
                    <a:gd name="connsiteX0" fmla="*/ 0 w 119062"/>
                    <a:gd name="connsiteY0" fmla="*/ 0 h 119062"/>
                    <a:gd name="connsiteX1" fmla="*/ 119062 w 119062"/>
                    <a:gd name="connsiteY1" fmla="*/ 119062 h 119062"/>
                  </a:gdLst>
                  <a:ahLst/>
                  <a:cxnLst>
                    <a:cxn ang="0">
                      <a:pos x="connsiteX0" y="connsiteY0"/>
                    </a:cxn>
                    <a:cxn ang="0">
                      <a:pos x="connsiteX1" y="connsiteY1"/>
                    </a:cxn>
                  </a:cxnLst>
                  <a:rect l="l" t="t" r="r" b="b"/>
                  <a:pathLst>
                    <a:path w="119062" h="119062">
                      <a:moveTo>
                        <a:pt x="0" y="0"/>
                      </a:moveTo>
                      <a:lnTo>
                        <a:pt x="119062" y="119062"/>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25" name="矩形 24"/>
            <p:cNvSpPr/>
            <p:nvPr/>
          </p:nvSpPr>
          <p:spPr>
            <a:xfrm>
              <a:off x="1835969" y="4077072"/>
              <a:ext cx="357790" cy="307777"/>
            </a:xfrm>
            <a:prstGeom prst="rect">
              <a:avLst/>
            </a:prstGeom>
          </p:spPr>
          <p:txBody>
            <a:bodyPr wrap="none">
              <a:spAutoFit/>
            </a:bodyPr>
            <a:lstStyle/>
            <a:p>
              <a:pPr algn="ctr"/>
              <a:r>
                <a:rPr lang="en-US" altLang="zh-CN" sz="1400" dirty="0" smtClean="0"/>
                <a:t>S1</a:t>
              </a:r>
              <a:endParaRPr lang="zh-CN" altLang="en-US" sz="1400" dirty="0"/>
            </a:p>
          </p:txBody>
        </p:sp>
        <p:sp>
          <p:nvSpPr>
            <p:cNvPr id="26" name="矩形 25"/>
            <p:cNvSpPr/>
            <p:nvPr/>
          </p:nvSpPr>
          <p:spPr>
            <a:xfrm>
              <a:off x="5148337" y="4077072"/>
              <a:ext cx="357790" cy="307777"/>
            </a:xfrm>
            <a:prstGeom prst="rect">
              <a:avLst/>
            </a:prstGeom>
          </p:spPr>
          <p:txBody>
            <a:bodyPr wrap="none">
              <a:spAutoFit/>
            </a:bodyPr>
            <a:lstStyle/>
            <a:p>
              <a:pPr algn="ctr"/>
              <a:r>
                <a:rPr lang="en-US" altLang="zh-CN" sz="1400" dirty="0" smtClean="0"/>
                <a:t>S2</a:t>
              </a:r>
              <a:endParaRPr lang="zh-CN" altLang="en-US" sz="1400" dirty="0"/>
            </a:p>
          </p:txBody>
        </p:sp>
        <p:sp>
          <p:nvSpPr>
            <p:cNvPr id="27" name="矩形 26"/>
            <p:cNvSpPr/>
            <p:nvPr/>
          </p:nvSpPr>
          <p:spPr>
            <a:xfrm>
              <a:off x="8460705" y="4077072"/>
              <a:ext cx="357790" cy="307777"/>
            </a:xfrm>
            <a:prstGeom prst="rect">
              <a:avLst/>
            </a:prstGeom>
          </p:spPr>
          <p:txBody>
            <a:bodyPr wrap="none">
              <a:spAutoFit/>
            </a:bodyPr>
            <a:lstStyle/>
            <a:p>
              <a:pPr algn="ctr"/>
              <a:r>
                <a:rPr lang="en-US" altLang="zh-CN" sz="1400" dirty="0" smtClean="0"/>
                <a:t>S3</a:t>
              </a:r>
              <a:endParaRPr lang="zh-CN" altLang="en-US" sz="1400" dirty="0"/>
            </a:p>
          </p:txBody>
        </p:sp>
        <p:sp>
          <p:nvSpPr>
            <p:cNvPr id="28" name="任意多边形 27"/>
            <p:cNvSpPr/>
            <p:nvPr/>
          </p:nvSpPr>
          <p:spPr>
            <a:xfrm>
              <a:off x="5436369" y="2132856"/>
              <a:ext cx="754743" cy="1553028"/>
            </a:xfrm>
            <a:custGeom>
              <a:avLst/>
              <a:gdLst>
                <a:gd name="connsiteX0" fmla="*/ 0 w 754743"/>
                <a:gd name="connsiteY0" fmla="*/ 1553028 h 1553028"/>
                <a:gd name="connsiteX1" fmla="*/ 116114 w 754743"/>
                <a:gd name="connsiteY1" fmla="*/ 1553028 h 1553028"/>
                <a:gd name="connsiteX2" fmla="*/ 624114 w 754743"/>
                <a:gd name="connsiteY2" fmla="*/ 0 h 1553028"/>
                <a:gd name="connsiteX3" fmla="*/ 754743 w 754743"/>
                <a:gd name="connsiteY3" fmla="*/ 0 h 1553028"/>
              </a:gdLst>
              <a:ahLst/>
              <a:cxnLst>
                <a:cxn ang="0">
                  <a:pos x="connsiteX0" y="connsiteY0"/>
                </a:cxn>
                <a:cxn ang="0">
                  <a:pos x="connsiteX1" y="connsiteY1"/>
                </a:cxn>
                <a:cxn ang="0">
                  <a:pos x="connsiteX2" y="connsiteY2"/>
                </a:cxn>
                <a:cxn ang="0">
                  <a:pos x="connsiteX3" y="connsiteY3"/>
                </a:cxn>
              </a:cxnLst>
              <a:rect l="l" t="t" r="r" b="b"/>
              <a:pathLst>
                <a:path w="754743" h="1553028">
                  <a:moveTo>
                    <a:pt x="0" y="1553028"/>
                  </a:moveTo>
                  <a:lnTo>
                    <a:pt x="116114" y="1553028"/>
                  </a:lnTo>
                  <a:lnTo>
                    <a:pt x="624114" y="0"/>
                  </a:lnTo>
                  <a:lnTo>
                    <a:pt x="754743" y="0"/>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椭圆 28"/>
            <p:cNvSpPr/>
            <p:nvPr/>
          </p:nvSpPr>
          <p:spPr>
            <a:xfrm>
              <a:off x="5724401" y="3573016"/>
              <a:ext cx="144016" cy="144016"/>
            </a:xfrm>
            <a:prstGeom prst="ellipse">
              <a:avLst/>
            </a:prstGeom>
            <a:solidFill>
              <a:srgbClr val="29FF8A"/>
            </a:solidFill>
            <a:ln>
              <a:solidFill>
                <a:srgbClr val="29F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5227940" y="3212976"/>
              <a:ext cx="280437" cy="523220"/>
            </a:xfrm>
            <a:prstGeom prst="rect">
              <a:avLst/>
            </a:prstGeom>
          </p:spPr>
          <p:txBody>
            <a:bodyPr wrap="square">
              <a:spAutoFit/>
            </a:bodyPr>
            <a:lstStyle/>
            <a:p>
              <a:pPr algn="ctr"/>
              <a:r>
                <a:rPr lang="zh-CN" altLang="en-US" sz="1400" dirty="0" smtClean="0"/>
                <a:t> </a:t>
              </a:r>
              <a:r>
                <a:rPr lang="en-US" altLang="zh-CN" sz="1400" dirty="0" smtClean="0"/>
                <a:t>1</a:t>
              </a:r>
              <a:endParaRPr lang="zh-CN" altLang="en-US" sz="1400" dirty="0"/>
            </a:p>
          </p:txBody>
        </p:sp>
      </p:grpSp>
      <p:sp>
        <p:nvSpPr>
          <p:cNvPr id="86" name="矩形 85"/>
          <p:cNvSpPr/>
          <p:nvPr/>
        </p:nvSpPr>
        <p:spPr>
          <a:xfrm>
            <a:off x="619880" y="6457970"/>
            <a:ext cx="11287204" cy="400110"/>
          </a:xfrm>
          <a:prstGeom prst="rect">
            <a:avLst/>
          </a:prstGeom>
        </p:spPr>
        <p:txBody>
          <a:bodyPr wrap="square">
            <a:spAutoFit/>
          </a:bodyPr>
          <a:lstStyle/>
          <a:p>
            <a:pPr algn="ctr"/>
            <a:r>
              <a:rPr lang="en-US" sz="2000" b="1" dirty="0" smtClean="0"/>
              <a:t>S1</a:t>
            </a:r>
            <a:r>
              <a:rPr lang="zh-CN" altLang="en-US" sz="2000" b="1" dirty="0" smtClean="0"/>
              <a:t>→</a:t>
            </a:r>
            <a:r>
              <a:rPr lang="en-US" sz="2000" b="1" dirty="0" smtClean="0"/>
              <a:t>S2</a:t>
            </a:r>
            <a:r>
              <a:rPr lang="zh-CN" altLang="en-US" sz="2000" b="1" dirty="0" smtClean="0"/>
              <a:t>为多列车进路，只要监控区空闲，以</a:t>
            </a:r>
            <a:r>
              <a:rPr lang="en-US" sz="2000" b="1" dirty="0" smtClean="0"/>
              <a:t>S1</a:t>
            </a:r>
            <a:r>
              <a:rPr lang="zh-CN" altLang="en-US" sz="2000" b="1" dirty="0" smtClean="0"/>
              <a:t>为始端的进路便可以排出，信号</a:t>
            </a:r>
            <a:r>
              <a:rPr lang="en-US" sz="2000" b="1" dirty="0" smtClean="0"/>
              <a:t>S1</a:t>
            </a:r>
            <a:r>
              <a:rPr lang="zh-CN" altLang="en-US" sz="2000" b="1" dirty="0" smtClean="0"/>
              <a:t>开放。</a:t>
            </a:r>
            <a:endParaRPr lang="zh-CN" altLang="en-US" sz="2000" b="1" dirty="0"/>
          </a:p>
        </p:txBody>
      </p:sp>
      <p:sp>
        <p:nvSpPr>
          <p:cNvPr id="87" name="矩形 86"/>
          <p:cNvSpPr/>
          <p:nvPr/>
        </p:nvSpPr>
        <p:spPr>
          <a:xfrm>
            <a:off x="3263086" y="1671624"/>
            <a:ext cx="8978127" cy="2400657"/>
          </a:xfrm>
          <a:prstGeom prst="rect">
            <a:avLst/>
          </a:prstGeom>
          <a:solidFill>
            <a:schemeClr val="accent4">
              <a:lumMod val="20000"/>
              <a:lumOff val="80000"/>
            </a:schemeClr>
          </a:solidFill>
        </p:spPr>
        <p:txBody>
          <a:bodyPr wrap="square">
            <a:spAutoFit/>
          </a:bodyPr>
          <a:lstStyle/>
          <a:p>
            <a:pPr>
              <a:lnSpc>
                <a:spcPct val="150000"/>
              </a:lnSpc>
              <a:buFont typeface="Wingdings" pitchFamily="2" charset="2"/>
              <a:buChar char="Ø"/>
            </a:pPr>
            <a:r>
              <a:rPr lang="zh-CN" altLang="en-US" sz="2000" b="1" dirty="0" smtClean="0">
                <a:latin typeface="+mn-ea"/>
              </a:rPr>
              <a:t>当列车</a:t>
            </a:r>
            <a:r>
              <a:rPr lang="en-US" sz="2000" b="1" dirty="0" smtClean="0">
                <a:latin typeface="+mn-ea"/>
              </a:rPr>
              <a:t>101</a:t>
            </a:r>
            <a:r>
              <a:rPr lang="zh-CN" altLang="en-US" sz="2000" b="1" dirty="0" smtClean="0">
                <a:latin typeface="+mn-ea"/>
              </a:rPr>
              <a:t>离开进路始端信号机</a:t>
            </a:r>
            <a:r>
              <a:rPr lang="en-US" sz="2000" b="1" dirty="0" smtClean="0">
                <a:latin typeface="+mn-ea"/>
              </a:rPr>
              <a:t>S1</a:t>
            </a:r>
            <a:r>
              <a:rPr lang="zh-CN" altLang="en-US" sz="2000" b="1" dirty="0" smtClean="0">
                <a:latin typeface="+mn-ea"/>
              </a:rPr>
              <a:t>后的监控区后，可以为列车</a:t>
            </a:r>
            <a:r>
              <a:rPr lang="en-US" sz="2000" b="1" dirty="0" smtClean="0">
                <a:latin typeface="+mn-ea"/>
              </a:rPr>
              <a:t>102</a:t>
            </a:r>
            <a:r>
              <a:rPr lang="zh-CN" altLang="en-US" sz="2000" b="1" dirty="0" smtClean="0">
                <a:latin typeface="+mn-ea"/>
              </a:rPr>
              <a:t>排列第</a:t>
            </a:r>
            <a:r>
              <a:rPr lang="en-US" sz="2000" b="1" dirty="0" smtClean="0">
                <a:latin typeface="+mn-ea"/>
              </a:rPr>
              <a:t>2</a:t>
            </a:r>
            <a:r>
              <a:rPr lang="zh-CN" altLang="en-US" sz="2000" b="1" dirty="0" smtClean="0">
                <a:latin typeface="+mn-ea"/>
              </a:rPr>
              <a:t>条相同终端的进路。</a:t>
            </a:r>
            <a:endParaRPr lang="en-US" altLang="zh-CN" sz="2000" b="1" dirty="0" smtClean="0">
              <a:latin typeface="+mn-ea"/>
            </a:endParaRPr>
          </a:p>
          <a:p>
            <a:pPr>
              <a:lnSpc>
                <a:spcPct val="150000"/>
              </a:lnSpc>
              <a:buFont typeface="Wingdings" pitchFamily="2" charset="2"/>
              <a:buChar char="Ø"/>
            </a:pPr>
            <a:endParaRPr lang="en-US" altLang="zh-CN" sz="2000" b="1" dirty="0" smtClean="0">
              <a:latin typeface="+mn-ea"/>
            </a:endParaRPr>
          </a:p>
          <a:p>
            <a:pPr>
              <a:lnSpc>
                <a:spcPct val="150000"/>
              </a:lnSpc>
              <a:buFont typeface="Wingdings" pitchFamily="2" charset="2"/>
              <a:buChar char="Ø"/>
            </a:pPr>
            <a:r>
              <a:rPr lang="zh-CN" altLang="en-US" sz="2000" b="1" dirty="0" smtClean="0">
                <a:latin typeface="+mn-ea"/>
              </a:rPr>
              <a:t>第</a:t>
            </a:r>
            <a:r>
              <a:rPr lang="en-US" sz="2000" b="1" dirty="0" smtClean="0">
                <a:latin typeface="+mn-ea"/>
              </a:rPr>
              <a:t>2</a:t>
            </a:r>
            <a:r>
              <a:rPr lang="zh-CN" altLang="en-US" sz="2000" b="1" dirty="0" smtClean="0">
                <a:latin typeface="+mn-ea"/>
              </a:rPr>
              <a:t>条进路排出，列车</a:t>
            </a:r>
            <a:r>
              <a:rPr lang="en-US" sz="2000" b="1" dirty="0" smtClean="0">
                <a:latin typeface="+mn-ea"/>
              </a:rPr>
              <a:t>101</a:t>
            </a:r>
            <a:r>
              <a:rPr lang="zh-CN" altLang="en-US" sz="2000" b="1" dirty="0" smtClean="0">
                <a:latin typeface="+mn-ea"/>
              </a:rPr>
              <a:t>驶离进路，进路不解锁，直到第列车</a:t>
            </a:r>
            <a:r>
              <a:rPr lang="en-US" sz="2000" b="1" dirty="0" smtClean="0">
                <a:latin typeface="+mn-ea"/>
              </a:rPr>
              <a:t>102 </a:t>
            </a:r>
            <a:r>
              <a:rPr lang="zh-CN" altLang="en-US" sz="2000" b="1" dirty="0" smtClean="0">
                <a:latin typeface="+mn-ea"/>
              </a:rPr>
              <a:t>通过后才能解锁。</a:t>
            </a:r>
            <a:endParaRPr lang="zh-CN" altLang="en-US" sz="2000" b="1" dirty="0">
              <a:latin typeface="+mn-ea"/>
            </a:endParaRPr>
          </a:p>
        </p:txBody>
      </p:sp>
      <p:sp>
        <p:nvSpPr>
          <p:cNvPr id="88" name="矩形 87"/>
          <p:cNvSpPr/>
          <p:nvPr/>
        </p:nvSpPr>
        <p:spPr>
          <a:xfrm>
            <a:off x="3263086" y="1242996"/>
            <a:ext cx="8978127" cy="2862322"/>
          </a:xfrm>
          <a:prstGeom prst="rect">
            <a:avLst/>
          </a:prstGeom>
          <a:solidFill>
            <a:schemeClr val="accent1">
              <a:lumMod val="20000"/>
              <a:lumOff val="80000"/>
            </a:schemeClr>
          </a:solidFill>
        </p:spPr>
        <p:txBody>
          <a:bodyPr wrap="square">
            <a:spAutoFit/>
          </a:bodyPr>
          <a:lstStyle/>
          <a:p>
            <a:pPr>
              <a:lnSpc>
                <a:spcPct val="150000"/>
              </a:lnSpc>
              <a:buFont typeface="Wingdings" pitchFamily="2" charset="2"/>
              <a:buChar char="Ø"/>
            </a:pPr>
            <a:r>
              <a:rPr lang="zh-CN" altLang="en-US" sz="2000" b="1" dirty="0" smtClean="0">
                <a:latin typeface="+mn-ea"/>
              </a:rPr>
              <a:t>人工取消多列车进路时，进路的第一个轨道电路必须空闲。如果接近区段逻辑空闲，进路及时解锁，如果接近区段非逻辑空闲，进路延时</a:t>
            </a:r>
            <a:r>
              <a:rPr lang="en-US" sz="2000" b="1" dirty="0" smtClean="0">
                <a:latin typeface="+mn-ea"/>
              </a:rPr>
              <a:t>30s/60s</a:t>
            </a:r>
            <a:r>
              <a:rPr lang="zh-CN" altLang="en-US" sz="2000" b="1" dirty="0" smtClean="0">
                <a:latin typeface="+mn-ea"/>
              </a:rPr>
              <a:t>解锁。</a:t>
            </a:r>
            <a:endParaRPr lang="en-US" altLang="zh-CN" sz="2000" b="1" dirty="0" smtClean="0">
              <a:latin typeface="+mn-ea"/>
            </a:endParaRPr>
          </a:p>
          <a:p>
            <a:pPr>
              <a:lnSpc>
                <a:spcPct val="150000"/>
              </a:lnSpc>
              <a:buFont typeface="Wingdings" pitchFamily="2" charset="2"/>
              <a:buChar char="Ø"/>
            </a:pPr>
            <a:endParaRPr lang="zh-CN" altLang="en-US" sz="2000" b="1" dirty="0" smtClean="0">
              <a:latin typeface="+mn-ea"/>
            </a:endParaRPr>
          </a:p>
          <a:p>
            <a:pPr>
              <a:lnSpc>
                <a:spcPct val="150000"/>
              </a:lnSpc>
              <a:buFont typeface="Wingdings" pitchFamily="2" charset="2"/>
              <a:buChar char="Ø"/>
            </a:pPr>
            <a:r>
              <a:rPr lang="zh-CN" altLang="en-US" sz="2000" b="1" dirty="0" smtClean="0">
                <a:latin typeface="+mn-ea"/>
              </a:rPr>
              <a:t>多列车进路排出后，如果进路中有列车运行，则人工取消进路时只能取消最后一次排列的进路至前行列车所在位置的部分，其余部分随前行列车通过后自动解锁。</a:t>
            </a:r>
            <a:endParaRPr lang="zh-CN" altLang="en-US" sz="2000" b="1" dirty="0">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amond(i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86"/>
                                        </p:tgtEl>
                                        <p:attrNameLst>
                                          <p:attrName>style.visibility</p:attrName>
                                        </p:attrNameLst>
                                      </p:cBhvr>
                                      <p:to>
                                        <p:strVal val="visible"/>
                                      </p:to>
                                    </p:set>
                                    <p:animEffect transition="in" filter="diamond(in)">
                                      <p:cBhvr>
                                        <p:cTn id="12" dur="500"/>
                                        <p:tgtEl>
                                          <p:spTgt spid="8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7"/>
                                        </p:tgtEl>
                                        <p:attrNameLst>
                                          <p:attrName>style.visibility</p:attrName>
                                        </p:attrNameLst>
                                      </p:cBhvr>
                                      <p:to>
                                        <p:strVal val="visible"/>
                                      </p:to>
                                    </p:set>
                                    <p:animEffect transition="in" filter="wipe(left)">
                                      <p:cBhvr>
                                        <p:cTn id="17" dur="500"/>
                                        <p:tgtEl>
                                          <p:spTgt spid="8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8"/>
                                        </p:tgtEl>
                                        <p:attrNameLst>
                                          <p:attrName>style.visibility</p:attrName>
                                        </p:attrNameLst>
                                      </p:cBhvr>
                                      <p:to>
                                        <p:strVal val="visible"/>
                                      </p:to>
                                    </p:set>
                                    <p:animEffect transition="in" filter="wipe(left)">
                                      <p:cBhvr>
                                        <p:cTn id="22"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animBg="1"/>
      <p:bldP spid="88"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834194" y="1100120"/>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619880" y="1671624"/>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5</a:t>
            </a:r>
            <a:r>
              <a:rPr lang="zh-CN" altLang="en-US" sz="2400" b="1" dirty="0" smtClean="0">
                <a:solidFill>
                  <a:srgbClr val="0303EB"/>
                </a:solidFill>
              </a:rPr>
              <a:t>）城市轨道交通中的进路</a:t>
            </a:r>
            <a:endParaRPr lang="zh-CN" altLang="en-US" sz="2400" dirty="0">
              <a:solidFill>
                <a:srgbClr val="0303EB"/>
              </a:solidFill>
            </a:endParaRPr>
          </a:p>
        </p:txBody>
      </p:sp>
      <p:grpSp>
        <p:nvGrpSpPr>
          <p:cNvPr id="8" name="组合 7"/>
          <p:cNvGrpSpPr/>
          <p:nvPr/>
        </p:nvGrpSpPr>
        <p:grpSpPr>
          <a:xfrm>
            <a:off x="2048640" y="2386004"/>
            <a:ext cx="7894363" cy="1315889"/>
            <a:chOff x="1214414" y="3068960"/>
            <a:chExt cx="7894363" cy="1315889"/>
          </a:xfrm>
        </p:grpSpPr>
        <p:grpSp>
          <p:nvGrpSpPr>
            <p:cNvPr id="9" name="组合 6"/>
            <p:cNvGrpSpPr/>
            <p:nvPr/>
          </p:nvGrpSpPr>
          <p:grpSpPr>
            <a:xfrm>
              <a:off x="1654145" y="3506138"/>
              <a:ext cx="428628" cy="285752"/>
              <a:chOff x="1582707" y="2285992"/>
              <a:chExt cx="682172" cy="285752"/>
            </a:xfrm>
          </p:grpSpPr>
          <p:sp>
            <p:nvSpPr>
              <p:cNvPr id="55" name="椭圆 7"/>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10"/>
            <p:cNvGrpSpPr/>
            <p:nvPr/>
          </p:nvGrpSpPr>
          <p:grpSpPr>
            <a:xfrm>
              <a:off x="4860305" y="3501008"/>
              <a:ext cx="428628" cy="285752"/>
              <a:chOff x="1582707" y="2285992"/>
              <a:chExt cx="682172" cy="285752"/>
            </a:xfrm>
          </p:grpSpPr>
          <p:sp>
            <p:nvSpPr>
              <p:cNvPr id="52" name="椭圆 51"/>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1" name="直接箭头连接符 10"/>
            <p:cNvCxnSpPr/>
            <p:nvPr/>
          </p:nvCxnSpPr>
          <p:spPr>
            <a:xfrm rot="10800000" flipH="1" flipV="1">
              <a:off x="7380585" y="3429000"/>
              <a:ext cx="1571636" cy="1588"/>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7668617" y="3068960"/>
              <a:ext cx="942887" cy="307777"/>
            </a:xfrm>
            <a:prstGeom prst="rect">
              <a:avLst/>
            </a:prstGeom>
          </p:spPr>
          <p:txBody>
            <a:bodyPr wrap="none">
              <a:spAutoFit/>
            </a:bodyPr>
            <a:lstStyle/>
            <a:p>
              <a:pPr algn="ctr"/>
              <a:r>
                <a:rPr lang="zh-CN" altLang="en-US" sz="1400" dirty="0" smtClean="0"/>
                <a:t> 运行方向</a:t>
              </a:r>
              <a:endParaRPr lang="zh-CN" altLang="en-US" sz="1400" dirty="0"/>
            </a:p>
          </p:txBody>
        </p:sp>
        <p:grpSp>
          <p:nvGrpSpPr>
            <p:cNvPr id="13" name="组合 57"/>
            <p:cNvGrpSpPr/>
            <p:nvPr/>
          </p:nvGrpSpPr>
          <p:grpSpPr>
            <a:xfrm flipH="1">
              <a:off x="2196009" y="4078782"/>
              <a:ext cx="504899" cy="214314"/>
              <a:chOff x="1691953" y="2636912"/>
              <a:chExt cx="504899" cy="214314"/>
            </a:xfrm>
          </p:grpSpPr>
          <p:sp>
            <p:nvSpPr>
              <p:cNvPr id="47" name="椭圆 46"/>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8" name="组合 8"/>
              <p:cNvGrpSpPr/>
              <p:nvPr/>
            </p:nvGrpSpPr>
            <p:grpSpPr>
              <a:xfrm>
                <a:off x="1910306" y="2636912"/>
                <a:ext cx="286546" cy="214314"/>
                <a:chOff x="1081062" y="3152772"/>
                <a:chExt cx="286546" cy="214314"/>
              </a:xfrm>
            </p:grpSpPr>
            <p:cxnSp>
              <p:nvCxnSpPr>
                <p:cNvPr id="49"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57"/>
            <p:cNvGrpSpPr/>
            <p:nvPr/>
          </p:nvGrpSpPr>
          <p:grpSpPr>
            <a:xfrm flipH="1">
              <a:off x="8028657" y="4005064"/>
              <a:ext cx="504899" cy="214314"/>
              <a:chOff x="1691953" y="2636912"/>
              <a:chExt cx="504899" cy="214314"/>
            </a:xfrm>
          </p:grpSpPr>
          <p:sp>
            <p:nvSpPr>
              <p:cNvPr id="42" name="椭圆 41"/>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8"/>
              <p:cNvGrpSpPr/>
              <p:nvPr/>
            </p:nvGrpSpPr>
            <p:grpSpPr>
              <a:xfrm>
                <a:off x="1910306" y="2636912"/>
                <a:ext cx="286546" cy="214314"/>
                <a:chOff x="1081062" y="3152772"/>
                <a:chExt cx="286546" cy="214314"/>
              </a:xfrm>
            </p:grpSpPr>
            <p:cxnSp>
              <p:nvCxnSpPr>
                <p:cNvPr id="44"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5" name="矩形 14"/>
            <p:cNvSpPr/>
            <p:nvPr/>
          </p:nvSpPr>
          <p:spPr>
            <a:xfrm>
              <a:off x="4833573" y="3430710"/>
              <a:ext cx="458780" cy="307777"/>
            </a:xfrm>
            <a:prstGeom prst="rect">
              <a:avLst/>
            </a:prstGeom>
          </p:spPr>
          <p:txBody>
            <a:bodyPr wrap="none">
              <a:spAutoFit/>
            </a:bodyPr>
            <a:lstStyle/>
            <a:p>
              <a:pPr algn="ctr"/>
              <a:r>
                <a:rPr lang="en-US" altLang="zh-CN" sz="1400" dirty="0" smtClean="0"/>
                <a:t>101</a:t>
              </a:r>
              <a:endParaRPr lang="zh-CN" altLang="en-US" sz="1400" dirty="0"/>
            </a:p>
          </p:txBody>
        </p:sp>
        <p:sp>
          <p:nvSpPr>
            <p:cNvPr id="16" name="矩形 15"/>
            <p:cNvSpPr/>
            <p:nvPr/>
          </p:nvSpPr>
          <p:spPr>
            <a:xfrm>
              <a:off x="1619945" y="3430710"/>
              <a:ext cx="458780" cy="307777"/>
            </a:xfrm>
            <a:prstGeom prst="rect">
              <a:avLst/>
            </a:prstGeom>
          </p:spPr>
          <p:txBody>
            <a:bodyPr wrap="none">
              <a:spAutoFit/>
            </a:bodyPr>
            <a:lstStyle/>
            <a:p>
              <a:pPr algn="ctr"/>
              <a:r>
                <a:rPr lang="en-US" altLang="zh-CN" sz="1400" dirty="0" smtClean="0"/>
                <a:t>102</a:t>
              </a:r>
              <a:endParaRPr lang="zh-CN" altLang="en-US" sz="1400" dirty="0"/>
            </a:p>
          </p:txBody>
        </p:sp>
        <p:grpSp>
          <p:nvGrpSpPr>
            <p:cNvPr id="17" name="组合 72"/>
            <p:cNvGrpSpPr/>
            <p:nvPr/>
          </p:nvGrpSpPr>
          <p:grpSpPr>
            <a:xfrm>
              <a:off x="1214414" y="3717032"/>
              <a:ext cx="7894363" cy="379785"/>
              <a:chOff x="1214414" y="3717032"/>
              <a:chExt cx="7894363" cy="379785"/>
            </a:xfrm>
          </p:grpSpPr>
          <p:grpSp>
            <p:nvGrpSpPr>
              <p:cNvPr id="21" name="组合 71"/>
              <p:cNvGrpSpPr/>
              <p:nvPr/>
            </p:nvGrpSpPr>
            <p:grpSpPr>
              <a:xfrm>
                <a:off x="1214414" y="3727937"/>
                <a:ext cx="7894363" cy="134822"/>
                <a:chOff x="1214414" y="3727937"/>
                <a:chExt cx="7894363" cy="134822"/>
              </a:xfrm>
            </p:grpSpPr>
            <p:cxnSp>
              <p:nvCxnSpPr>
                <p:cNvPr id="31" name="直接连接符 30"/>
                <p:cNvCxnSpPr/>
                <p:nvPr/>
              </p:nvCxnSpPr>
              <p:spPr>
                <a:xfrm flipV="1">
                  <a:off x="1214414" y="3790750"/>
                  <a:ext cx="7894363" cy="11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任意多边形 14"/>
                <p:cNvSpPr/>
                <p:nvPr/>
              </p:nvSpPr>
              <p:spPr>
                <a:xfrm flipH="1">
                  <a:off x="2173606" y="3739504"/>
                  <a:ext cx="45719" cy="123254"/>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任意多边形 32"/>
                <p:cNvSpPr/>
                <p:nvPr/>
              </p:nvSpPr>
              <p:spPr>
                <a:xfrm flipH="1">
                  <a:off x="3060105" y="3742453"/>
                  <a:ext cx="45719" cy="120306"/>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任意多边形 33"/>
                <p:cNvSpPr/>
                <p:nvPr/>
              </p:nvSpPr>
              <p:spPr>
                <a:xfrm>
                  <a:off x="3950490" y="3727937"/>
                  <a:ext cx="45719" cy="134821"/>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任意多边形 34"/>
                <p:cNvSpPr/>
                <p:nvPr/>
              </p:nvSpPr>
              <p:spPr>
                <a:xfrm flipH="1">
                  <a:off x="4716289" y="3727937"/>
                  <a:ext cx="45719" cy="134821"/>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任意多边形 35"/>
                <p:cNvSpPr/>
                <p:nvPr/>
              </p:nvSpPr>
              <p:spPr>
                <a:xfrm>
                  <a:off x="5529263" y="3729979"/>
                  <a:ext cx="0" cy="114300"/>
                </a:xfrm>
                <a:custGeom>
                  <a:avLst/>
                  <a:gdLst>
                    <a:gd name="connsiteX0" fmla="*/ 0 w 0"/>
                    <a:gd name="connsiteY0" fmla="*/ 0 h 114300"/>
                    <a:gd name="connsiteX1" fmla="*/ 0 w 0"/>
                    <a:gd name="connsiteY1" fmla="*/ 114300 h 114300"/>
                  </a:gdLst>
                  <a:ahLst/>
                  <a:cxnLst>
                    <a:cxn ang="0">
                      <a:pos x="connsiteX0" y="connsiteY0"/>
                    </a:cxn>
                    <a:cxn ang="0">
                      <a:pos x="connsiteX1" y="connsiteY1"/>
                    </a:cxn>
                  </a:cxnLst>
                  <a:rect l="l" t="t" r="r" b="b"/>
                  <a:pathLst>
                    <a:path h="114300">
                      <a:moveTo>
                        <a:pt x="0" y="0"/>
                      </a:moveTo>
                      <a:lnTo>
                        <a:pt x="0" y="114300"/>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任意多边形 36"/>
                <p:cNvSpPr/>
                <p:nvPr/>
              </p:nvSpPr>
              <p:spPr>
                <a:xfrm>
                  <a:off x="6300788" y="3729979"/>
                  <a:ext cx="0" cy="109537"/>
                </a:xfrm>
                <a:custGeom>
                  <a:avLst/>
                  <a:gdLst>
                    <a:gd name="connsiteX0" fmla="*/ 0 w 0"/>
                    <a:gd name="connsiteY0" fmla="*/ 0 h 109537"/>
                    <a:gd name="connsiteX1" fmla="*/ 0 w 0"/>
                    <a:gd name="connsiteY1" fmla="*/ 109537 h 109537"/>
                  </a:gdLst>
                  <a:ahLst/>
                  <a:cxnLst>
                    <a:cxn ang="0">
                      <a:pos x="connsiteX0" y="connsiteY0"/>
                    </a:cxn>
                    <a:cxn ang="0">
                      <a:pos x="connsiteX1" y="connsiteY1"/>
                    </a:cxn>
                  </a:cxnLst>
                  <a:rect l="l" t="t" r="r" b="b"/>
                  <a:pathLst>
                    <a:path h="109537">
                      <a:moveTo>
                        <a:pt x="0" y="0"/>
                      </a:moveTo>
                      <a:lnTo>
                        <a:pt x="0" y="109537"/>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任意多边形 37"/>
                <p:cNvSpPr/>
                <p:nvPr/>
              </p:nvSpPr>
              <p:spPr>
                <a:xfrm>
                  <a:off x="7164561" y="3739504"/>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任意多边形 38"/>
                <p:cNvSpPr/>
                <p:nvPr/>
              </p:nvSpPr>
              <p:spPr>
                <a:xfrm>
                  <a:off x="8028657" y="3744266"/>
                  <a:ext cx="0" cy="100013"/>
                </a:xfrm>
                <a:custGeom>
                  <a:avLst/>
                  <a:gdLst>
                    <a:gd name="connsiteX0" fmla="*/ 0 w 0"/>
                    <a:gd name="connsiteY0" fmla="*/ 0 h 100013"/>
                    <a:gd name="connsiteX1" fmla="*/ 0 w 0"/>
                    <a:gd name="connsiteY1" fmla="*/ 100013 h 100013"/>
                  </a:gdLst>
                  <a:ahLst/>
                  <a:cxnLst>
                    <a:cxn ang="0">
                      <a:pos x="connsiteX0" y="connsiteY0"/>
                    </a:cxn>
                    <a:cxn ang="0">
                      <a:pos x="connsiteX1" y="connsiteY1"/>
                    </a:cxn>
                  </a:cxnLst>
                  <a:rect l="l" t="t" r="r" b="b"/>
                  <a:pathLst>
                    <a:path h="100013">
                      <a:moveTo>
                        <a:pt x="0" y="0"/>
                      </a:moveTo>
                      <a:lnTo>
                        <a:pt x="0" y="100013"/>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任意多边形 39"/>
                <p:cNvSpPr/>
                <p:nvPr/>
              </p:nvSpPr>
              <p:spPr>
                <a:xfrm>
                  <a:off x="1403921" y="3734741"/>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任意多边形 40"/>
                <p:cNvSpPr/>
                <p:nvPr/>
              </p:nvSpPr>
              <p:spPr>
                <a:xfrm>
                  <a:off x="8820745" y="3734388"/>
                  <a:ext cx="0" cy="112889"/>
                </a:xfrm>
                <a:custGeom>
                  <a:avLst/>
                  <a:gdLst>
                    <a:gd name="connsiteX0" fmla="*/ 0 w 0"/>
                    <a:gd name="connsiteY0" fmla="*/ 0 h 112889"/>
                    <a:gd name="connsiteX1" fmla="*/ 0 w 0"/>
                    <a:gd name="connsiteY1" fmla="*/ 112889 h 112889"/>
                  </a:gdLst>
                  <a:ahLst/>
                  <a:cxnLst>
                    <a:cxn ang="0">
                      <a:pos x="connsiteX0" y="connsiteY0"/>
                    </a:cxn>
                    <a:cxn ang="0">
                      <a:pos x="connsiteX1" y="connsiteY1"/>
                    </a:cxn>
                  </a:cxnLst>
                  <a:rect l="l" t="t" r="r" b="b"/>
                  <a:pathLst>
                    <a:path h="112889">
                      <a:moveTo>
                        <a:pt x="0" y="0"/>
                      </a:moveTo>
                      <a:lnTo>
                        <a:pt x="0" y="112889"/>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2" name="矩形 21"/>
              <p:cNvSpPr/>
              <p:nvPr/>
            </p:nvSpPr>
            <p:spPr>
              <a:xfrm>
                <a:off x="1554955" y="3717032"/>
                <a:ext cx="509627" cy="369332"/>
              </a:xfrm>
              <a:prstGeom prst="rect">
                <a:avLst/>
              </a:prstGeom>
            </p:spPr>
            <p:txBody>
              <a:bodyPr wrap="none">
                <a:spAutoFit/>
              </a:bodyPr>
              <a:lstStyle/>
              <a:p>
                <a:pPr algn="ctr"/>
                <a:r>
                  <a:rPr lang="zh-CN" altLang="en-US" dirty="0" smtClean="0"/>
                  <a:t> </a:t>
                </a:r>
                <a:r>
                  <a:rPr lang="en-US" altLang="zh-CN" sz="1400" dirty="0" smtClean="0"/>
                  <a:t>TC1</a:t>
                </a:r>
                <a:endParaRPr lang="zh-CN" altLang="en-US" sz="1400" dirty="0"/>
              </a:p>
            </p:txBody>
          </p:sp>
          <p:sp>
            <p:nvSpPr>
              <p:cNvPr id="23" name="矩形 22"/>
              <p:cNvSpPr/>
              <p:nvPr/>
            </p:nvSpPr>
            <p:spPr>
              <a:xfrm>
                <a:off x="2484041" y="3789040"/>
                <a:ext cx="456728" cy="307777"/>
              </a:xfrm>
              <a:prstGeom prst="rect">
                <a:avLst/>
              </a:prstGeom>
            </p:spPr>
            <p:txBody>
              <a:bodyPr wrap="none">
                <a:spAutoFit/>
              </a:bodyPr>
              <a:lstStyle/>
              <a:p>
                <a:pPr algn="ctr"/>
                <a:r>
                  <a:rPr lang="en-US" altLang="zh-CN" sz="1400" dirty="0" smtClean="0"/>
                  <a:t>TC2</a:t>
                </a:r>
                <a:endParaRPr lang="zh-CN" altLang="en-US" sz="1400" dirty="0"/>
              </a:p>
            </p:txBody>
          </p:sp>
          <p:sp>
            <p:nvSpPr>
              <p:cNvPr id="24" name="矩形 23"/>
              <p:cNvSpPr/>
              <p:nvPr/>
            </p:nvSpPr>
            <p:spPr>
              <a:xfrm>
                <a:off x="3276129" y="3789040"/>
                <a:ext cx="456728" cy="307777"/>
              </a:xfrm>
              <a:prstGeom prst="rect">
                <a:avLst/>
              </a:prstGeom>
            </p:spPr>
            <p:txBody>
              <a:bodyPr wrap="none">
                <a:spAutoFit/>
              </a:bodyPr>
              <a:lstStyle/>
              <a:p>
                <a:pPr algn="ctr"/>
                <a:r>
                  <a:rPr lang="en-US" altLang="zh-CN" sz="1400" dirty="0" smtClean="0"/>
                  <a:t>TC3</a:t>
                </a:r>
                <a:endParaRPr lang="zh-CN" altLang="en-US" sz="1400" dirty="0"/>
              </a:p>
            </p:txBody>
          </p:sp>
          <p:sp>
            <p:nvSpPr>
              <p:cNvPr id="25" name="矩形 24"/>
              <p:cNvSpPr/>
              <p:nvPr/>
            </p:nvSpPr>
            <p:spPr>
              <a:xfrm>
                <a:off x="4140225" y="3789040"/>
                <a:ext cx="456728" cy="307777"/>
              </a:xfrm>
              <a:prstGeom prst="rect">
                <a:avLst/>
              </a:prstGeom>
            </p:spPr>
            <p:txBody>
              <a:bodyPr wrap="none">
                <a:spAutoFit/>
              </a:bodyPr>
              <a:lstStyle/>
              <a:p>
                <a:pPr algn="ctr"/>
                <a:r>
                  <a:rPr lang="en-US" altLang="zh-CN" sz="1400" dirty="0" smtClean="0"/>
                  <a:t>TC4</a:t>
                </a:r>
                <a:endParaRPr lang="zh-CN" altLang="en-US" sz="1400" dirty="0"/>
              </a:p>
            </p:txBody>
          </p:sp>
          <p:sp>
            <p:nvSpPr>
              <p:cNvPr id="26" name="矩形 25"/>
              <p:cNvSpPr/>
              <p:nvPr/>
            </p:nvSpPr>
            <p:spPr>
              <a:xfrm>
                <a:off x="4932313" y="3789040"/>
                <a:ext cx="456728" cy="307777"/>
              </a:xfrm>
              <a:prstGeom prst="rect">
                <a:avLst/>
              </a:prstGeom>
            </p:spPr>
            <p:txBody>
              <a:bodyPr wrap="none">
                <a:spAutoFit/>
              </a:bodyPr>
              <a:lstStyle/>
              <a:p>
                <a:pPr algn="ctr"/>
                <a:r>
                  <a:rPr lang="en-US" altLang="zh-CN" sz="1400" dirty="0" smtClean="0"/>
                  <a:t>TC5</a:t>
                </a:r>
                <a:endParaRPr lang="zh-CN" altLang="en-US" sz="1400" dirty="0"/>
              </a:p>
            </p:txBody>
          </p:sp>
          <p:sp>
            <p:nvSpPr>
              <p:cNvPr id="27" name="矩形 26"/>
              <p:cNvSpPr/>
              <p:nvPr/>
            </p:nvSpPr>
            <p:spPr>
              <a:xfrm>
                <a:off x="5652394" y="3789040"/>
                <a:ext cx="456727" cy="307777"/>
              </a:xfrm>
              <a:prstGeom prst="rect">
                <a:avLst/>
              </a:prstGeom>
            </p:spPr>
            <p:txBody>
              <a:bodyPr wrap="none">
                <a:spAutoFit/>
              </a:bodyPr>
              <a:lstStyle/>
              <a:p>
                <a:pPr algn="ctr"/>
                <a:r>
                  <a:rPr lang="en-US" altLang="zh-CN" sz="1400" dirty="0" smtClean="0"/>
                  <a:t>TC6</a:t>
                </a:r>
                <a:endParaRPr lang="zh-CN" altLang="en-US" sz="1400" dirty="0"/>
              </a:p>
            </p:txBody>
          </p:sp>
          <p:sp>
            <p:nvSpPr>
              <p:cNvPr id="28" name="矩形 27"/>
              <p:cNvSpPr/>
              <p:nvPr/>
            </p:nvSpPr>
            <p:spPr>
              <a:xfrm>
                <a:off x="6516489" y="3789040"/>
                <a:ext cx="648072" cy="307777"/>
              </a:xfrm>
              <a:prstGeom prst="rect">
                <a:avLst/>
              </a:prstGeom>
            </p:spPr>
            <p:txBody>
              <a:bodyPr wrap="square">
                <a:spAutoFit/>
              </a:bodyPr>
              <a:lstStyle/>
              <a:p>
                <a:pPr algn="ctr"/>
                <a:r>
                  <a:rPr lang="en-US" altLang="zh-CN" sz="1400" dirty="0" smtClean="0"/>
                  <a:t>TC7</a:t>
                </a:r>
                <a:endParaRPr lang="zh-CN" altLang="en-US" sz="1400" dirty="0"/>
              </a:p>
            </p:txBody>
          </p:sp>
          <p:sp>
            <p:nvSpPr>
              <p:cNvPr id="29" name="矩形 28"/>
              <p:cNvSpPr/>
              <p:nvPr/>
            </p:nvSpPr>
            <p:spPr>
              <a:xfrm>
                <a:off x="7308578" y="3789040"/>
                <a:ext cx="456727" cy="307777"/>
              </a:xfrm>
              <a:prstGeom prst="rect">
                <a:avLst/>
              </a:prstGeom>
            </p:spPr>
            <p:txBody>
              <a:bodyPr wrap="none">
                <a:spAutoFit/>
              </a:bodyPr>
              <a:lstStyle/>
              <a:p>
                <a:pPr algn="ctr"/>
                <a:r>
                  <a:rPr lang="en-US" altLang="zh-CN" sz="1400" dirty="0" smtClean="0"/>
                  <a:t>TC8</a:t>
                </a:r>
                <a:endParaRPr lang="zh-CN" altLang="en-US" sz="1400" dirty="0"/>
              </a:p>
            </p:txBody>
          </p:sp>
          <p:sp>
            <p:nvSpPr>
              <p:cNvPr id="30" name="矩形 29"/>
              <p:cNvSpPr/>
              <p:nvPr/>
            </p:nvSpPr>
            <p:spPr>
              <a:xfrm>
                <a:off x="8100666" y="3789040"/>
                <a:ext cx="456727" cy="307777"/>
              </a:xfrm>
              <a:prstGeom prst="rect">
                <a:avLst/>
              </a:prstGeom>
            </p:spPr>
            <p:txBody>
              <a:bodyPr wrap="none">
                <a:spAutoFit/>
              </a:bodyPr>
              <a:lstStyle/>
              <a:p>
                <a:pPr algn="ctr"/>
                <a:r>
                  <a:rPr lang="en-US" altLang="zh-CN" sz="1400" dirty="0" smtClean="0"/>
                  <a:t>TC9</a:t>
                </a:r>
                <a:endParaRPr lang="zh-CN" altLang="en-US" sz="1400" dirty="0"/>
              </a:p>
            </p:txBody>
          </p:sp>
        </p:grpSp>
        <p:sp>
          <p:nvSpPr>
            <p:cNvPr id="18" name="矩形 17"/>
            <p:cNvSpPr/>
            <p:nvPr/>
          </p:nvSpPr>
          <p:spPr>
            <a:xfrm>
              <a:off x="1835969" y="4077072"/>
              <a:ext cx="357790" cy="307777"/>
            </a:xfrm>
            <a:prstGeom prst="rect">
              <a:avLst/>
            </a:prstGeom>
          </p:spPr>
          <p:txBody>
            <a:bodyPr wrap="none">
              <a:spAutoFit/>
            </a:bodyPr>
            <a:lstStyle/>
            <a:p>
              <a:pPr algn="ctr"/>
              <a:r>
                <a:rPr lang="en-US" altLang="zh-CN" sz="1400" dirty="0" smtClean="0"/>
                <a:t>S4</a:t>
              </a:r>
              <a:endParaRPr lang="zh-CN" altLang="en-US" sz="1400" dirty="0"/>
            </a:p>
          </p:txBody>
        </p:sp>
        <p:sp>
          <p:nvSpPr>
            <p:cNvPr id="19" name="矩形 18"/>
            <p:cNvSpPr/>
            <p:nvPr/>
          </p:nvSpPr>
          <p:spPr>
            <a:xfrm>
              <a:off x="8460705" y="4077072"/>
              <a:ext cx="357790" cy="307777"/>
            </a:xfrm>
            <a:prstGeom prst="rect">
              <a:avLst/>
            </a:prstGeom>
          </p:spPr>
          <p:txBody>
            <a:bodyPr wrap="none">
              <a:spAutoFit/>
            </a:bodyPr>
            <a:lstStyle/>
            <a:p>
              <a:pPr algn="ctr"/>
              <a:r>
                <a:rPr lang="en-US" altLang="zh-CN" sz="1400" dirty="0" smtClean="0"/>
                <a:t>S5</a:t>
              </a:r>
              <a:endParaRPr lang="zh-CN" altLang="en-US" sz="1400" dirty="0"/>
            </a:p>
          </p:txBody>
        </p:sp>
        <p:sp>
          <p:nvSpPr>
            <p:cNvPr id="20" name="任意多边形 19"/>
            <p:cNvSpPr/>
            <p:nvPr/>
          </p:nvSpPr>
          <p:spPr>
            <a:xfrm>
              <a:off x="2216150" y="3790950"/>
              <a:ext cx="5816600" cy="0"/>
            </a:xfrm>
            <a:custGeom>
              <a:avLst/>
              <a:gdLst>
                <a:gd name="connsiteX0" fmla="*/ 0 w 5816600"/>
                <a:gd name="connsiteY0" fmla="*/ 0 h 0"/>
                <a:gd name="connsiteX1" fmla="*/ 5816600 w 5816600"/>
                <a:gd name="connsiteY1" fmla="*/ 0 h 0"/>
              </a:gdLst>
              <a:ahLst/>
              <a:cxnLst>
                <a:cxn ang="0">
                  <a:pos x="connsiteX0" y="connsiteY0"/>
                </a:cxn>
                <a:cxn ang="0">
                  <a:pos x="connsiteX1" y="connsiteY1"/>
                </a:cxn>
              </a:cxnLst>
              <a:rect l="l" t="t" r="r" b="b"/>
              <a:pathLst>
                <a:path w="5816600">
                  <a:moveTo>
                    <a:pt x="0" y="0"/>
                  </a:moveTo>
                  <a:lnTo>
                    <a:pt x="5816600" y="0"/>
                  </a:lnTo>
                </a:path>
              </a:pathLst>
            </a:custGeom>
            <a:ln w="28575">
              <a:solidFill>
                <a:srgbClr val="29FF8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59" name="矩形 58"/>
          <p:cNvSpPr/>
          <p:nvPr/>
        </p:nvSpPr>
        <p:spPr>
          <a:xfrm>
            <a:off x="619880" y="4100516"/>
            <a:ext cx="10930014" cy="2862322"/>
          </a:xfrm>
          <a:prstGeom prst="rect">
            <a:avLst/>
          </a:prstGeom>
        </p:spPr>
        <p:txBody>
          <a:bodyPr wrap="square">
            <a:spAutoFit/>
          </a:bodyPr>
          <a:lstStyle/>
          <a:p>
            <a:pPr marL="457200" indent="-457200">
              <a:lnSpc>
                <a:spcPct val="150000"/>
              </a:lnSpc>
              <a:buFont typeface="+mj-lt"/>
              <a:buAutoNum type="alphaLcParenR"/>
            </a:pPr>
            <a:r>
              <a:rPr lang="en-US" sz="2000" b="1" dirty="0" smtClean="0">
                <a:solidFill>
                  <a:srgbClr val="0303EB"/>
                </a:solidFill>
              </a:rPr>
              <a:t>S4</a:t>
            </a:r>
            <a:r>
              <a:rPr lang="zh-CN" altLang="en-US" sz="2000" b="1" dirty="0" smtClean="0">
                <a:solidFill>
                  <a:srgbClr val="0303EB"/>
                </a:solidFill>
              </a:rPr>
              <a:t>→</a:t>
            </a:r>
            <a:r>
              <a:rPr lang="en-US" sz="2000" b="1" dirty="0" smtClean="0">
                <a:solidFill>
                  <a:srgbClr val="0303EB"/>
                </a:solidFill>
              </a:rPr>
              <a:t>S5</a:t>
            </a:r>
            <a:r>
              <a:rPr lang="zh-CN" altLang="en-US" sz="2000" b="1" dirty="0" smtClean="0">
                <a:solidFill>
                  <a:srgbClr val="0303EB"/>
                </a:solidFill>
              </a:rPr>
              <a:t>为多列车进路，列车</a:t>
            </a:r>
            <a:r>
              <a:rPr lang="en-US" sz="2000" b="1" dirty="0" smtClean="0">
                <a:solidFill>
                  <a:srgbClr val="0303EB"/>
                </a:solidFill>
              </a:rPr>
              <a:t>101</a:t>
            </a:r>
            <a:r>
              <a:rPr lang="zh-CN" altLang="en-US" sz="2000" b="1" dirty="0" smtClean="0">
                <a:solidFill>
                  <a:srgbClr val="0303EB"/>
                </a:solidFill>
              </a:rPr>
              <a:t>通过</a:t>
            </a:r>
            <a:r>
              <a:rPr lang="en-US" sz="2000" b="1" dirty="0" smtClean="0">
                <a:solidFill>
                  <a:srgbClr val="0303EB"/>
                </a:solidFill>
              </a:rPr>
              <a:t>TC2</a:t>
            </a:r>
            <a:r>
              <a:rPr lang="zh-CN" altLang="en-US" sz="2000" b="1" dirty="0" smtClean="0">
                <a:solidFill>
                  <a:srgbClr val="0303EB"/>
                </a:solidFill>
              </a:rPr>
              <a:t>、</a:t>
            </a:r>
            <a:r>
              <a:rPr lang="en-US" sz="2000" b="1" dirty="0" smtClean="0">
                <a:solidFill>
                  <a:srgbClr val="0303EB"/>
                </a:solidFill>
              </a:rPr>
              <a:t>TC3</a:t>
            </a:r>
            <a:r>
              <a:rPr lang="zh-CN" altLang="en-US" sz="2000" b="1" dirty="0" smtClean="0">
                <a:solidFill>
                  <a:srgbClr val="0303EB"/>
                </a:solidFill>
              </a:rPr>
              <a:t>以后，这</a:t>
            </a:r>
            <a:r>
              <a:rPr lang="en-US" sz="2000" b="1" dirty="0" smtClean="0">
                <a:solidFill>
                  <a:srgbClr val="0303EB"/>
                </a:solidFill>
              </a:rPr>
              <a:t>2</a:t>
            </a:r>
            <a:r>
              <a:rPr lang="zh-CN" altLang="en-US" sz="2000" b="1" dirty="0" smtClean="0">
                <a:solidFill>
                  <a:srgbClr val="0303EB"/>
                </a:solidFill>
              </a:rPr>
              <a:t>个轨道区段正常解锁，这时，可以排列第</a:t>
            </a:r>
            <a:r>
              <a:rPr lang="en-US" sz="2000" b="1" dirty="0" smtClean="0">
                <a:solidFill>
                  <a:srgbClr val="0303EB"/>
                </a:solidFill>
              </a:rPr>
              <a:t>2</a:t>
            </a:r>
            <a:r>
              <a:rPr lang="zh-CN" altLang="en-US" sz="2000" b="1" dirty="0" smtClean="0">
                <a:solidFill>
                  <a:srgbClr val="0303EB"/>
                </a:solidFill>
              </a:rPr>
              <a:t>条进路</a:t>
            </a:r>
            <a:r>
              <a:rPr lang="en-US" sz="2000" b="1" dirty="0" smtClean="0">
                <a:solidFill>
                  <a:srgbClr val="0303EB"/>
                </a:solidFill>
              </a:rPr>
              <a:t>S4</a:t>
            </a:r>
            <a:r>
              <a:rPr lang="zh-CN" altLang="en-US" sz="2000" b="1" dirty="0" smtClean="0">
                <a:solidFill>
                  <a:srgbClr val="0303EB"/>
                </a:solidFill>
              </a:rPr>
              <a:t>→</a:t>
            </a:r>
            <a:r>
              <a:rPr lang="en-US" sz="2000" b="1" dirty="0" smtClean="0">
                <a:solidFill>
                  <a:srgbClr val="0303EB"/>
                </a:solidFill>
              </a:rPr>
              <a:t>S5</a:t>
            </a:r>
            <a:r>
              <a:rPr lang="zh-CN" altLang="en-US" sz="2000" b="1" dirty="0" smtClean="0">
                <a:solidFill>
                  <a:srgbClr val="0303EB"/>
                </a:solidFill>
              </a:rPr>
              <a:t>，</a:t>
            </a:r>
            <a:r>
              <a:rPr lang="en-US" sz="2000" b="1" dirty="0" smtClean="0">
                <a:solidFill>
                  <a:srgbClr val="0303EB"/>
                </a:solidFill>
              </a:rPr>
              <a:t>S4</a:t>
            </a:r>
            <a:r>
              <a:rPr lang="zh-CN" altLang="en-US" sz="2000" b="1" dirty="0" smtClean="0">
                <a:solidFill>
                  <a:srgbClr val="0303EB"/>
                </a:solidFill>
              </a:rPr>
              <a:t>开放正常绿灯信号。</a:t>
            </a:r>
            <a:endParaRPr lang="en-US" altLang="zh-CN" sz="2000" b="1" dirty="0" smtClean="0">
              <a:solidFill>
                <a:srgbClr val="0303EB"/>
              </a:solidFill>
            </a:endParaRPr>
          </a:p>
          <a:p>
            <a:pPr marL="457200" indent="-457200">
              <a:lnSpc>
                <a:spcPct val="150000"/>
              </a:lnSpc>
              <a:buFont typeface="+mj-lt"/>
              <a:buAutoNum type="alphaLcParenR"/>
            </a:pPr>
            <a:r>
              <a:rPr lang="zh-CN" altLang="en-US" sz="2000" b="1" dirty="0" smtClean="0"/>
              <a:t>如果列车</a:t>
            </a:r>
            <a:r>
              <a:rPr lang="en-US" sz="2000" b="1" dirty="0" smtClean="0"/>
              <a:t>101</a:t>
            </a:r>
            <a:r>
              <a:rPr lang="zh-CN" altLang="en-US" sz="2000" b="1" dirty="0" smtClean="0"/>
              <a:t>继续前进，则通过区段</a:t>
            </a:r>
            <a:r>
              <a:rPr lang="en-US" sz="2000" b="1" dirty="0" smtClean="0"/>
              <a:t>TC4</a:t>
            </a:r>
            <a:r>
              <a:rPr lang="zh-CN" altLang="en-US" sz="2000" b="1" dirty="0" smtClean="0"/>
              <a:t>、</a:t>
            </a:r>
            <a:r>
              <a:rPr lang="en-US" sz="2000" b="1" dirty="0" smtClean="0"/>
              <a:t>TC5</a:t>
            </a:r>
            <a:r>
              <a:rPr lang="zh-CN" altLang="en-US" sz="2000" b="1" dirty="0" smtClean="0"/>
              <a:t>、</a:t>
            </a:r>
            <a:r>
              <a:rPr lang="en-US" sz="2000" b="1" dirty="0" smtClean="0"/>
              <a:t>TC6</a:t>
            </a:r>
            <a:r>
              <a:rPr lang="zh-CN" altLang="en-US" sz="2000" b="1" dirty="0" smtClean="0"/>
              <a:t>、</a:t>
            </a:r>
            <a:r>
              <a:rPr lang="en-US" sz="2000" b="1" dirty="0" smtClean="0"/>
              <a:t>TC7</a:t>
            </a:r>
            <a:r>
              <a:rPr lang="zh-CN" altLang="en-US" sz="2000" b="1" dirty="0" smtClean="0"/>
              <a:t>、</a:t>
            </a:r>
            <a:r>
              <a:rPr lang="en-US" sz="2000" b="1" dirty="0" smtClean="0"/>
              <a:t>TC8</a:t>
            </a:r>
            <a:r>
              <a:rPr lang="zh-CN" altLang="en-US" sz="2000" b="1" dirty="0" smtClean="0"/>
              <a:t>后，这</a:t>
            </a:r>
            <a:r>
              <a:rPr lang="en-US" sz="2000" b="1" dirty="0" smtClean="0"/>
              <a:t>5</a:t>
            </a:r>
            <a:r>
              <a:rPr lang="zh-CN" altLang="en-US" sz="2000" b="1" dirty="0" smtClean="0"/>
              <a:t>个区段不解锁，只有在列车</a:t>
            </a:r>
            <a:r>
              <a:rPr lang="en-US" sz="2000" b="1" dirty="0" smtClean="0"/>
              <a:t>102</a:t>
            </a:r>
            <a:r>
              <a:rPr lang="zh-CN" altLang="en-US" sz="2000" b="1" dirty="0" smtClean="0"/>
              <a:t>通过这</a:t>
            </a:r>
            <a:r>
              <a:rPr lang="en-US" sz="2000" b="1" dirty="0" smtClean="0"/>
              <a:t>5</a:t>
            </a:r>
            <a:r>
              <a:rPr lang="zh-CN" altLang="en-US" sz="2000" b="1" dirty="0" smtClean="0"/>
              <a:t>个区段才能解锁。</a:t>
            </a:r>
            <a:endParaRPr lang="en-US" altLang="zh-CN" sz="2000" b="1" dirty="0" smtClean="0"/>
          </a:p>
          <a:p>
            <a:pPr marL="457200" indent="-457200">
              <a:lnSpc>
                <a:spcPct val="150000"/>
              </a:lnSpc>
              <a:buFont typeface="+mj-lt"/>
              <a:buAutoNum type="alphaLcParenR"/>
            </a:pPr>
            <a:r>
              <a:rPr lang="zh-CN" altLang="en-US" sz="2000" b="1" dirty="0" smtClean="0">
                <a:solidFill>
                  <a:srgbClr val="FF0000"/>
                </a:solidFill>
              </a:rPr>
              <a:t>若第</a:t>
            </a:r>
            <a:r>
              <a:rPr lang="en-US" sz="2000" b="1" dirty="0" smtClean="0">
                <a:solidFill>
                  <a:srgbClr val="FF0000"/>
                </a:solidFill>
              </a:rPr>
              <a:t>2</a:t>
            </a:r>
            <a:r>
              <a:rPr lang="zh-CN" altLang="en-US" sz="2000" b="1" dirty="0" smtClean="0">
                <a:solidFill>
                  <a:srgbClr val="FF0000"/>
                </a:solidFill>
              </a:rPr>
              <a:t>条进路排列后，又要取消，这时只能取消从始端信号机</a:t>
            </a:r>
            <a:r>
              <a:rPr lang="en-US" sz="2000" b="1" dirty="0" smtClean="0">
                <a:solidFill>
                  <a:srgbClr val="FF0000"/>
                </a:solidFill>
              </a:rPr>
              <a:t>S4</a:t>
            </a:r>
            <a:r>
              <a:rPr lang="zh-CN" altLang="en-US" sz="2000" b="1" dirty="0" smtClean="0">
                <a:solidFill>
                  <a:srgbClr val="FF0000"/>
                </a:solidFill>
              </a:rPr>
              <a:t>到列车</a:t>
            </a:r>
            <a:r>
              <a:rPr lang="en-US" sz="2000" b="1" dirty="0" smtClean="0">
                <a:solidFill>
                  <a:srgbClr val="FF0000"/>
                </a:solidFill>
              </a:rPr>
              <a:t>101</a:t>
            </a:r>
            <a:r>
              <a:rPr lang="zh-CN" altLang="en-US" sz="2000" b="1" dirty="0" smtClean="0">
                <a:solidFill>
                  <a:srgbClr val="FF0000"/>
                </a:solidFill>
              </a:rPr>
              <a:t>之间的进路，其余的进路会随列车</a:t>
            </a:r>
            <a:r>
              <a:rPr lang="en-US" sz="2000" b="1" dirty="0" smtClean="0">
                <a:solidFill>
                  <a:srgbClr val="FF0000"/>
                </a:solidFill>
              </a:rPr>
              <a:t>101</a:t>
            </a:r>
            <a:r>
              <a:rPr lang="zh-CN" altLang="en-US" sz="2000" b="1" dirty="0" smtClean="0">
                <a:solidFill>
                  <a:srgbClr val="FF0000"/>
                </a:solidFill>
              </a:rPr>
              <a:t>通过后自动解锁。</a:t>
            </a:r>
            <a:endParaRPr lang="zh-CN" altLang="en-US" sz="2000" b="1" dirty="0">
              <a:solidFill>
                <a:srgbClr val="FF0000"/>
              </a:solidFill>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834194" y="1100120"/>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619880" y="1671624"/>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5</a:t>
            </a:r>
            <a:r>
              <a:rPr lang="zh-CN" altLang="en-US" sz="2400" b="1" dirty="0" smtClean="0">
                <a:solidFill>
                  <a:srgbClr val="0303EB"/>
                </a:solidFill>
              </a:rPr>
              <a:t>）城市轨道交通中的进路</a:t>
            </a:r>
            <a:endParaRPr lang="zh-CN" altLang="en-US" sz="2400" dirty="0">
              <a:solidFill>
                <a:srgbClr val="0303EB"/>
              </a:solidFill>
            </a:endParaRPr>
          </a:p>
        </p:txBody>
      </p:sp>
      <p:grpSp>
        <p:nvGrpSpPr>
          <p:cNvPr id="8" name="组合 34"/>
          <p:cNvGrpSpPr/>
          <p:nvPr/>
        </p:nvGrpSpPr>
        <p:grpSpPr>
          <a:xfrm>
            <a:off x="477004" y="2457442"/>
            <a:ext cx="2714644" cy="571504"/>
            <a:chOff x="285720" y="2163128"/>
            <a:chExt cx="2214578" cy="785596"/>
          </a:xfrm>
        </p:grpSpPr>
        <p:sp>
          <p:nvSpPr>
            <p:cNvPr id="9" name="燕尾形 5"/>
            <p:cNvSpPr/>
            <p:nvPr/>
          </p:nvSpPr>
          <p:spPr>
            <a:xfrm>
              <a:off x="285720" y="2163128"/>
              <a:ext cx="2214578" cy="785596"/>
            </a:xfrm>
            <a:prstGeom prst="chevron">
              <a:avLst/>
            </a:prstGeom>
            <a:solidFill>
              <a:srgbClr val="00B0F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10" name="燕尾形 4"/>
            <p:cNvSpPr/>
            <p:nvPr/>
          </p:nvSpPr>
          <p:spPr>
            <a:xfrm>
              <a:off x="728636" y="2163128"/>
              <a:ext cx="1485910"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r>
                <a:rPr lang="zh-CN" altLang="en-US" sz="2400" b="1" dirty="0" smtClean="0">
                  <a:solidFill>
                    <a:schemeClr val="bg1"/>
                  </a:solidFill>
                </a:rPr>
                <a:t>追踪进路</a:t>
              </a:r>
              <a:endParaRPr lang="zh-CN" altLang="en-US" sz="2400" b="1" dirty="0">
                <a:solidFill>
                  <a:schemeClr val="bg1"/>
                </a:solidFill>
              </a:endParaRPr>
            </a:p>
          </p:txBody>
        </p:sp>
      </p:grpSp>
      <p:sp>
        <p:nvSpPr>
          <p:cNvPr id="11" name="矩形 10"/>
          <p:cNvSpPr/>
          <p:nvPr/>
        </p:nvSpPr>
        <p:spPr>
          <a:xfrm>
            <a:off x="4334656" y="2386004"/>
            <a:ext cx="2428892" cy="861774"/>
          </a:xfrm>
          <a:prstGeom prst="rect">
            <a:avLst/>
          </a:prstGeom>
          <a:solidFill>
            <a:schemeClr val="bg1"/>
          </a:solidFill>
          <a:ln w="38100">
            <a:solidFill>
              <a:schemeClr val="accent1">
                <a:lumMod val="60000"/>
                <a:lumOff val="40000"/>
              </a:schemeClr>
            </a:solidFill>
          </a:ln>
        </p:spPr>
        <p:txBody>
          <a:bodyPr wrap="square">
            <a:spAutoFit/>
          </a:bodyPr>
          <a:lstStyle/>
          <a:p>
            <a:r>
              <a:rPr lang="zh-CN" altLang="en-US" sz="2400" b="1" dirty="0" smtClean="0"/>
              <a:t>列车接近信号机</a:t>
            </a:r>
            <a:endParaRPr lang="en-US" altLang="zh-CN" sz="2400" b="1" dirty="0" smtClean="0"/>
          </a:p>
          <a:p>
            <a:r>
              <a:rPr lang="zh-CN" altLang="en-US" sz="2400" b="1" dirty="0" smtClean="0"/>
              <a:t>占用触发区段时</a:t>
            </a:r>
            <a:endParaRPr lang="zh-CN" altLang="en-US" dirty="0"/>
          </a:p>
        </p:txBody>
      </p:sp>
      <p:sp>
        <p:nvSpPr>
          <p:cNvPr id="12" name="矩形 11"/>
          <p:cNvSpPr/>
          <p:nvPr/>
        </p:nvSpPr>
        <p:spPr>
          <a:xfrm>
            <a:off x="1477136" y="3529012"/>
            <a:ext cx="8143931" cy="553998"/>
          </a:xfrm>
          <a:prstGeom prst="rect">
            <a:avLst/>
          </a:prstGeom>
          <a:ln>
            <a:solidFill>
              <a:srgbClr val="FF00FF"/>
            </a:solidFill>
            <a:prstDash val="dash"/>
          </a:ln>
        </p:spPr>
        <p:txBody>
          <a:bodyPr wrap="square">
            <a:spAutoFit/>
          </a:bodyPr>
          <a:lstStyle/>
          <a:p>
            <a:pPr>
              <a:lnSpc>
                <a:spcPct val="150000"/>
              </a:lnSpc>
            </a:pPr>
            <a:r>
              <a:rPr lang="zh-CN" altLang="en-US" sz="2000" b="1" dirty="0" smtClean="0">
                <a:solidFill>
                  <a:prstClr val="black"/>
                </a:solidFill>
              </a:rPr>
              <a:t>触发区段可能是信号机前方</a:t>
            </a:r>
            <a:r>
              <a:rPr lang="zh-CN" altLang="en-US" sz="2000" b="1" dirty="0" smtClean="0">
                <a:solidFill>
                  <a:srgbClr val="0303EB"/>
                </a:solidFill>
              </a:rPr>
              <a:t>第</a:t>
            </a:r>
            <a:r>
              <a:rPr lang="en-US" sz="2000" b="1" dirty="0" smtClean="0">
                <a:solidFill>
                  <a:srgbClr val="0303EB"/>
                </a:solidFill>
              </a:rPr>
              <a:t>1</a:t>
            </a:r>
            <a:r>
              <a:rPr lang="zh-CN" altLang="en-US" sz="2000" b="1" dirty="0" smtClean="0">
                <a:solidFill>
                  <a:srgbClr val="0303EB"/>
                </a:solidFill>
              </a:rPr>
              <a:t>个</a:t>
            </a:r>
            <a:r>
              <a:rPr lang="zh-CN" altLang="en-US" sz="2000" b="1" dirty="0" smtClean="0">
                <a:solidFill>
                  <a:prstClr val="black"/>
                </a:solidFill>
              </a:rPr>
              <a:t>接近区段，也可能是</a:t>
            </a:r>
            <a:r>
              <a:rPr lang="zh-CN" altLang="en-US" sz="2000" b="1" dirty="0" smtClean="0">
                <a:solidFill>
                  <a:srgbClr val="0303EB"/>
                </a:solidFill>
              </a:rPr>
              <a:t>第</a:t>
            </a:r>
            <a:r>
              <a:rPr lang="en-US" sz="2000" b="1" dirty="0" smtClean="0">
                <a:solidFill>
                  <a:srgbClr val="0303EB"/>
                </a:solidFill>
              </a:rPr>
              <a:t>2</a:t>
            </a:r>
            <a:r>
              <a:rPr lang="zh-CN" altLang="en-US" sz="2000" b="1" dirty="0" smtClean="0">
                <a:solidFill>
                  <a:srgbClr val="0303EB"/>
                </a:solidFill>
              </a:rPr>
              <a:t>个</a:t>
            </a:r>
            <a:r>
              <a:rPr lang="zh-CN" altLang="en-US" sz="2000" b="1" dirty="0" smtClean="0">
                <a:solidFill>
                  <a:prstClr val="black"/>
                </a:solidFill>
              </a:rPr>
              <a:t>接近区段，</a:t>
            </a:r>
            <a:endParaRPr lang="en-US" altLang="zh-CN" sz="2000" b="1" dirty="0" smtClean="0">
              <a:solidFill>
                <a:prstClr val="black"/>
              </a:solidFill>
            </a:endParaRPr>
          </a:p>
        </p:txBody>
      </p:sp>
      <p:sp>
        <p:nvSpPr>
          <p:cNvPr id="13" name="矩形 12"/>
          <p:cNvSpPr/>
          <p:nvPr/>
        </p:nvSpPr>
        <p:spPr>
          <a:xfrm>
            <a:off x="7835118" y="2386004"/>
            <a:ext cx="3059113" cy="830997"/>
          </a:xfrm>
          <a:prstGeom prst="rect">
            <a:avLst/>
          </a:prstGeom>
          <a:solidFill>
            <a:schemeClr val="bg1"/>
          </a:solidFill>
          <a:ln w="38100">
            <a:solidFill>
              <a:schemeClr val="accent1">
                <a:lumMod val="60000"/>
                <a:lumOff val="40000"/>
              </a:schemeClr>
            </a:solidFill>
          </a:ln>
        </p:spPr>
        <p:txBody>
          <a:bodyPr>
            <a:spAutoFit/>
          </a:bodyPr>
          <a:lstStyle/>
          <a:p>
            <a:pPr algn="ctr"/>
            <a:r>
              <a:rPr lang="zh-CN" altLang="en-US" sz="2400" b="1" dirty="0" smtClean="0">
                <a:solidFill>
                  <a:prstClr val="black"/>
                </a:solidFill>
              </a:rPr>
              <a:t>列车运行所要通过的进路自动排出</a:t>
            </a:r>
            <a:endParaRPr lang="zh-CN" altLang="en-US" dirty="0"/>
          </a:p>
        </p:txBody>
      </p:sp>
      <p:sp>
        <p:nvSpPr>
          <p:cNvPr id="14" name="右箭头 13"/>
          <p:cNvSpPr/>
          <p:nvPr/>
        </p:nvSpPr>
        <p:spPr>
          <a:xfrm>
            <a:off x="6906424" y="2600318"/>
            <a:ext cx="785818" cy="357190"/>
          </a:xfrm>
          <a:prstGeom prst="rightArrow">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右箭头 14"/>
          <p:cNvSpPr/>
          <p:nvPr/>
        </p:nvSpPr>
        <p:spPr>
          <a:xfrm>
            <a:off x="3477400" y="2600318"/>
            <a:ext cx="785818" cy="357190"/>
          </a:xfrm>
          <a:prstGeom prst="rightArrow">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19880" y="5529276"/>
            <a:ext cx="11001452" cy="1015663"/>
          </a:xfrm>
          <a:prstGeom prst="rect">
            <a:avLst/>
          </a:prstGeom>
          <a:ln>
            <a:solidFill>
              <a:srgbClr val="FFC000"/>
            </a:solidFill>
            <a:prstDash val="dash"/>
          </a:ln>
        </p:spPr>
        <p:txBody>
          <a:bodyPr wrap="square">
            <a:spAutoFit/>
          </a:bodyPr>
          <a:lstStyle/>
          <a:p>
            <a:pPr>
              <a:lnSpc>
                <a:spcPct val="150000"/>
              </a:lnSpc>
            </a:pPr>
            <a:r>
              <a:rPr lang="zh-CN" altLang="en-US" sz="2000" b="1" dirty="0" smtClean="0"/>
              <a:t>当</a:t>
            </a:r>
            <a:r>
              <a:rPr lang="zh-CN" altLang="en-US" sz="2000" b="1" dirty="0" smtClean="0">
                <a:solidFill>
                  <a:srgbClr val="0303EB"/>
                </a:solidFill>
              </a:rPr>
              <a:t>行车调度员</a:t>
            </a:r>
            <a:r>
              <a:rPr lang="zh-CN" altLang="en-US" sz="2000" b="1" dirty="0" smtClean="0"/>
              <a:t>或</a:t>
            </a:r>
            <a:r>
              <a:rPr lang="zh-CN" altLang="en-US" sz="2000" b="1" dirty="0" smtClean="0">
                <a:solidFill>
                  <a:srgbClr val="0303EB"/>
                </a:solidFill>
              </a:rPr>
              <a:t>行车值班员</a:t>
            </a:r>
            <a:r>
              <a:rPr lang="zh-CN" altLang="en-US" sz="2000" b="1" dirty="0" smtClean="0"/>
              <a:t>将该架信号机设置为自动信号，在</a:t>
            </a:r>
            <a:r>
              <a:rPr lang="en-US" sz="2000" b="1" dirty="0" smtClean="0"/>
              <a:t>ATS</a:t>
            </a:r>
            <a:r>
              <a:rPr lang="zh-CN" altLang="en-US" sz="2000" b="1" dirty="0" smtClean="0"/>
              <a:t>显示界面中，该架信号机前方会出现</a:t>
            </a:r>
            <a:r>
              <a:rPr lang="zh-CN" altLang="en-US" sz="2000" b="1" dirty="0" smtClean="0">
                <a:solidFill>
                  <a:srgbClr val="FF0000"/>
                </a:solidFill>
              </a:rPr>
              <a:t>黄色箭头</a:t>
            </a:r>
            <a:r>
              <a:rPr lang="zh-CN" altLang="en-US" sz="2000" b="1" dirty="0" smtClean="0"/>
              <a:t>，表示此信号机由普通信号变为</a:t>
            </a:r>
            <a:r>
              <a:rPr lang="zh-CN" altLang="en-US" sz="2000" b="1" dirty="0" smtClean="0">
                <a:solidFill>
                  <a:srgbClr val="FF0000"/>
                </a:solidFill>
              </a:rPr>
              <a:t>自动信号</a:t>
            </a:r>
            <a:r>
              <a:rPr lang="zh-CN" altLang="en-US" sz="2000" b="1" dirty="0" smtClean="0"/>
              <a:t>。</a:t>
            </a:r>
            <a:endParaRPr lang="zh-CN" altLang="en-US" sz="2000" b="1" dirty="0"/>
          </a:p>
        </p:txBody>
      </p:sp>
      <p:grpSp>
        <p:nvGrpSpPr>
          <p:cNvPr id="18" name="组合 17"/>
          <p:cNvGrpSpPr/>
          <p:nvPr/>
        </p:nvGrpSpPr>
        <p:grpSpPr>
          <a:xfrm>
            <a:off x="3620276" y="3743326"/>
            <a:ext cx="7894363" cy="1315889"/>
            <a:chOff x="1214414" y="3068960"/>
            <a:chExt cx="7894363" cy="1315889"/>
          </a:xfrm>
        </p:grpSpPr>
        <p:grpSp>
          <p:nvGrpSpPr>
            <p:cNvPr id="19" name="组合 6"/>
            <p:cNvGrpSpPr/>
            <p:nvPr/>
          </p:nvGrpSpPr>
          <p:grpSpPr>
            <a:xfrm>
              <a:off x="1979985" y="3501008"/>
              <a:ext cx="428628" cy="285752"/>
              <a:chOff x="1582707" y="2285992"/>
              <a:chExt cx="682172" cy="285752"/>
            </a:xfrm>
          </p:grpSpPr>
          <p:sp>
            <p:nvSpPr>
              <p:cNvPr id="72" name="椭圆 7"/>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8"/>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9"/>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0" name="直接箭头连接符 19"/>
            <p:cNvCxnSpPr/>
            <p:nvPr/>
          </p:nvCxnSpPr>
          <p:spPr>
            <a:xfrm rot="10800000" flipH="1" flipV="1">
              <a:off x="7380585" y="3429000"/>
              <a:ext cx="1571636" cy="1588"/>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7668617" y="3068960"/>
              <a:ext cx="942887" cy="307777"/>
            </a:xfrm>
            <a:prstGeom prst="rect">
              <a:avLst/>
            </a:prstGeom>
          </p:spPr>
          <p:txBody>
            <a:bodyPr wrap="none">
              <a:spAutoFit/>
            </a:bodyPr>
            <a:lstStyle/>
            <a:p>
              <a:pPr algn="ctr"/>
              <a:r>
                <a:rPr lang="zh-CN" altLang="en-US" sz="1400" dirty="0" smtClean="0"/>
                <a:t> 运行方向</a:t>
              </a:r>
              <a:endParaRPr lang="zh-CN" altLang="en-US" sz="1400" dirty="0"/>
            </a:p>
          </p:txBody>
        </p:sp>
        <p:grpSp>
          <p:nvGrpSpPr>
            <p:cNvPr id="22" name="组合 57"/>
            <p:cNvGrpSpPr/>
            <p:nvPr/>
          </p:nvGrpSpPr>
          <p:grpSpPr>
            <a:xfrm flipH="1">
              <a:off x="3137723" y="4078782"/>
              <a:ext cx="504899" cy="214314"/>
              <a:chOff x="1691953" y="2636912"/>
              <a:chExt cx="504899" cy="214314"/>
            </a:xfrm>
          </p:grpSpPr>
          <p:sp>
            <p:nvSpPr>
              <p:cNvPr id="67" name="椭圆 26"/>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8"/>
              <p:cNvGrpSpPr/>
              <p:nvPr/>
            </p:nvGrpSpPr>
            <p:grpSpPr>
              <a:xfrm>
                <a:off x="1910306" y="2636912"/>
                <a:ext cx="286546" cy="214314"/>
                <a:chOff x="1081062" y="3152772"/>
                <a:chExt cx="286546" cy="214314"/>
              </a:xfrm>
            </p:grpSpPr>
            <p:cxnSp>
              <p:nvCxnSpPr>
                <p:cNvPr id="69"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3" name="组合 73"/>
            <p:cNvGrpSpPr/>
            <p:nvPr/>
          </p:nvGrpSpPr>
          <p:grpSpPr>
            <a:xfrm>
              <a:off x="4833573" y="3430710"/>
              <a:ext cx="458780" cy="356050"/>
              <a:chOff x="4833573" y="3430710"/>
              <a:chExt cx="458780" cy="356050"/>
            </a:xfrm>
          </p:grpSpPr>
          <p:grpSp>
            <p:nvGrpSpPr>
              <p:cNvPr id="62" name="组合 10"/>
              <p:cNvGrpSpPr/>
              <p:nvPr/>
            </p:nvGrpSpPr>
            <p:grpSpPr>
              <a:xfrm>
                <a:off x="4860305" y="3501008"/>
                <a:ext cx="428628" cy="285752"/>
                <a:chOff x="1582707" y="2285992"/>
                <a:chExt cx="682172" cy="285752"/>
              </a:xfrm>
            </p:grpSpPr>
            <p:sp>
              <p:nvSpPr>
                <p:cNvPr id="64" name="椭圆 63"/>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矩形 62"/>
              <p:cNvSpPr/>
              <p:nvPr/>
            </p:nvSpPr>
            <p:spPr>
              <a:xfrm>
                <a:off x="4833573" y="3430710"/>
                <a:ext cx="458780" cy="307777"/>
              </a:xfrm>
              <a:prstGeom prst="rect">
                <a:avLst/>
              </a:prstGeom>
            </p:spPr>
            <p:txBody>
              <a:bodyPr wrap="none">
                <a:spAutoFit/>
              </a:bodyPr>
              <a:lstStyle/>
              <a:p>
                <a:pPr algn="ctr"/>
                <a:r>
                  <a:rPr lang="en-US" altLang="zh-CN" sz="1400" dirty="0" smtClean="0"/>
                  <a:t>101</a:t>
                </a:r>
                <a:endParaRPr lang="zh-CN" altLang="en-US" sz="1400" dirty="0"/>
              </a:p>
            </p:txBody>
          </p:sp>
        </p:grpSp>
        <p:sp>
          <p:nvSpPr>
            <p:cNvPr id="24" name="矩形 23"/>
            <p:cNvSpPr/>
            <p:nvPr/>
          </p:nvSpPr>
          <p:spPr>
            <a:xfrm>
              <a:off x="1907977" y="3430710"/>
              <a:ext cx="458780" cy="307777"/>
            </a:xfrm>
            <a:prstGeom prst="rect">
              <a:avLst/>
            </a:prstGeom>
          </p:spPr>
          <p:txBody>
            <a:bodyPr wrap="none">
              <a:spAutoFit/>
            </a:bodyPr>
            <a:lstStyle/>
            <a:p>
              <a:pPr algn="ctr"/>
              <a:r>
                <a:rPr lang="en-US" altLang="zh-CN" sz="1400" dirty="0" smtClean="0"/>
                <a:t>102</a:t>
              </a:r>
              <a:endParaRPr lang="zh-CN" altLang="en-US" sz="1400" dirty="0"/>
            </a:p>
          </p:txBody>
        </p:sp>
        <p:grpSp>
          <p:nvGrpSpPr>
            <p:cNvPr id="25" name="组合 72"/>
            <p:cNvGrpSpPr/>
            <p:nvPr/>
          </p:nvGrpSpPr>
          <p:grpSpPr>
            <a:xfrm>
              <a:off x="1214414" y="3717032"/>
              <a:ext cx="7894363" cy="379785"/>
              <a:chOff x="1214414" y="3717032"/>
              <a:chExt cx="7894363" cy="379785"/>
            </a:xfrm>
          </p:grpSpPr>
          <p:grpSp>
            <p:nvGrpSpPr>
              <p:cNvPr id="43" name="组合 71"/>
              <p:cNvGrpSpPr/>
              <p:nvPr/>
            </p:nvGrpSpPr>
            <p:grpSpPr>
              <a:xfrm>
                <a:off x="1214414" y="3727937"/>
                <a:ext cx="7894363" cy="134822"/>
                <a:chOff x="1214414" y="3727937"/>
                <a:chExt cx="7894363" cy="134822"/>
              </a:xfrm>
            </p:grpSpPr>
            <p:cxnSp>
              <p:nvCxnSpPr>
                <p:cNvPr id="52" name="直接连接符 5"/>
                <p:cNvCxnSpPr/>
                <p:nvPr/>
              </p:nvCxnSpPr>
              <p:spPr>
                <a:xfrm flipV="1">
                  <a:off x="1214414" y="3790750"/>
                  <a:ext cx="7894363" cy="11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任意多边形 17"/>
                <p:cNvSpPr/>
                <p:nvPr/>
              </p:nvSpPr>
              <p:spPr>
                <a:xfrm flipH="1">
                  <a:off x="3060105" y="3742453"/>
                  <a:ext cx="45719" cy="120306"/>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任意多边形 18"/>
                <p:cNvSpPr/>
                <p:nvPr/>
              </p:nvSpPr>
              <p:spPr>
                <a:xfrm>
                  <a:off x="3950490" y="3727937"/>
                  <a:ext cx="45719" cy="134821"/>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任意多边形 54"/>
                <p:cNvSpPr/>
                <p:nvPr/>
              </p:nvSpPr>
              <p:spPr>
                <a:xfrm flipH="1">
                  <a:off x="4716289" y="3727937"/>
                  <a:ext cx="45719" cy="134821"/>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6" name="任意多边形 55"/>
                <p:cNvSpPr/>
                <p:nvPr/>
              </p:nvSpPr>
              <p:spPr>
                <a:xfrm>
                  <a:off x="5529263" y="3729979"/>
                  <a:ext cx="0" cy="114300"/>
                </a:xfrm>
                <a:custGeom>
                  <a:avLst/>
                  <a:gdLst>
                    <a:gd name="connsiteX0" fmla="*/ 0 w 0"/>
                    <a:gd name="connsiteY0" fmla="*/ 0 h 114300"/>
                    <a:gd name="connsiteX1" fmla="*/ 0 w 0"/>
                    <a:gd name="connsiteY1" fmla="*/ 114300 h 114300"/>
                  </a:gdLst>
                  <a:ahLst/>
                  <a:cxnLst>
                    <a:cxn ang="0">
                      <a:pos x="connsiteX0" y="connsiteY0"/>
                    </a:cxn>
                    <a:cxn ang="0">
                      <a:pos x="connsiteX1" y="connsiteY1"/>
                    </a:cxn>
                  </a:cxnLst>
                  <a:rect l="l" t="t" r="r" b="b"/>
                  <a:pathLst>
                    <a:path h="114300">
                      <a:moveTo>
                        <a:pt x="0" y="0"/>
                      </a:moveTo>
                      <a:lnTo>
                        <a:pt x="0" y="114300"/>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任意多边形 56"/>
                <p:cNvSpPr/>
                <p:nvPr/>
              </p:nvSpPr>
              <p:spPr>
                <a:xfrm>
                  <a:off x="6300788" y="3729979"/>
                  <a:ext cx="0" cy="109537"/>
                </a:xfrm>
                <a:custGeom>
                  <a:avLst/>
                  <a:gdLst>
                    <a:gd name="connsiteX0" fmla="*/ 0 w 0"/>
                    <a:gd name="connsiteY0" fmla="*/ 0 h 109537"/>
                    <a:gd name="connsiteX1" fmla="*/ 0 w 0"/>
                    <a:gd name="connsiteY1" fmla="*/ 109537 h 109537"/>
                  </a:gdLst>
                  <a:ahLst/>
                  <a:cxnLst>
                    <a:cxn ang="0">
                      <a:pos x="connsiteX0" y="connsiteY0"/>
                    </a:cxn>
                    <a:cxn ang="0">
                      <a:pos x="connsiteX1" y="connsiteY1"/>
                    </a:cxn>
                  </a:cxnLst>
                  <a:rect l="l" t="t" r="r" b="b"/>
                  <a:pathLst>
                    <a:path h="109537">
                      <a:moveTo>
                        <a:pt x="0" y="0"/>
                      </a:moveTo>
                      <a:lnTo>
                        <a:pt x="0" y="109537"/>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8" name="任意多边形 57"/>
                <p:cNvSpPr/>
                <p:nvPr/>
              </p:nvSpPr>
              <p:spPr>
                <a:xfrm>
                  <a:off x="7164561" y="3739504"/>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9" name="任意多边形 58"/>
                <p:cNvSpPr/>
                <p:nvPr/>
              </p:nvSpPr>
              <p:spPr>
                <a:xfrm>
                  <a:off x="8028657" y="3744266"/>
                  <a:ext cx="0" cy="100013"/>
                </a:xfrm>
                <a:custGeom>
                  <a:avLst/>
                  <a:gdLst>
                    <a:gd name="connsiteX0" fmla="*/ 0 w 0"/>
                    <a:gd name="connsiteY0" fmla="*/ 0 h 100013"/>
                    <a:gd name="connsiteX1" fmla="*/ 0 w 0"/>
                    <a:gd name="connsiteY1" fmla="*/ 100013 h 100013"/>
                  </a:gdLst>
                  <a:ahLst/>
                  <a:cxnLst>
                    <a:cxn ang="0">
                      <a:pos x="connsiteX0" y="connsiteY0"/>
                    </a:cxn>
                    <a:cxn ang="0">
                      <a:pos x="connsiteX1" y="connsiteY1"/>
                    </a:cxn>
                  </a:cxnLst>
                  <a:rect l="l" t="t" r="r" b="b"/>
                  <a:pathLst>
                    <a:path h="100013">
                      <a:moveTo>
                        <a:pt x="0" y="0"/>
                      </a:moveTo>
                      <a:lnTo>
                        <a:pt x="0" y="100013"/>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0" name="任意多边形 59"/>
                <p:cNvSpPr/>
                <p:nvPr/>
              </p:nvSpPr>
              <p:spPr>
                <a:xfrm>
                  <a:off x="1403921" y="3734741"/>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任意多边形 60"/>
                <p:cNvSpPr/>
                <p:nvPr/>
              </p:nvSpPr>
              <p:spPr>
                <a:xfrm>
                  <a:off x="8820745" y="3734388"/>
                  <a:ext cx="0" cy="112889"/>
                </a:xfrm>
                <a:custGeom>
                  <a:avLst/>
                  <a:gdLst>
                    <a:gd name="connsiteX0" fmla="*/ 0 w 0"/>
                    <a:gd name="connsiteY0" fmla="*/ 0 h 112889"/>
                    <a:gd name="connsiteX1" fmla="*/ 0 w 0"/>
                    <a:gd name="connsiteY1" fmla="*/ 112889 h 112889"/>
                  </a:gdLst>
                  <a:ahLst/>
                  <a:cxnLst>
                    <a:cxn ang="0">
                      <a:pos x="connsiteX0" y="connsiteY0"/>
                    </a:cxn>
                    <a:cxn ang="0">
                      <a:pos x="connsiteX1" y="connsiteY1"/>
                    </a:cxn>
                  </a:cxnLst>
                  <a:rect l="l" t="t" r="r" b="b"/>
                  <a:pathLst>
                    <a:path h="112889">
                      <a:moveTo>
                        <a:pt x="0" y="0"/>
                      </a:moveTo>
                      <a:lnTo>
                        <a:pt x="0" y="112889"/>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44" name="矩形 43"/>
              <p:cNvSpPr/>
              <p:nvPr/>
            </p:nvSpPr>
            <p:spPr>
              <a:xfrm>
                <a:off x="1974414" y="3717032"/>
                <a:ext cx="509627" cy="369332"/>
              </a:xfrm>
              <a:prstGeom prst="rect">
                <a:avLst/>
              </a:prstGeom>
            </p:spPr>
            <p:txBody>
              <a:bodyPr wrap="none">
                <a:spAutoFit/>
              </a:bodyPr>
              <a:lstStyle/>
              <a:p>
                <a:pPr algn="ctr"/>
                <a:r>
                  <a:rPr lang="zh-CN" altLang="en-US" dirty="0" smtClean="0"/>
                  <a:t> </a:t>
                </a:r>
                <a:r>
                  <a:rPr lang="en-US" altLang="zh-CN" sz="1400" dirty="0" smtClean="0"/>
                  <a:t>TC1</a:t>
                </a:r>
                <a:endParaRPr lang="zh-CN" altLang="en-US" sz="1400" dirty="0"/>
              </a:p>
            </p:txBody>
          </p:sp>
          <p:sp>
            <p:nvSpPr>
              <p:cNvPr id="45" name="矩形 44"/>
              <p:cNvSpPr/>
              <p:nvPr/>
            </p:nvSpPr>
            <p:spPr>
              <a:xfrm>
                <a:off x="3276129" y="3789040"/>
                <a:ext cx="456728" cy="307777"/>
              </a:xfrm>
              <a:prstGeom prst="rect">
                <a:avLst/>
              </a:prstGeom>
            </p:spPr>
            <p:txBody>
              <a:bodyPr wrap="none">
                <a:spAutoFit/>
              </a:bodyPr>
              <a:lstStyle/>
              <a:p>
                <a:pPr algn="ctr"/>
                <a:r>
                  <a:rPr lang="en-US" altLang="zh-CN" sz="1400" dirty="0" smtClean="0"/>
                  <a:t>TC2</a:t>
                </a:r>
                <a:endParaRPr lang="zh-CN" altLang="en-US" sz="1400" dirty="0"/>
              </a:p>
            </p:txBody>
          </p:sp>
          <p:sp>
            <p:nvSpPr>
              <p:cNvPr id="46" name="矩形 45"/>
              <p:cNvSpPr/>
              <p:nvPr/>
            </p:nvSpPr>
            <p:spPr>
              <a:xfrm>
                <a:off x="4140225" y="3789040"/>
                <a:ext cx="456728" cy="307777"/>
              </a:xfrm>
              <a:prstGeom prst="rect">
                <a:avLst/>
              </a:prstGeom>
            </p:spPr>
            <p:txBody>
              <a:bodyPr wrap="none">
                <a:spAutoFit/>
              </a:bodyPr>
              <a:lstStyle/>
              <a:p>
                <a:pPr algn="ctr"/>
                <a:r>
                  <a:rPr lang="en-US" altLang="zh-CN" sz="1400" dirty="0" smtClean="0"/>
                  <a:t>TC3</a:t>
                </a:r>
                <a:endParaRPr lang="zh-CN" altLang="en-US" sz="1400" dirty="0"/>
              </a:p>
            </p:txBody>
          </p:sp>
          <p:sp>
            <p:nvSpPr>
              <p:cNvPr id="47" name="矩形 46"/>
              <p:cNvSpPr/>
              <p:nvPr/>
            </p:nvSpPr>
            <p:spPr>
              <a:xfrm>
                <a:off x="4932313" y="3789040"/>
                <a:ext cx="456728" cy="307777"/>
              </a:xfrm>
              <a:prstGeom prst="rect">
                <a:avLst/>
              </a:prstGeom>
            </p:spPr>
            <p:txBody>
              <a:bodyPr wrap="none">
                <a:spAutoFit/>
              </a:bodyPr>
              <a:lstStyle/>
              <a:p>
                <a:pPr algn="ctr"/>
                <a:r>
                  <a:rPr lang="en-US" altLang="zh-CN" sz="1400" dirty="0" smtClean="0"/>
                  <a:t>TC4</a:t>
                </a:r>
                <a:endParaRPr lang="zh-CN" altLang="en-US" sz="1400" dirty="0"/>
              </a:p>
            </p:txBody>
          </p:sp>
          <p:sp>
            <p:nvSpPr>
              <p:cNvPr id="48" name="矩形 47"/>
              <p:cNvSpPr/>
              <p:nvPr/>
            </p:nvSpPr>
            <p:spPr>
              <a:xfrm>
                <a:off x="5652394" y="3789040"/>
                <a:ext cx="456727" cy="307777"/>
              </a:xfrm>
              <a:prstGeom prst="rect">
                <a:avLst/>
              </a:prstGeom>
            </p:spPr>
            <p:txBody>
              <a:bodyPr wrap="none">
                <a:spAutoFit/>
              </a:bodyPr>
              <a:lstStyle/>
              <a:p>
                <a:pPr algn="ctr"/>
                <a:r>
                  <a:rPr lang="en-US" altLang="zh-CN" sz="1400" dirty="0" smtClean="0"/>
                  <a:t>TC5</a:t>
                </a:r>
                <a:endParaRPr lang="zh-CN" altLang="en-US" sz="1400" dirty="0"/>
              </a:p>
            </p:txBody>
          </p:sp>
          <p:sp>
            <p:nvSpPr>
              <p:cNvPr id="49" name="矩形 48"/>
              <p:cNvSpPr/>
              <p:nvPr/>
            </p:nvSpPr>
            <p:spPr>
              <a:xfrm>
                <a:off x="6516489" y="3789040"/>
                <a:ext cx="648072" cy="307777"/>
              </a:xfrm>
              <a:prstGeom prst="rect">
                <a:avLst/>
              </a:prstGeom>
            </p:spPr>
            <p:txBody>
              <a:bodyPr wrap="square">
                <a:spAutoFit/>
              </a:bodyPr>
              <a:lstStyle/>
              <a:p>
                <a:pPr algn="ctr"/>
                <a:r>
                  <a:rPr lang="en-US" altLang="zh-CN" sz="1400" dirty="0" smtClean="0"/>
                  <a:t>TC6</a:t>
                </a:r>
                <a:endParaRPr lang="zh-CN" altLang="en-US" sz="1400" dirty="0"/>
              </a:p>
            </p:txBody>
          </p:sp>
          <p:sp>
            <p:nvSpPr>
              <p:cNvPr id="50" name="矩形 49"/>
              <p:cNvSpPr/>
              <p:nvPr/>
            </p:nvSpPr>
            <p:spPr>
              <a:xfrm>
                <a:off x="7308577" y="3789040"/>
                <a:ext cx="456728" cy="307777"/>
              </a:xfrm>
              <a:prstGeom prst="rect">
                <a:avLst/>
              </a:prstGeom>
            </p:spPr>
            <p:txBody>
              <a:bodyPr wrap="none">
                <a:spAutoFit/>
              </a:bodyPr>
              <a:lstStyle/>
              <a:p>
                <a:pPr algn="ctr"/>
                <a:r>
                  <a:rPr lang="en-US" altLang="zh-CN" sz="1400" dirty="0" smtClean="0"/>
                  <a:t>TC7</a:t>
                </a:r>
                <a:endParaRPr lang="zh-CN" altLang="en-US" sz="1400" dirty="0"/>
              </a:p>
            </p:txBody>
          </p:sp>
          <p:sp>
            <p:nvSpPr>
              <p:cNvPr id="51" name="矩形 50"/>
              <p:cNvSpPr/>
              <p:nvPr/>
            </p:nvSpPr>
            <p:spPr>
              <a:xfrm>
                <a:off x="8100665" y="3789040"/>
                <a:ext cx="456728" cy="307777"/>
              </a:xfrm>
              <a:prstGeom prst="rect">
                <a:avLst/>
              </a:prstGeom>
            </p:spPr>
            <p:txBody>
              <a:bodyPr wrap="none">
                <a:spAutoFit/>
              </a:bodyPr>
              <a:lstStyle/>
              <a:p>
                <a:pPr algn="ctr"/>
                <a:r>
                  <a:rPr lang="en-US" altLang="zh-CN" sz="1400" dirty="0" smtClean="0"/>
                  <a:t>TC8</a:t>
                </a:r>
                <a:endParaRPr lang="zh-CN" altLang="en-US" sz="1400" dirty="0"/>
              </a:p>
            </p:txBody>
          </p:sp>
        </p:grpSp>
        <p:sp>
          <p:nvSpPr>
            <p:cNvPr id="26" name="矩形 25"/>
            <p:cNvSpPr/>
            <p:nvPr/>
          </p:nvSpPr>
          <p:spPr>
            <a:xfrm>
              <a:off x="2772072" y="4077072"/>
              <a:ext cx="369012" cy="307777"/>
            </a:xfrm>
            <a:prstGeom prst="rect">
              <a:avLst/>
            </a:prstGeom>
          </p:spPr>
          <p:txBody>
            <a:bodyPr wrap="none">
              <a:spAutoFit/>
            </a:bodyPr>
            <a:lstStyle/>
            <a:p>
              <a:pPr algn="ctr"/>
              <a:r>
                <a:rPr lang="en-US" altLang="zh-CN" sz="1400" dirty="0" smtClean="0"/>
                <a:t>X6</a:t>
              </a:r>
              <a:endParaRPr lang="zh-CN" altLang="en-US" sz="1400" dirty="0"/>
            </a:p>
          </p:txBody>
        </p:sp>
        <p:grpSp>
          <p:nvGrpSpPr>
            <p:cNvPr id="27" name="组合 118"/>
            <p:cNvGrpSpPr/>
            <p:nvPr/>
          </p:nvGrpSpPr>
          <p:grpSpPr>
            <a:xfrm flipH="1">
              <a:off x="6300465" y="4077072"/>
              <a:ext cx="720923" cy="219078"/>
              <a:chOff x="1331913" y="5301208"/>
              <a:chExt cx="720923" cy="219078"/>
            </a:xfrm>
          </p:grpSpPr>
          <p:sp>
            <p:nvSpPr>
              <p:cNvPr id="33" name="椭圆 32"/>
              <p:cNvSpPr/>
              <p:nvPr/>
            </p:nvSpPr>
            <p:spPr>
              <a:xfrm>
                <a:off x="1547937" y="5301208"/>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8"/>
              <p:cNvGrpSpPr/>
              <p:nvPr/>
            </p:nvGrpSpPr>
            <p:grpSpPr>
              <a:xfrm>
                <a:off x="1766290" y="5301208"/>
                <a:ext cx="286546" cy="214314"/>
                <a:chOff x="1081062" y="3152772"/>
                <a:chExt cx="286546" cy="214314"/>
              </a:xfrm>
            </p:grpSpPr>
            <p:cxnSp>
              <p:nvCxnSpPr>
                <p:cNvPr id="40"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96"/>
              <p:cNvGrpSpPr/>
              <p:nvPr/>
            </p:nvGrpSpPr>
            <p:grpSpPr>
              <a:xfrm>
                <a:off x="1331913" y="5301208"/>
                <a:ext cx="214314" cy="219078"/>
                <a:chOff x="2838654" y="5301208"/>
                <a:chExt cx="214314" cy="219078"/>
              </a:xfrm>
            </p:grpSpPr>
            <p:sp>
              <p:nvSpPr>
                <p:cNvPr id="36" name="椭圆 23"/>
                <p:cNvSpPr/>
                <p:nvPr/>
              </p:nvSpPr>
              <p:spPr>
                <a:xfrm>
                  <a:off x="2838654" y="5301208"/>
                  <a:ext cx="214314" cy="214314"/>
                </a:xfrm>
                <a:prstGeom prst="ellipse">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24"/>
                <p:cNvSpPr/>
                <p:nvPr/>
              </p:nvSpPr>
              <p:spPr>
                <a:xfrm>
                  <a:off x="2865662" y="5334549"/>
                  <a:ext cx="147638" cy="152400"/>
                </a:xfrm>
                <a:custGeom>
                  <a:avLst/>
                  <a:gdLst>
                    <a:gd name="connsiteX0" fmla="*/ 0 w 147638"/>
                    <a:gd name="connsiteY0" fmla="*/ 0 h 152400"/>
                    <a:gd name="connsiteX1" fmla="*/ 147638 w 147638"/>
                    <a:gd name="connsiteY1" fmla="*/ 152400 h 152400"/>
                  </a:gdLst>
                  <a:ahLst/>
                  <a:cxnLst>
                    <a:cxn ang="0">
                      <a:pos x="connsiteX0" y="connsiteY0"/>
                    </a:cxn>
                    <a:cxn ang="0">
                      <a:pos x="connsiteX1" y="connsiteY1"/>
                    </a:cxn>
                  </a:cxnLst>
                  <a:rect l="l" t="t" r="r" b="b"/>
                  <a:pathLst>
                    <a:path w="147638" h="152400">
                      <a:moveTo>
                        <a:pt x="0" y="0"/>
                      </a:moveTo>
                      <a:lnTo>
                        <a:pt x="147638" y="15240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任意多边形 25"/>
                <p:cNvSpPr/>
                <p:nvPr/>
              </p:nvSpPr>
              <p:spPr>
                <a:xfrm>
                  <a:off x="2922812" y="5301211"/>
                  <a:ext cx="128588" cy="128588"/>
                </a:xfrm>
                <a:custGeom>
                  <a:avLst/>
                  <a:gdLst>
                    <a:gd name="connsiteX0" fmla="*/ 0 w 128588"/>
                    <a:gd name="connsiteY0" fmla="*/ 0 h 128588"/>
                    <a:gd name="connsiteX1" fmla="*/ 128588 w 128588"/>
                    <a:gd name="connsiteY1" fmla="*/ 128588 h 128588"/>
                  </a:gdLst>
                  <a:ahLst/>
                  <a:cxnLst>
                    <a:cxn ang="0">
                      <a:pos x="connsiteX0" y="connsiteY0"/>
                    </a:cxn>
                    <a:cxn ang="0">
                      <a:pos x="connsiteX1" y="connsiteY1"/>
                    </a:cxn>
                  </a:cxnLst>
                  <a:rect l="l" t="t" r="r" b="b"/>
                  <a:pathLst>
                    <a:path w="128588" h="128588">
                      <a:moveTo>
                        <a:pt x="0" y="0"/>
                      </a:moveTo>
                      <a:lnTo>
                        <a:pt x="128588" y="128588"/>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任意多边形 38"/>
                <p:cNvSpPr/>
                <p:nvPr/>
              </p:nvSpPr>
              <p:spPr>
                <a:xfrm>
                  <a:off x="2841850" y="5401224"/>
                  <a:ext cx="119062" cy="119062"/>
                </a:xfrm>
                <a:custGeom>
                  <a:avLst/>
                  <a:gdLst>
                    <a:gd name="connsiteX0" fmla="*/ 0 w 119062"/>
                    <a:gd name="connsiteY0" fmla="*/ 0 h 119062"/>
                    <a:gd name="connsiteX1" fmla="*/ 119062 w 119062"/>
                    <a:gd name="connsiteY1" fmla="*/ 119062 h 119062"/>
                  </a:gdLst>
                  <a:ahLst/>
                  <a:cxnLst>
                    <a:cxn ang="0">
                      <a:pos x="connsiteX0" y="connsiteY0"/>
                    </a:cxn>
                    <a:cxn ang="0">
                      <a:pos x="connsiteX1" y="connsiteY1"/>
                    </a:cxn>
                  </a:cxnLst>
                  <a:rect l="l" t="t" r="r" b="b"/>
                  <a:pathLst>
                    <a:path w="119062" h="119062">
                      <a:moveTo>
                        <a:pt x="0" y="0"/>
                      </a:moveTo>
                      <a:lnTo>
                        <a:pt x="119062" y="119062"/>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28" name="矩形 27"/>
            <p:cNvSpPr/>
            <p:nvPr/>
          </p:nvSpPr>
          <p:spPr>
            <a:xfrm>
              <a:off x="5862806" y="4057327"/>
              <a:ext cx="369012" cy="307777"/>
            </a:xfrm>
            <a:prstGeom prst="rect">
              <a:avLst/>
            </a:prstGeom>
          </p:spPr>
          <p:txBody>
            <a:bodyPr wrap="none">
              <a:spAutoFit/>
            </a:bodyPr>
            <a:lstStyle/>
            <a:p>
              <a:pPr algn="ctr"/>
              <a:r>
                <a:rPr lang="en-US" altLang="zh-CN" sz="1400" dirty="0" smtClean="0"/>
                <a:t>X7</a:t>
              </a:r>
              <a:endParaRPr lang="zh-CN" altLang="en-US" sz="1400" dirty="0"/>
            </a:p>
          </p:txBody>
        </p:sp>
        <p:sp>
          <p:nvSpPr>
            <p:cNvPr id="29" name="椭圆 28"/>
            <p:cNvSpPr/>
            <p:nvPr/>
          </p:nvSpPr>
          <p:spPr>
            <a:xfrm>
              <a:off x="6444481" y="3573016"/>
              <a:ext cx="144016" cy="144016"/>
            </a:xfrm>
            <a:prstGeom prst="ellipse">
              <a:avLst/>
            </a:prstGeom>
            <a:solidFill>
              <a:srgbClr val="29FF8A"/>
            </a:solidFill>
            <a:ln>
              <a:solidFill>
                <a:srgbClr val="29F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5948020" y="3212976"/>
              <a:ext cx="280437" cy="523220"/>
            </a:xfrm>
            <a:prstGeom prst="rect">
              <a:avLst/>
            </a:prstGeom>
          </p:spPr>
          <p:txBody>
            <a:bodyPr wrap="square">
              <a:spAutoFit/>
            </a:bodyPr>
            <a:lstStyle/>
            <a:p>
              <a:pPr algn="ctr"/>
              <a:r>
                <a:rPr lang="zh-CN" altLang="en-US" sz="1400" dirty="0" smtClean="0"/>
                <a:t> </a:t>
              </a:r>
              <a:r>
                <a:rPr lang="en-US" altLang="zh-CN" sz="1400" dirty="0" smtClean="0"/>
                <a:t>1</a:t>
              </a:r>
              <a:endParaRPr lang="zh-CN" altLang="en-US" sz="1400" dirty="0"/>
            </a:p>
          </p:txBody>
        </p:sp>
        <p:sp>
          <p:nvSpPr>
            <p:cNvPr id="31" name="右箭头 30"/>
            <p:cNvSpPr/>
            <p:nvPr/>
          </p:nvSpPr>
          <p:spPr>
            <a:xfrm>
              <a:off x="3708177" y="4149080"/>
              <a:ext cx="216024" cy="1440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右箭头 31"/>
            <p:cNvSpPr/>
            <p:nvPr/>
          </p:nvSpPr>
          <p:spPr>
            <a:xfrm>
              <a:off x="7092553" y="4149080"/>
              <a:ext cx="216024" cy="1440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500"/>
                                        <p:tgtEl>
                                          <p:spTgt spid="18"/>
                                        </p:tgtEl>
                                      </p:cBhvr>
                                    </p:animEffect>
                                  </p:childTnLst>
                                </p:cTn>
                              </p:par>
                              <p:par>
                                <p:cTn id="30" presetID="5" presetClass="exit" presetSubtype="10" fill="hold" grpId="1" nodeType="withEffect">
                                  <p:stCondLst>
                                    <p:cond delay="0"/>
                                  </p:stCondLst>
                                  <p:childTnLst>
                                    <p:animEffect transition="out" filter="checkerboard(across)">
                                      <p:cBhvr>
                                        <p:cTn id="31" dur="500"/>
                                        <p:tgtEl>
                                          <p:spTgt spid="12"/>
                                        </p:tgtEl>
                                      </p:cBhvr>
                                    </p:animEffect>
                                    <p:set>
                                      <p:cBhvr>
                                        <p:cTn id="32" dur="1" fill="hold">
                                          <p:stCondLst>
                                            <p:cond delay="499"/>
                                          </p:stCondLst>
                                        </p:cTn>
                                        <p:tgtEl>
                                          <p:spTgt spid="12"/>
                                        </p:tgtEl>
                                        <p:attrNameLst>
                                          <p:attrName>style.visibility</p:attrName>
                                        </p:attrNameLst>
                                      </p:cBhvr>
                                      <p:to>
                                        <p:strVal val="hidden"/>
                                      </p:to>
                                    </p:set>
                                  </p:childTnLst>
                                </p:cTn>
                              </p:par>
                            </p:childTnLst>
                          </p:cTn>
                        </p:par>
                        <p:par>
                          <p:cTn id="33" fill="hold">
                            <p:stCondLst>
                              <p:cond delay="500"/>
                            </p:stCondLst>
                            <p:childTnLst>
                              <p:par>
                                <p:cTn id="34" presetID="22" presetClass="entr" presetSubtype="4"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down)">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2" grpId="1" animBg="1"/>
      <p:bldP spid="13" grpId="0" animBg="1"/>
      <p:bldP spid="14" grpId="0" animBg="1"/>
      <p:bldP spid="15" grpId="0" animBg="1"/>
      <p:bldP spid="16"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834194" y="1100120"/>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619880" y="1671624"/>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5</a:t>
            </a:r>
            <a:r>
              <a:rPr lang="zh-CN" altLang="en-US" sz="2400" b="1" dirty="0" smtClean="0">
                <a:solidFill>
                  <a:srgbClr val="0303EB"/>
                </a:solidFill>
              </a:rPr>
              <a:t>）城市轨道交通中的进路</a:t>
            </a:r>
            <a:endParaRPr lang="zh-CN" altLang="en-US" sz="2400" dirty="0">
              <a:solidFill>
                <a:srgbClr val="0303EB"/>
              </a:solidFill>
            </a:endParaRPr>
          </a:p>
        </p:txBody>
      </p:sp>
      <p:grpSp>
        <p:nvGrpSpPr>
          <p:cNvPr id="8" name="组合 7"/>
          <p:cNvGrpSpPr/>
          <p:nvPr/>
        </p:nvGrpSpPr>
        <p:grpSpPr>
          <a:xfrm>
            <a:off x="1834326" y="2743194"/>
            <a:ext cx="7894363" cy="1315889"/>
            <a:chOff x="1214414" y="3068960"/>
            <a:chExt cx="7894363" cy="1315889"/>
          </a:xfrm>
        </p:grpSpPr>
        <p:grpSp>
          <p:nvGrpSpPr>
            <p:cNvPr id="9" name="组合 6"/>
            <p:cNvGrpSpPr/>
            <p:nvPr/>
          </p:nvGrpSpPr>
          <p:grpSpPr>
            <a:xfrm>
              <a:off x="1979985" y="3501008"/>
              <a:ext cx="428628" cy="285752"/>
              <a:chOff x="1582707" y="2285992"/>
              <a:chExt cx="682172" cy="285752"/>
            </a:xfrm>
          </p:grpSpPr>
          <p:sp>
            <p:nvSpPr>
              <p:cNvPr id="62" name="椭圆 7"/>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8"/>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9"/>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0" name="直接箭头连接符 9"/>
            <p:cNvCxnSpPr/>
            <p:nvPr/>
          </p:nvCxnSpPr>
          <p:spPr>
            <a:xfrm rot="10800000" flipH="1" flipV="1">
              <a:off x="7380585" y="3429000"/>
              <a:ext cx="1571636" cy="1588"/>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7668617" y="3068960"/>
              <a:ext cx="942887" cy="307777"/>
            </a:xfrm>
            <a:prstGeom prst="rect">
              <a:avLst/>
            </a:prstGeom>
          </p:spPr>
          <p:txBody>
            <a:bodyPr wrap="none">
              <a:spAutoFit/>
            </a:bodyPr>
            <a:lstStyle/>
            <a:p>
              <a:pPr algn="ctr"/>
              <a:r>
                <a:rPr lang="zh-CN" altLang="en-US" sz="1400" dirty="0" smtClean="0"/>
                <a:t> 运行方向</a:t>
              </a:r>
              <a:endParaRPr lang="zh-CN" altLang="en-US" sz="1400" dirty="0"/>
            </a:p>
          </p:txBody>
        </p:sp>
        <p:grpSp>
          <p:nvGrpSpPr>
            <p:cNvPr id="12" name="组合 57"/>
            <p:cNvGrpSpPr/>
            <p:nvPr/>
          </p:nvGrpSpPr>
          <p:grpSpPr>
            <a:xfrm flipH="1">
              <a:off x="3137723" y="4078782"/>
              <a:ext cx="504899" cy="214314"/>
              <a:chOff x="1691953" y="2636912"/>
              <a:chExt cx="504899" cy="214314"/>
            </a:xfrm>
          </p:grpSpPr>
          <p:sp>
            <p:nvSpPr>
              <p:cNvPr id="57" name="椭圆 26"/>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8"/>
              <p:cNvGrpSpPr/>
              <p:nvPr/>
            </p:nvGrpSpPr>
            <p:grpSpPr>
              <a:xfrm>
                <a:off x="1910306" y="2636912"/>
                <a:ext cx="286546" cy="214314"/>
                <a:chOff x="1081062" y="3152772"/>
                <a:chExt cx="286546" cy="214314"/>
              </a:xfrm>
            </p:grpSpPr>
            <p:cxnSp>
              <p:nvCxnSpPr>
                <p:cNvPr id="59"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3" name="组合 73"/>
            <p:cNvGrpSpPr/>
            <p:nvPr/>
          </p:nvGrpSpPr>
          <p:grpSpPr>
            <a:xfrm>
              <a:off x="4833573" y="3430710"/>
              <a:ext cx="458780" cy="356050"/>
              <a:chOff x="4833573" y="3430710"/>
              <a:chExt cx="458780" cy="356050"/>
            </a:xfrm>
          </p:grpSpPr>
          <p:grpSp>
            <p:nvGrpSpPr>
              <p:cNvPr id="52" name="组合 10"/>
              <p:cNvGrpSpPr/>
              <p:nvPr/>
            </p:nvGrpSpPr>
            <p:grpSpPr>
              <a:xfrm>
                <a:off x="4860305" y="3501008"/>
                <a:ext cx="428628" cy="285752"/>
                <a:chOff x="1582707" y="2285992"/>
                <a:chExt cx="682172" cy="285752"/>
              </a:xfrm>
            </p:grpSpPr>
            <p:sp>
              <p:nvSpPr>
                <p:cNvPr id="54" name="椭圆 53"/>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3" name="矩形 52"/>
              <p:cNvSpPr/>
              <p:nvPr/>
            </p:nvSpPr>
            <p:spPr>
              <a:xfrm>
                <a:off x="4833573" y="3430710"/>
                <a:ext cx="458780" cy="307777"/>
              </a:xfrm>
              <a:prstGeom prst="rect">
                <a:avLst/>
              </a:prstGeom>
            </p:spPr>
            <p:txBody>
              <a:bodyPr wrap="none">
                <a:spAutoFit/>
              </a:bodyPr>
              <a:lstStyle/>
              <a:p>
                <a:pPr algn="ctr"/>
                <a:r>
                  <a:rPr lang="en-US" altLang="zh-CN" sz="1400" dirty="0" smtClean="0"/>
                  <a:t>101</a:t>
                </a:r>
                <a:endParaRPr lang="zh-CN" altLang="en-US" sz="1400" dirty="0"/>
              </a:p>
            </p:txBody>
          </p:sp>
        </p:grpSp>
        <p:sp>
          <p:nvSpPr>
            <p:cNvPr id="14" name="矩形 13"/>
            <p:cNvSpPr/>
            <p:nvPr/>
          </p:nvSpPr>
          <p:spPr>
            <a:xfrm>
              <a:off x="1907977" y="3430710"/>
              <a:ext cx="458780" cy="307777"/>
            </a:xfrm>
            <a:prstGeom prst="rect">
              <a:avLst/>
            </a:prstGeom>
          </p:spPr>
          <p:txBody>
            <a:bodyPr wrap="none">
              <a:spAutoFit/>
            </a:bodyPr>
            <a:lstStyle/>
            <a:p>
              <a:pPr algn="ctr"/>
              <a:r>
                <a:rPr lang="en-US" altLang="zh-CN" sz="1400" dirty="0" smtClean="0"/>
                <a:t>102</a:t>
              </a:r>
              <a:endParaRPr lang="zh-CN" altLang="en-US" sz="1400" dirty="0"/>
            </a:p>
          </p:txBody>
        </p:sp>
        <p:grpSp>
          <p:nvGrpSpPr>
            <p:cNvPr id="15" name="组合 72"/>
            <p:cNvGrpSpPr/>
            <p:nvPr/>
          </p:nvGrpSpPr>
          <p:grpSpPr>
            <a:xfrm>
              <a:off x="1214414" y="3717032"/>
              <a:ext cx="7894363" cy="379785"/>
              <a:chOff x="1214414" y="3717032"/>
              <a:chExt cx="7894363" cy="379785"/>
            </a:xfrm>
          </p:grpSpPr>
          <p:grpSp>
            <p:nvGrpSpPr>
              <p:cNvPr id="33" name="组合 71"/>
              <p:cNvGrpSpPr/>
              <p:nvPr/>
            </p:nvGrpSpPr>
            <p:grpSpPr>
              <a:xfrm>
                <a:off x="1214414" y="3727937"/>
                <a:ext cx="7894363" cy="134822"/>
                <a:chOff x="1214414" y="3727937"/>
                <a:chExt cx="7894363" cy="134822"/>
              </a:xfrm>
            </p:grpSpPr>
            <p:cxnSp>
              <p:nvCxnSpPr>
                <p:cNvPr id="42" name="直接连接符 5"/>
                <p:cNvCxnSpPr/>
                <p:nvPr/>
              </p:nvCxnSpPr>
              <p:spPr>
                <a:xfrm flipV="1">
                  <a:off x="1214414" y="3790750"/>
                  <a:ext cx="7894363" cy="11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任意多边形 17"/>
                <p:cNvSpPr/>
                <p:nvPr/>
              </p:nvSpPr>
              <p:spPr>
                <a:xfrm flipH="1">
                  <a:off x="3060105" y="3742453"/>
                  <a:ext cx="45719" cy="120306"/>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任意多边形 18"/>
                <p:cNvSpPr/>
                <p:nvPr/>
              </p:nvSpPr>
              <p:spPr>
                <a:xfrm>
                  <a:off x="3950490" y="3727937"/>
                  <a:ext cx="45719" cy="134821"/>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任意多边形 44"/>
                <p:cNvSpPr/>
                <p:nvPr/>
              </p:nvSpPr>
              <p:spPr>
                <a:xfrm flipH="1">
                  <a:off x="4716289" y="3727937"/>
                  <a:ext cx="45719" cy="134821"/>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任意多边形 45"/>
                <p:cNvSpPr/>
                <p:nvPr/>
              </p:nvSpPr>
              <p:spPr>
                <a:xfrm>
                  <a:off x="5529263" y="3729979"/>
                  <a:ext cx="0" cy="114300"/>
                </a:xfrm>
                <a:custGeom>
                  <a:avLst/>
                  <a:gdLst>
                    <a:gd name="connsiteX0" fmla="*/ 0 w 0"/>
                    <a:gd name="connsiteY0" fmla="*/ 0 h 114300"/>
                    <a:gd name="connsiteX1" fmla="*/ 0 w 0"/>
                    <a:gd name="connsiteY1" fmla="*/ 114300 h 114300"/>
                  </a:gdLst>
                  <a:ahLst/>
                  <a:cxnLst>
                    <a:cxn ang="0">
                      <a:pos x="connsiteX0" y="connsiteY0"/>
                    </a:cxn>
                    <a:cxn ang="0">
                      <a:pos x="connsiteX1" y="connsiteY1"/>
                    </a:cxn>
                  </a:cxnLst>
                  <a:rect l="l" t="t" r="r" b="b"/>
                  <a:pathLst>
                    <a:path h="114300">
                      <a:moveTo>
                        <a:pt x="0" y="0"/>
                      </a:moveTo>
                      <a:lnTo>
                        <a:pt x="0" y="114300"/>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任意多边形 46"/>
                <p:cNvSpPr/>
                <p:nvPr/>
              </p:nvSpPr>
              <p:spPr>
                <a:xfrm>
                  <a:off x="6300788" y="3729979"/>
                  <a:ext cx="0" cy="109537"/>
                </a:xfrm>
                <a:custGeom>
                  <a:avLst/>
                  <a:gdLst>
                    <a:gd name="connsiteX0" fmla="*/ 0 w 0"/>
                    <a:gd name="connsiteY0" fmla="*/ 0 h 109537"/>
                    <a:gd name="connsiteX1" fmla="*/ 0 w 0"/>
                    <a:gd name="connsiteY1" fmla="*/ 109537 h 109537"/>
                  </a:gdLst>
                  <a:ahLst/>
                  <a:cxnLst>
                    <a:cxn ang="0">
                      <a:pos x="connsiteX0" y="connsiteY0"/>
                    </a:cxn>
                    <a:cxn ang="0">
                      <a:pos x="connsiteX1" y="connsiteY1"/>
                    </a:cxn>
                  </a:cxnLst>
                  <a:rect l="l" t="t" r="r" b="b"/>
                  <a:pathLst>
                    <a:path h="109537">
                      <a:moveTo>
                        <a:pt x="0" y="0"/>
                      </a:moveTo>
                      <a:lnTo>
                        <a:pt x="0" y="109537"/>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任意多边形 47"/>
                <p:cNvSpPr/>
                <p:nvPr/>
              </p:nvSpPr>
              <p:spPr>
                <a:xfrm>
                  <a:off x="7164561" y="3739504"/>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9" name="任意多边形 48"/>
                <p:cNvSpPr/>
                <p:nvPr/>
              </p:nvSpPr>
              <p:spPr>
                <a:xfrm>
                  <a:off x="8028657" y="3744266"/>
                  <a:ext cx="0" cy="100013"/>
                </a:xfrm>
                <a:custGeom>
                  <a:avLst/>
                  <a:gdLst>
                    <a:gd name="connsiteX0" fmla="*/ 0 w 0"/>
                    <a:gd name="connsiteY0" fmla="*/ 0 h 100013"/>
                    <a:gd name="connsiteX1" fmla="*/ 0 w 0"/>
                    <a:gd name="connsiteY1" fmla="*/ 100013 h 100013"/>
                  </a:gdLst>
                  <a:ahLst/>
                  <a:cxnLst>
                    <a:cxn ang="0">
                      <a:pos x="connsiteX0" y="connsiteY0"/>
                    </a:cxn>
                    <a:cxn ang="0">
                      <a:pos x="connsiteX1" y="connsiteY1"/>
                    </a:cxn>
                  </a:cxnLst>
                  <a:rect l="l" t="t" r="r" b="b"/>
                  <a:pathLst>
                    <a:path h="100013">
                      <a:moveTo>
                        <a:pt x="0" y="0"/>
                      </a:moveTo>
                      <a:lnTo>
                        <a:pt x="0" y="100013"/>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任意多边形 49"/>
                <p:cNvSpPr/>
                <p:nvPr/>
              </p:nvSpPr>
              <p:spPr>
                <a:xfrm>
                  <a:off x="1403921" y="3734741"/>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任意多边形 50"/>
                <p:cNvSpPr/>
                <p:nvPr/>
              </p:nvSpPr>
              <p:spPr>
                <a:xfrm>
                  <a:off x="8820745" y="3734388"/>
                  <a:ext cx="0" cy="112889"/>
                </a:xfrm>
                <a:custGeom>
                  <a:avLst/>
                  <a:gdLst>
                    <a:gd name="connsiteX0" fmla="*/ 0 w 0"/>
                    <a:gd name="connsiteY0" fmla="*/ 0 h 112889"/>
                    <a:gd name="connsiteX1" fmla="*/ 0 w 0"/>
                    <a:gd name="connsiteY1" fmla="*/ 112889 h 112889"/>
                  </a:gdLst>
                  <a:ahLst/>
                  <a:cxnLst>
                    <a:cxn ang="0">
                      <a:pos x="connsiteX0" y="connsiteY0"/>
                    </a:cxn>
                    <a:cxn ang="0">
                      <a:pos x="connsiteX1" y="connsiteY1"/>
                    </a:cxn>
                  </a:cxnLst>
                  <a:rect l="l" t="t" r="r" b="b"/>
                  <a:pathLst>
                    <a:path h="112889">
                      <a:moveTo>
                        <a:pt x="0" y="0"/>
                      </a:moveTo>
                      <a:lnTo>
                        <a:pt x="0" y="112889"/>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34" name="矩形 33"/>
              <p:cNvSpPr/>
              <p:nvPr/>
            </p:nvSpPr>
            <p:spPr>
              <a:xfrm>
                <a:off x="1974414" y="3717032"/>
                <a:ext cx="509627" cy="369332"/>
              </a:xfrm>
              <a:prstGeom prst="rect">
                <a:avLst/>
              </a:prstGeom>
            </p:spPr>
            <p:txBody>
              <a:bodyPr wrap="none">
                <a:spAutoFit/>
              </a:bodyPr>
              <a:lstStyle/>
              <a:p>
                <a:pPr algn="ctr"/>
                <a:r>
                  <a:rPr lang="zh-CN" altLang="en-US" dirty="0" smtClean="0"/>
                  <a:t> </a:t>
                </a:r>
                <a:r>
                  <a:rPr lang="en-US" altLang="zh-CN" sz="1400" dirty="0" smtClean="0"/>
                  <a:t>TC1</a:t>
                </a:r>
                <a:endParaRPr lang="zh-CN" altLang="en-US" sz="1400" dirty="0"/>
              </a:p>
            </p:txBody>
          </p:sp>
          <p:sp>
            <p:nvSpPr>
              <p:cNvPr id="35" name="矩形 34"/>
              <p:cNvSpPr/>
              <p:nvPr/>
            </p:nvSpPr>
            <p:spPr>
              <a:xfrm>
                <a:off x="3276129" y="3789040"/>
                <a:ext cx="456728" cy="307777"/>
              </a:xfrm>
              <a:prstGeom prst="rect">
                <a:avLst/>
              </a:prstGeom>
            </p:spPr>
            <p:txBody>
              <a:bodyPr wrap="none">
                <a:spAutoFit/>
              </a:bodyPr>
              <a:lstStyle/>
              <a:p>
                <a:pPr algn="ctr"/>
                <a:r>
                  <a:rPr lang="en-US" altLang="zh-CN" sz="1400" dirty="0" smtClean="0"/>
                  <a:t>TC2</a:t>
                </a:r>
                <a:endParaRPr lang="zh-CN" altLang="en-US" sz="1400" dirty="0"/>
              </a:p>
            </p:txBody>
          </p:sp>
          <p:sp>
            <p:nvSpPr>
              <p:cNvPr id="36" name="矩形 35"/>
              <p:cNvSpPr/>
              <p:nvPr/>
            </p:nvSpPr>
            <p:spPr>
              <a:xfrm>
                <a:off x="4140225" y="3789040"/>
                <a:ext cx="456728" cy="307777"/>
              </a:xfrm>
              <a:prstGeom prst="rect">
                <a:avLst/>
              </a:prstGeom>
            </p:spPr>
            <p:txBody>
              <a:bodyPr wrap="none">
                <a:spAutoFit/>
              </a:bodyPr>
              <a:lstStyle/>
              <a:p>
                <a:pPr algn="ctr"/>
                <a:r>
                  <a:rPr lang="en-US" altLang="zh-CN" sz="1400" dirty="0" smtClean="0"/>
                  <a:t>TC3</a:t>
                </a:r>
                <a:endParaRPr lang="zh-CN" altLang="en-US" sz="1400" dirty="0"/>
              </a:p>
            </p:txBody>
          </p:sp>
          <p:sp>
            <p:nvSpPr>
              <p:cNvPr id="37" name="矩形 36"/>
              <p:cNvSpPr/>
              <p:nvPr/>
            </p:nvSpPr>
            <p:spPr>
              <a:xfrm>
                <a:off x="4932313" y="3789040"/>
                <a:ext cx="456728" cy="307777"/>
              </a:xfrm>
              <a:prstGeom prst="rect">
                <a:avLst/>
              </a:prstGeom>
            </p:spPr>
            <p:txBody>
              <a:bodyPr wrap="none">
                <a:spAutoFit/>
              </a:bodyPr>
              <a:lstStyle/>
              <a:p>
                <a:pPr algn="ctr"/>
                <a:r>
                  <a:rPr lang="en-US" altLang="zh-CN" sz="1400" dirty="0" smtClean="0"/>
                  <a:t>TC4</a:t>
                </a:r>
                <a:endParaRPr lang="zh-CN" altLang="en-US" sz="1400" dirty="0"/>
              </a:p>
            </p:txBody>
          </p:sp>
          <p:sp>
            <p:nvSpPr>
              <p:cNvPr id="38" name="矩形 37"/>
              <p:cNvSpPr/>
              <p:nvPr/>
            </p:nvSpPr>
            <p:spPr>
              <a:xfrm>
                <a:off x="5652394" y="3789040"/>
                <a:ext cx="456727" cy="307777"/>
              </a:xfrm>
              <a:prstGeom prst="rect">
                <a:avLst/>
              </a:prstGeom>
            </p:spPr>
            <p:txBody>
              <a:bodyPr wrap="none">
                <a:spAutoFit/>
              </a:bodyPr>
              <a:lstStyle/>
              <a:p>
                <a:pPr algn="ctr"/>
                <a:r>
                  <a:rPr lang="en-US" altLang="zh-CN" sz="1400" dirty="0" smtClean="0"/>
                  <a:t>TC5</a:t>
                </a:r>
                <a:endParaRPr lang="zh-CN" altLang="en-US" sz="1400" dirty="0"/>
              </a:p>
            </p:txBody>
          </p:sp>
          <p:sp>
            <p:nvSpPr>
              <p:cNvPr id="39" name="矩形 38"/>
              <p:cNvSpPr/>
              <p:nvPr/>
            </p:nvSpPr>
            <p:spPr>
              <a:xfrm>
                <a:off x="6516489" y="3789040"/>
                <a:ext cx="648072" cy="307777"/>
              </a:xfrm>
              <a:prstGeom prst="rect">
                <a:avLst/>
              </a:prstGeom>
            </p:spPr>
            <p:txBody>
              <a:bodyPr wrap="square">
                <a:spAutoFit/>
              </a:bodyPr>
              <a:lstStyle/>
              <a:p>
                <a:pPr algn="ctr"/>
                <a:r>
                  <a:rPr lang="en-US" altLang="zh-CN" sz="1400" dirty="0" smtClean="0"/>
                  <a:t>TC6</a:t>
                </a:r>
                <a:endParaRPr lang="zh-CN" altLang="en-US" sz="1400" dirty="0"/>
              </a:p>
            </p:txBody>
          </p:sp>
          <p:sp>
            <p:nvSpPr>
              <p:cNvPr id="40" name="矩形 39"/>
              <p:cNvSpPr/>
              <p:nvPr/>
            </p:nvSpPr>
            <p:spPr>
              <a:xfrm>
                <a:off x="7308577" y="3789040"/>
                <a:ext cx="456728" cy="307777"/>
              </a:xfrm>
              <a:prstGeom prst="rect">
                <a:avLst/>
              </a:prstGeom>
            </p:spPr>
            <p:txBody>
              <a:bodyPr wrap="none">
                <a:spAutoFit/>
              </a:bodyPr>
              <a:lstStyle/>
              <a:p>
                <a:pPr algn="ctr"/>
                <a:r>
                  <a:rPr lang="en-US" altLang="zh-CN" sz="1400" dirty="0" smtClean="0"/>
                  <a:t>TC7</a:t>
                </a:r>
                <a:endParaRPr lang="zh-CN" altLang="en-US" sz="1400" dirty="0"/>
              </a:p>
            </p:txBody>
          </p:sp>
          <p:sp>
            <p:nvSpPr>
              <p:cNvPr id="41" name="矩形 40"/>
              <p:cNvSpPr/>
              <p:nvPr/>
            </p:nvSpPr>
            <p:spPr>
              <a:xfrm>
                <a:off x="8100665" y="3789040"/>
                <a:ext cx="456728" cy="307777"/>
              </a:xfrm>
              <a:prstGeom prst="rect">
                <a:avLst/>
              </a:prstGeom>
            </p:spPr>
            <p:txBody>
              <a:bodyPr wrap="none">
                <a:spAutoFit/>
              </a:bodyPr>
              <a:lstStyle/>
              <a:p>
                <a:pPr algn="ctr"/>
                <a:r>
                  <a:rPr lang="en-US" altLang="zh-CN" sz="1400" dirty="0" smtClean="0"/>
                  <a:t>TC8</a:t>
                </a:r>
                <a:endParaRPr lang="zh-CN" altLang="en-US" sz="1400" dirty="0"/>
              </a:p>
            </p:txBody>
          </p:sp>
        </p:grpSp>
        <p:sp>
          <p:nvSpPr>
            <p:cNvPr id="16" name="矩形 15"/>
            <p:cNvSpPr/>
            <p:nvPr/>
          </p:nvSpPr>
          <p:spPr>
            <a:xfrm>
              <a:off x="2772072" y="4077072"/>
              <a:ext cx="369012" cy="307777"/>
            </a:xfrm>
            <a:prstGeom prst="rect">
              <a:avLst/>
            </a:prstGeom>
          </p:spPr>
          <p:txBody>
            <a:bodyPr wrap="none">
              <a:spAutoFit/>
            </a:bodyPr>
            <a:lstStyle/>
            <a:p>
              <a:pPr algn="ctr"/>
              <a:r>
                <a:rPr lang="en-US" altLang="zh-CN" sz="1400" dirty="0" smtClean="0"/>
                <a:t>X6</a:t>
              </a:r>
              <a:endParaRPr lang="zh-CN" altLang="en-US" sz="1400" dirty="0"/>
            </a:p>
          </p:txBody>
        </p:sp>
        <p:grpSp>
          <p:nvGrpSpPr>
            <p:cNvPr id="17" name="组合 118"/>
            <p:cNvGrpSpPr/>
            <p:nvPr/>
          </p:nvGrpSpPr>
          <p:grpSpPr>
            <a:xfrm flipH="1">
              <a:off x="6300465" y="4077072"/>
              <a:ext cx="720923" cy="219078"/>
              <a:chOff x="1331913" y="5301208"/>
              <a:chExt cx="720923" cy="219078"/>
            </a:xfrm>
          </p:grpSpPr>
          <p:sp>
            <p:nvSpPr>
              <p:cNvPr id="23" name="椭圆 22"/>
              <p:cNvSpPr/>
              <p:nvPr/>
            </p:nvSpPr>
            <p:spPr>
              <a:xfrm>
                <a:off x="1547937" y="5301208"/>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8"/>
              <p:cNvGrpSpPr/>
              <p:nvPr/>
            </p:nvGrpSpPr>
            <p:grpSpPr>
              <a:xfrm>
                <a:off x="1766290" y="5301208"/>
                <a:ext cx="286546" cy="214314"/>
                <a:chOff x="1081062" y="3152772"/>
                <a:chExt cx="286546" cy="214314"/>
              </a:xfrm>
            </p:grpSpPr>
            <p:cxnSp>
              <p:nvCxnSpPr>
                <p:cNvPr id="30"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96"/>
              <p:cNvGrpSpPr/>
              <p:nvPr/>
            </p:nvGrpSpPr>
            <p:grpSpPr>
              <a:xfrm>
                <a:off x="1331913" y="5301208"/>
                <a:ext cx="214314" cy="219078"/>
                <a:chOff x="2838654" y="5301208"/>
                <a:chExt cx="214314" cy="219078"/>
              </a:xfrm>
            </p:grpSpPr>
            <p:sp>
              <p:nvSpPr>
                <p:cNvPr id="26" name="椭圆 23"/>
                <p:cNvSpPr/>
                <p:nvPr/>
              </p:nvSpPr>
              <p:spPr>
                <a:xfrm>
                  <a:off x="2838654" y="5301208"/>
                  <a:ext cx="214314" cy="214314"/>
                </a:xfrm>
                <a:prstGeom prst="ellipse">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4"/>
                <p:cNvSpPr/>
                <p:nvPr/>
              </p:nvSpPr>
              <p:spPr>
                <a:xfrm>
                  <a:off x="2865662" y="5334549"/>
                  <a:ext cx="147638" cy="152400"/>
                </a:xfrm>
                <a:custGeom>
                  <a:avLst/>
                  <a:gdLst>
                    <a:gd name="connsiteX0" fmla="*/ 0 w 147638"/>
                    <a:gd name="connsiteY0" fmla="*/ 0 h 152400"/>
                    <a:gd name="connsiteX1" fmla="*/ 147638 w 147638"/>
                    <a:gd name="connsiteY1" fmla="*/ 152400 h 152400"/>
                  </a:gdLst>
                  <a:ahLst/>
                  <a:cxnLst>
                    <a:cxn ang="0">
                      <a:pos x="connsiteX0" y="connsiteY0"/>
                    </a:cxn>
                    <a:cxn ang="0">
                      <a:pos x="connsiteX1" y="connsiteY1"/>
                    </a:cxn>
                  </a:cxnLst>
                  <a:rect l="l" t="t" r="r" b="b"/>
                  <a:pathLst>
                    <a:path w="147638" h="152400">
                      <a:moveTo>
                        <a:pt x="0" y="0"/>
                      </a:moveTo>
                      <a:lnTo>
                        <a:pt x="147638" y="15240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任意多边形 25"/>
                <p:cNvSpPr/>
                <p:nvPr/>
              </p:nvSpPr>
              <p:spPr>
                <a:xfrm>
                  <a:off x="2922812" y="5301211"/>
                  <a:ext cx="128588" cy="128588"/>
                </a:xfrm>
                <a:custGeom>
                  <a:avLst/>
                  <a:gdLst>
                    <a:gd name="connsiteX0" fmla="*/ 0 w 128588"/>
                    <a:gd name="connsiteY0" fmla="*/ 0 h 128588"/>
                    <a:gd name="connsiteX1" fmla="*/ 128588 w 128588"/>
                    <a:gd name="connsiteY1" fmla="*/ 128588 h 128588"/>
                  </a:gdLst>
                  <a:ahLst/>
                  <a:cxnLst>
                    <a:cxn ang="0">
                      <a:pos x="connsiteX0" y="connsiteY0"/>
                    </a:cxn>
                    <a:cxn ang="0">
                      <a:pos x="connsiteX1" y="connsiteY1"/>
                    </a:cxn>
                  </a:cxnLst>
                  <a:rect l="l" t="t" r="r" b="b"/>
                  <a:pathLst>
                    <a:path w="128588" h="128588">
                      <a:moveTo>
                        <a:pt x="0" y="0"/>
                      </a:moveTo>
                      <a:lnTo>
                        <a:pt x="128588" y="128588"/>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任意多边形 28"/>
                <p:cNvSpPr/>
                <p:nvPr/>
              </p:nvSpPr>
              <p:spPr>
                <a:xfrm>
                  <a:off x="2841850" y="5401224"/>
                  <a:ext cx="119062" cy="119062"/>
                </a:xfrm>
                <a:custGeom>
                  <a:avLst/>
                  <a:gdLst>
                    <a:gd name="connsiteX0" fmla="*/ 0 w 119062"/>
                    <a:gd name="connsiteY0" fmla="*/ 0 h 119062"/>
                    <a:gd name="connsiteX1" fmla="*/ 119062 w 119062"/>
                    <a:gd name="connsiteY1" fmla="*/ 119062 h 119062"/>
                  </a:gdLst>
                  <a:ahLst/>
                  <a:cxnLst>
                    <a:cxn ang="0">
                      <a:pos x="connsiteX0" y="connsiteY0"/>
                    </a:cxn>
                    <a:cxn ang="0">
                      <a:pos x="connsiteX1" y="connsiteY1"/>
                    </a:cxn>
                  </a:cxnLst>
                  <a:rect l="l" t="t" r="r" b="b"/>
                  <a:pathLst>
                    <a:path w="119062" h="119062">
                      <a:moveTo>
                        <a:pt x="0" y="0"/>
                      </a:moveTo>
                      <a:lnTo>
                        <a:pt x="119062" y="119062"/>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18" name="矩形 17"/>
            <p:cNvSpPr/>
            <p:nvPr/>
          </p:nvSpPr>
          <p:spPr>
            <a:xfrm>
              <a:off x="5862806" y="4057327"/>
              <a:ext cx="369012" cy="307777"/>
            </a:xfrm>
            <a:prstGeom prst="rect">
              <a:avLst/>
            </a:prstGeom>
          </p:spPr>
          <p:txBody>
            <a:bodyPr wrap="none">
              <a:spAutoFit/>
            </a:bodyPr>
            <a:lstStyle/>
            <a:p>
              <a:pPr algn="ctr"/>
              <a:r>
                <a:rPr lang="en-US" altLang="zh-CN" sz="1400" dirty="0" smtClean="0"/>
                <a:t>X7</a:t>
              </a:r>
              <a:endParaRPr lang="zh-CN" altLang="en-US" sz="1400" dirty="0"/>
            </a:p>
          </p:txBody>
        </p:sp>
        <p:sp>
          <p:nvSpPr>
            <p:cNvPr id="19" name="椭圆 18"/>
            <p:cNvSpPr/>
            <p:nvPr/>
          </p:nvSpPr>
          <p:spPr>
            <a:xfrm>
              <a:off x="6444481" y="3573016"/>
              <a:ext cx="144016" cy="144016"/>
            </a:xfrm>
            <a:prstGeom prst="ellipse">
              <a:avLst/>
            </a:prstGeom>
            <a:solidFill>
              <a:srgbClr val="29FF8A"/>
            </a:solidFill>
            <a:ln>
              <a:solidFill>
                <a:srgbClr val="29F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948020" y="3212976"/>
              <a:ext cx="280437" cy="523220"/>
            </a:xfrm>
            <a:prstGeom prst="rect">
              <a:avLst/>
            </a:prstGeom>
          </p:spPr>
          <p:txBody>
            <a:bodyPr wrap="square">
              <a:spAutoFit/>
            </a:bodyPr>
            <a:lstStyle/>
            <a:p>
              <a:pPr algn="ctr"/>
              <a:r>
                <a:rPr lang="zh-CN" altLang="en-US" sz="1400" dirty="0" smtClean="0"/>
                <a:t> </a:t>
              </a:r>
              <a:r>
                <a:rPr lang="en-US" altLang="zh-CN" sz="1400" dirty="0" smtClean="0"/>
                <a:t>1</a:t>
              </a:r>
              <a:endParaRPr lang="zh-CN" altLang="en-US" sz="1400" dirty="0"/>
            </a:p>
          </p:txBody>
        </p:sp>
        <p:sp>
          <p:nvSpPr>
            <p:cNvPr id="21" name="右箭头 20"/>
            <p:cNvSpPr/>
            <p:nvPr/>
          </p:nvSpPr>
          <p:spPr>
            <a:xfrm>
              <a:off x="3708177" y="4149080"/>
              <a:ext cx="216024" cy="1440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右箭头 21"/>
            <p:cNvSpPr/>
            <p:nvPr/>
          </p:nvSpPr>
          <p:spPr>
            <a:xfrm>
              <a:off x="7092553" y="4149080"/>
              <a:ext cx="216024" cy="1440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5" name="矩形 64"/>
          <p:cNvSpPr/>
          <p:nvPr/>
        </p:nvSpPr>
        <p:spPr>
          <a:xfrm>
            <a:off x="1119946" y="4743458"/>
            <a:ext cx="10358510" cy="1938992"/>
          </a:xfrm>
          <a:prstGeom prst="rect">
            <a:avLst/>
          </a:prstGeom>
        </p:spPr>
        <p:txBody>
          <a:bodyPr wrap="square">
            <a:spAutoFit/>
          </a:bodyPr>
          <a:lstStyle/>
          <a:p>
            <a:pPr>
              <a:lnSpc>
                <a:spcPct val="150000"/>
              </a:lnSpc>
              <a:buFont typeface="Wingdings" pitchFamily="2" charset="2"/>
              <a:buChar char="u"/>
            </a:pPr>
            <a:r>
              <a:rPr lang="en-US" sz="2000" b="1" dirty="0" smtClean="0"/>
              <a:t>X6</a:t>
            </a:r>
            <a:r>
              <a:rPr lang="zh-CN" altLang="en-US" sz="2000" b="1" dirty="0" smtClean="0"/>
              <a:t>、</a:t>
            </a:r>
            <a:r>
              <a:rPr lang="en-US" sz="2000" b="1" dirty="0" smtClean="0"/>
              <a:t>X7</a:t>
            </a:r>
            <a:r>
              <a:rPr lang="zh-CN" altLang="en-US" sz="2000" b="1" dirty="0" smtClean="0"/>
              <a:t>是一架自动信号机，信号机图标前带有黄色箭头，标明为自动信号。</a:t>
            </a:r>
            <a:endParaRPr lang="en-US" altLang="zh-CN" sz="2000" b="1" dirty="0" smtClean="0"/>
          </a:p>
          <a:p>
            <a:pPr>
              <a:lnSpc>
                <a:spcPct val="150000"/>
              </a:lnSpc>
              <a:buFont typeface="Wingdings" pitchFamily="2" charset="2"/>
              <a:buChar char="u"/>
            </a:pPr>
            <a:endParaRPr lang="en-US" altLang="zh-CN" sz="2000" b="1" dirty="0" smtClean="0"/>
          </a:p>
          <a:p>
            <a:pPr>
              <a:lnSpc>
                <a:spcPct val="150000"/>
              </a:lnSpc>
              <a:buFont typeface="Wingdings" pitchFamily="2" charset="2"/>
              <a:buChar char="u"/>
            </a:pPr>
            <a:r>
              <a:rPr lang="en-US" sz="2000" b="1" dirty="0" smtClean="0"/>
              <a:t>TC1</a:t>
            </a:r>
            <a:r>
              <a:rPr lang="zh-CN" altLang="en-US" sz="2000" b="1" dirty="0" smtClean="0"/>
              <a:t>、</a:t>
            </a:r>
            <a:r>
              <a:rPr lang="en-US" sz="2000" b="1" dirty="0" smtClean="0"/>
              <a:t>TC5</a:t>
            </a:r>
            <a:r>
              <a:rPr lang="zh-CN" altLang="en-US" sz="2000" b="1" dirty="0" smtClean="0"/>
              <a:t>分别是以</a:t>
            </a:r>
            <a:r>
              <a:rPr lang="en-US" sz="2000" b="1" dirty="0" smtClean="0"/>
              <a:t>X6</a:t>
            </a:r>
            <a:r>
              <a:rPr lang="zh-CN" altLang="en-US" sz="2000" b="1" dirty="0" smtClean="0"/>
              <a:t>、</a:t>
            </a:r>
            <a:r>
              <a:rPr lang="en-US" sz="2000" b="1" dirty="0" smtClean="0"/>
              <a:t>X7</a:t>
            </a:r>
            <a:r>
              <a:rPr lang="zh-CN" altLang="en-US" sz="2000" b="1" dirty="0" smtClean="0"/>
              <a:t>为始端的进路的触发区段，当列车</a:t>
            </a:r>
            <a:r>
              <a:rPr lang="en-US" sz="2000" b="1" dirty="0" smtClean="0"/>
              <a:t>102</a:t>
            </a:r>
            <a:r>
              <a:rPr lang="zh-CN" altLang="en-US" sz="2000" b="1" dirty="0" smtClean="0"/>
              <a:t>占用</a:t>
            </a:r>
            <a:r>
              <a:rPr lang="en-US" sz="2000" b="1" dirty="0" smtClean="0"/>
              <a:t>TC1</a:t>
            </a:r>
            <a:r>
              <a:rPr lang="zh-CN" altLang="en-US" sz="2000" b="1" dirty="0" smtClean="0"/>
              <a:t>时，触发联锁系统，</a:t>
            </a:r>
            <a:r>
              <a:rPr lang="en-US" sz="2000" b="1" dirty="0" smtClean="0"/>
              <a:t>X6</a:t>
            </a:r>
            <a:r>
              <a:rPr lang="zh-CN" altLang="en-US" sz="2000" b="1" dirty="0" smtClean="0"/>
              <a:t>→</a:t>
            </a:r>
            <a:r>
              <a:rPr lang="en-US" sz="2000" b="1" dirty="0" smtClean="0"/>
              <a:t>X7</a:t>
            </a:r>
            <a:r>
              <a:rPr lang="zh-CN" altLang="en-US" sz="2000" b="1" dirty="0" smtClean="0"/>
              <a:t>进路自动排出，</a:t>
            </a:r>
            <a:r>
              <a:rPr lang="en-US" sz="2000" b="1" dirty="0" smtClean="0"/>
              <a:t>X6</a:t>
            </a:r>
            <a:r>
              <a:rPr lang="zh-CN" altLang="en-US" sz="2000" b="1" dirty="0" smtClean="0"/>
              <a:t>信号开放。</a:t>
            </a:r>
            <a:endParaRPr lang="zh-CN" altLang="en-US" sz="2000" b="1"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834194" y="1100120"/>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619880" y="1671624"/>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5</a:t>
            </a:r>
            <a:r>
              <a:rPr lang="zh-CN" altLang="en-US" sz="2400" b="1" dirty="0" smtClean="0">
                <a:solidFill>
                  <a:srgbClr val="0303EB"/>
                </a:solidFill>
              </a:rPr>
              <a:t>）城市轨道交通中的进路</a:t>
            </a:r>
            <a:endParaRPr lang="zh-CN" altLang="en-US" sz="2400" dirty="0">
              <a:solidFill>
                <a:srgbClr val="0303EB"/>
              </a:solidFill>
            </a:endParaRPr>
          </a:p>
        </p:txBody>
      </p:sp>
      <p:grpSp>
        <p:nvGrpSpPr>
          <p:cNvPr id="8" name="组合 34"/>
          <p:cNvGrpSpPr/>
          <p:nvPr/>
        </p:nvGrpSpPr>
        <p:grpSpPr>
          <a:xfrm>
            <a:off x="477004" y="2457442"/>
            <a:ext cx="2714644" cy="571504"/>
            <a:chOff x="285720" y="2163128"/>
            <a:chExt cx="2214578" cy="785596"/>
          </a:xfrm>
        </p:grpSpPr>
        <p:sp>
          <p:nvSpPr>
            <p:cNvPr id="9" name="燕尾形 5"/>
            <p:cNvSpPr/>
            <p:nvPr/>
          </p:nvSpPr>
          <p:spPr>
            <a:xfrm>
              <a:off x="285720" y="2163128"/>
              <a:ext cx="2214578" cy="785596"/>
            </a:xfrm>
            <a:prstGeom prst="chevron">
              <a:avLst/>
            </a:prstGeom>
            <a:solidFill>
              <a:srgbClr val="00B0F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10" name="燕尾形 4"/>
            <p:cNvSpPr/>
            <p:nvPr/>
          </p:nvSpPr>
          <p:spPr>
            <a:xfrm>
              <a:off x="728636" y="2163128"/>
              <a:ext cx="1485910"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r>
                <a:rPr lang="zh-CN" altLang="en-US" sz="2400" b="1" dirty="0" smtClean="0">
                  <a:solidFill>
                    <a:schemeClr val="bg1"/>
                  </a:solidFill>
                </a:rPr>
                <a:t>折返进路</a:t>
              </a:r>
              <a:endParaRPr lang="zh-CN" altLang="en-US" sz="2400" b="1" dirty="0">
                <a:solidFill>
                  <a:schemeClr val="bg1"/>
                </a:solidFill>
              </a:endParaRPr>
            </a:p>
          </p:txBody>
        </p:sp>
      </p:grpSp>
      <p:pic>
        <p:nvPicPr>
          <p:cNvPr id="101378" name="Picture 2"/>
          <p:cNvPicPr>
            <a:picLocks noChangeAspect="1" noChangeArrowheads="1"/>
          </p:cNvPicPr>
          <p:nvPr/>
        </p:nvPicPr>
        <p:blipFill>
          <a:blip r:embed="rId2"/>
          <a:srcRect/>
          <a:stretch>
            <a:fillRect/>
          </a:stretch>
        </p:blipFill>
        <p:spPr bwMode="auto">
          <a:xfrm>
            <a:off x="1905764" y="3457574"/>
            <a:ext cx="8767391" cy="27146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2625062" cy="461665"/>
            <a:chOff x="548443" y="1281397"/>
            <a:chExt cx="2625062"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196435" cy="461665"/>
            </a:xfrm>
            <a:prstGeom prst="rect">
              <a:avLst/>
            </a:prstGeom>
          </p:spPr>
          <p:txBody>
            <a:bodyPr wrap="none">
              <a:spAutoFit/>
            </a:bodyPr>
            <a:lstStyle/>
            <a:p>
              <a:r>
                <a:rPr lang="en-US" altLang="zh-CN" sz="2400" b="1" dirty="0" smtClean="0"/>
                <a:t>1</a:t>
              </a:r>
              <a:r>
                <a:rPr lang="zh-CN" altLang="en-US" sz="2400" b="1" dirty="0" smtClean="0"/>
                <a:t>、</a:t>
              </a:r>
              <a:r>
                <a:rPr lang="zh-CN" altLang="en-US" sz="2400" b="1" dirty="0" smtClean="0">
                  <a:latin typeface="Times New Roman" pitchFamily="18" charset="0"/>
                  <a:cs typeface="Times New Roman" pitchFamily="18" charset="0"/>
                </a:rPr>
                <a:t>联锁的定义</a:t>
              </a:r>
            </a:p>
          </p:txBody>
        </p:sp>
      </p:grpSp>
      <p:pic>
        <p:nvPicPr>
          <p:cNvPr id="7" name="Picture 2" descr="d:\360浏览器\360\360se\360se6\User Data\temp\359b033b5bb5c9ea2d542b89d739b6003af3b330.jpg"/>
          <p:cNvPicPr>
            <a:picLocks noChangeAspect="1" noChangeArrowheads="1"/>
          </p:cNvPicPr>
          <p:nvPr/>
        </p:nvPicPr>
        <p:blipFill>
          <a:blip r:embed="rId2"/>
          <a:srcRect t="8163"/>
          <a:stretch>
            <a:fillRect/>
          </a:stretch>
        </p:blipFill>
        <p:spPr bwMode="auto">
          <a:xfrm>
            <a:off x="2691582" y="1957376"/>
            <a:ext cx="8528580" cy="3214710"/>
          </a:xfrm>
          <a:prstGeom prst="rect">
            <a:avLst/>
          </a:prstGeom>
          <a:noFill/>
        </p:spPr>
      </p:pic>
      <p:pic>
        <p:nvPicPr>
          <p:cNvPr id="10" name="Picture 146"/>
          <p:cNvPicPr>
            <a:picLocks noChangeAspect="1" noChangeArrowheads="1"/>
          </p:cNvPicPr>
          <p:nvPr/>
        </p:nvPicPr>
        <p:blipFill>
          <a:blip r:embed="rId3" cstate="print"/>
          <a:srcRect/>
          <a:stretch>
            <a:fillRect/>
          </a:stretch>
        </p:blipFill>
        <p:spPr bwMode="auto">
          <a:xfrm>
            <a:off x="9621068" y="1743062"/>
            <a:ext cx="1066800" cy="401637"/>
          </a:xfrm>
          <a:prstGeom prst="rect">
            <a:avLst/>
          </a:prstGeom>
          <a:noFill/>
          <a:ln w="9525">
            <a:noFill/>
            <a:miter lim="800000"/>
            <a:headEnd/>
            <a:tailEnd/>
          </a:ln>
        </p:spPr>
      </p:pic>
      <p:pic>
        <p:nvPicPr>
          <p:cNvPr id="12" name="Picture 146"/>
          <p:cNvPicPr>
            <a:picLocks noChangeAspect="1" noChangeArrowheads="1"/>
          </p:cNvPicPr>
          <p:nvPr/>
        </p:nvPicPr>
        <p:blipFill>
          <a:blip r:embed="rId3" cstate="print"/>
          <a:srcRect/>
          <a:stretch>
            <a:fillRect/>
          </a:stretch>
        </p:blipFill>
        <p:spPr bwMode="auto">
          <a:xfrm flipH="1">
            <a:off x="2905896" y="2957508"/>
            <a:ext cx="1066800" cy="401637"/>
          </a:xfrm>
          <a:prstGeom prst="rect">
            <a:avLst/>
          </a:prstGeom>
          <a:noFill/>
          <a:ln w="9525">
            <a:noFill/>
            <a:miter lim="800000"/>
            <a:headEnd/>
            <a:tailEnd/>
          </a:ln>
        </p:spPr>
      </p:pic>
      <p:sp>
        <p:nvSpPr>
          <p:cNvPr id="14" name="任意多边形 13"/>
          <p:cNvSpPr/>
          <p:nvPr/>
        </p:nvSpPr>
        <p:spPr>
          <a:xfrm>
            <a:off x="6620672" y="2100252"/>
            <a:ext cx="3348507" cy="605307"/>
          </a:xfrm>
          <a:custGeom>
            <a:avLst/>
            <a:gdLst>
              <a:gd name="connsiteX0" fmla="*/ 3348507 w 3348507"/>
              <a:gd name="connsiteY0" fmla="*/ 12879 h 605307"/>
              <a:gd name="connsiteX1" fmla="*/ 2730321 w 3348507"/>
              <a:gd name="connsiteY1" fmla="*/ 0 h 605307"/>
              <a:gd name="connsiteX2" fmla="*/ 2073498 w 3348507"/>
              <a:gd name="connsiteY2" fmla="*/ 605307 h 605307"/>
              <a:gd name="connsiteX3" fmla="*/ 0 w 3348507"/>
              <a:gd name="connsiteY3" fmla="*/ 605307 h 605307"/>
            </a:gdLst>
            <a:ahLst/>
            <a:cxnLst>
              <a:cxn ang="0">
                <a:pos x="connsiteX0" y="connsiteY0"/>
              </a:cxn>
              <a:cxn ang="0">
                <a:pos x="connsiteX1" y="connsiteY1"/>
              </a:cxn>
              <a:cxn ang="0">
                <a:pos x="connsiteX2" y="connsiteY2"/>
              </a:cxn>
              <a:cxn ang="0">
                <a:pos x="connsiteX3" y="connsiteY3"/>
              </a:cxn>
            </a:cxnLst>
            <a:rect l="l" t="t" r="r" b="b"/>
            <a:pathLst>
              <a:path w="3348507" h="605307">
                <a:moveTo>
                  <a:pt x="3348507" y="12879"/>
                </a:moveTo>
                <a:lnTo>
                  <a:pt x="2730321" y="0"/>
                </a:lnTo>
                <a:lnTo>
                  <a:pt x="2073498" y="605307"/>
                </a:lnTo>
                <a:lnTo>
                  <a:pt x="0" y="605307"/>
                </a:ln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任意多边形 14"/>
          <p:cNvSpPr/>
          <p:nvPr/>
        </p:nvSpPr>
        <p:spPr>
          <a:xfrm>
            <a:off x="4048904" y="3314697"/>
            <a:ext cx="2571768" cy="45719"/>
          </a:xfrm>
          <a:custGeom>
            <a:avLst/>
            <a:gdLst>
              <a:gd name="connsiteX0" fmla="*/ 3683358 w 3683358"/>
              <a:gd name="connsiteY0" fmla="*/ 0 h 0"/>
              <a:gd name="connsiteX1" fmla="*/ 0 w 3683358"/>
              <a:gd name="connsiteY1" fmla="*/ 0 h 0"/>
            </a:gdLst>
            <a:ahLst/>
            <a:cxnLst>
              <a:cxn ang="0">
                <a:pos x="connsiteX0" y="connsiteY0"/>
              </a:cxn>
              <a:cxn ang="0">
                <a:pos x="connsiteX1" y="connsiteY1"/>
              </a:cxn>
            </a:cxnLst>
            <a:rect l="l" t="t" r="r" b="b"/>
            <a:pathLst>
              <a:path w="3683358">
                <a:moveTo>
                  <a:pt x="3683358" y="0"/>
                </a:moveTo>
                <a:lnTo>
                  <a:pt x="0" y="0"/>
                </a:lnTo>
              </a:path>
            </a:pathLst>
          </a:custGeom>
          <a:ln w="57150">
            <a:solidFill>
              <a:srgbClr val="FF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矩形 16"/>
          <p:cNvSpPr/>
          <p:nvPr/>
        </p:nvSpPr>
        <p:spPr>
          <a:xfrm>
            <a:off x="905632" y="4814896"/>
            <a:ext cx="1604927"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a:t>
            </a: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）进路</a:t>
            </a:r>
            <a:endParaRPr lang="zh-CN" altLang="en-US" dirty="0">
              <a:latin typeface="微软雅黑" pitchFamily="34" charset="-122"/>
              <a:ea typeface="微软雅黑" pitchFamily="34" charset="-122"/>
            </a:endParaRPr>
          </a:p>
        </p:txBody>
      </p:sp>
      <p:grpSp>
        <p:nvGrpSpPr>
          <p:cNvPr id="21" name="组合 20"/>
          <p:cNvGrpSpPr/>
          <p:nvPr/>
        </p:nvGrpSpPr>
        <p:grpSpPr>
          <a:xfrm>
            <a:off x="905632" y="5457838"/>
            <a:ext cx="10835546" cy="1143008"/>
            <a:chOff x="500034" y="2386004"/>
            <a:chExt cx="10835546" cy="1143008"/>
          </a:xfrm>
        </p:grpSpPr>
        <p:sp>
          <p:nvSpPr>
            <p:cNvPr id="16" name="矩形 15"/>
            <p:cNvSpPr/>
            <p:nvPr/>
          </p:nvSpPr>
          <p:spPr>
            <a:xfrm>
              <a:off x="834194" y="2457442"/>
              <a:ext cx="10287072" cy="919867"/>
            </a:xfrm>
            <a:prstGeom prst="rect">
              <a:avLst/>
            </a:prstGeom>
          </p:spPr>
          <p:txBody>
            <a:bodyPr wrap="square">
              <a:spAutoFit/>
            </a:bodyPr>
            <a:lstStyle/>
            <a:p>
              <a:pPr>
                <a:lnSpc>
                  <a:spcPct val="120000"/>
                </a:lnSpc>
              </a:pPr>
              <a:r>
                <a:rPr lang="zh-CN" altLang="en-US" sz="2400" b="1" dirty="0" smtClean="0">
                  <a:latin typeface="楷体_GB2312" pitchFamily="49" charset="-122"/>
                  <a:ea typeface="楷体_GB2312" pitchFamily="49" charset="-122"/>
                </a:rPr>
                <a:t>是列车和调车机车车辆在车辆段内所经过的径路，是从一架信号机开始，至同方向次一架信号机为止的线路。</a:t>
              </a:r>
              <a:endParaRPr lang="zh-CN" altLang="en-US" sz="2400" b="1" dirty="0">
                <a:latin typeface="楷体_GB2312" pitchFamily="49" charset="-122"/>
                <a:ea typeface="楷体_GB2312" pitchFamily="49" charset="-122"/>
              </a:endParaRPr>
            </a:p>
          </p:txBody>
        </p:sp>
        <p:sp>
          <p:nvSpPr>
            <p:cNvPr id="19" name="图文框 18"/>
            <p:cNvSpPr/>
            <p:nvPr/>
          </p:nvSpPr>
          <p:spPr>
            <a:xfrm>
              <a:off x="500034" y="2386004"/>
              <a:ext cx="10835546" cy="1143008"/>
            </a:xfrm>
            <a:prstGeom prst="frame">
              <a:avLst>
                <a:gd name="adj1" fmla="val 8962"/>
              </a:avLst>
            </a:prstGeom>
            <a:solidFill>
              <a:srgbClr val="FFC000"/>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erpetua"/>
                <a:ea typeface="宋体"/>
                <a:cs typeface="+mn-cs"/>
              </a:endParaRPr>
            </a:p>
          </p:txBody>
        </p:sp>
      </p:grpSp>
      <p:sp>
        <p:nvSpPr>
          <p:cNvPr id="24" name="任意多边形 23"/>
          <p:cNvSpPr/>
          <p:nvPr/>
        </p:nvSpPr>
        <p:spPr>
          <a:xfrm>
            <a:off x="8100811" y="1815921"/>
            <a:ext cx="927279" cy="0"/>
          </a:xfrm>
          <a:custGeom>
            <a:avLst/>
            <a:gdLst>
              <a:gd name="connsiteX0" fmla="*/ 927279 w 927279"/>
              <a:gd name="connsiteY0" fmla="*/ 0 h 0"/>
              <a:gd name="connsiteX1" fmla="*/ 0 w 927279"/>
              <a:gd name="connsiteY1" fmla="*/ 0 h 0"/>
            </a:gdLst>
            <a:ahLst/>
            <a:cxnLst>
              <a:cxn ang="0">
                <a:pos x="connsiteX0" y="connsiteY0"/>
              </a:cxn>
              <a:cxn ang="0">
                <a:pos x="connsiteX1" y="connsiteY1"/>
              </a:cxn>
            </a:cxnLst>
            <a:rect l="l" t="t" r="r" b="b"/>
            <a:pathLst>
              <a:path w="927279">
                <a:moveTo>
                  <a:pt x="927279" y="0"/>
                </a:moveTo>
                <a:lnTo>
                  <a:pt x="0" y="0"/>
                </a:lnTo>
              </a:path>
            </a:pathLst>
          </a:cu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任意多边形 24"/>
          <p:cNvSpPr/>
          <p:nvPr/>
        </p:nvSpPr>
        <p:spPr>
          <a:xfrm flipH="1">
            <a:off x="2977334" y="3457574"/>
            <a:ext cx="927279" cy="0"/>
          </a:xfrm>
          <a:custGeom>
            <a:avLst/>
            <a:gdLst>
              <a:gd name="connsiteX0" fmla="*/ 927279 w 927279"/>
              <a:gd name="connsiteY0" fmla="*/ 0 h 0"/>
              <a:gd name="connsiteX1" fmla="*/ 0 w 927279"/>
              <a:gd name="connsiteY1" fmla="*/ 0 h 0"/>
            </a:gdLst>
            <a:ahLst/>
            <a:cxnLst>
              <a:cxn ang="0">
                <a:pos x="connsiteX0" y="connsiteY0"/>
              </a:cxn>
              <a:cxn ang="0">
                <a:pos x="connsiteX1" y="connsiteY1"/>
              </a:cxn>
            </a:cxnLst>
            <a:rect l="l" t="t" r="r" b="b"/>
            <a:pathLst>
              <a:path w="927279">
                <a:moveTo>
                  <a:pt x="927279" y="0"/>
                </a:moveTo>
                <a:lnTo>
                  <a:pt x="0" y="0"/>
                </a:lnTo>
              </a:path>
            </a:pathLst>
          </a:cu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834194" y="1100120"/>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619880" y="1671624"/>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5</a:t>
            </a:r>
            <a:r>
              <a:rPr lang="zh-CN" altLang="en-US" sz="2400" b="1" dirty="0" smtClean="0">
                <a:solidFill>
                  <a:srgbClr val="0303EB"/>
                </a:solidFill>
              </a:rPr>
              <a:t>）城市轨道交通中的进路</a:t>
            </a:r>
            <a:endParaRPr lang="zh-CN" altLang="en-US" sz="2400" dirty="0">
              <a:solidFill>
                <a:srgbClr val="0303EB"/>
              </a:solidFill>
            </a:endParaRPr>
          </a:p>
        </p:txBody>
      </p:sp>
      <p:grpSp>
        <p:nvGrpSpPr>
          <p:cNvPr id="8" name="组合 34"/>
          <p:cNvGrpSpPr/>
          <p:nvPr/>
        </p:nvGrpSpPr>
        <p:grpSpPr>
          <a:xfrm>
            <a:off x="477004" y="2457442"/>
            <a:ext cx="2714644" cy="571504"/>
            <a:chOff x="285720" y="2163128"/>
            <a:chExt cx="2214578" cy="785596"/>
          </a:xfrm>
        </p:grpSpPr>
        <p:sp>
          <p:nvSpPr>
            <p:cNvPr id="9" name="燕尾形 5"/>
            <p:cNvSpPr/>
            <p:nvPr/>
          </p:nvSpPr>
          <p:spPr>
            <a:xfrm>
              <a:off x="285720" y="2163128"/>
              <a:ext cx="2214578" cy="785596"/>
            </a:xfrm>
            <a:prstGeom prst="chevron">
              <a:avLst/>
            </a:prstGeom>
            <a:solidFill>
              <a:srgbClr val="00B0F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10" name="燕尾形 4"/>
            <p:cNvSpPr/>
            <p:nvPr/>
          </p:nvSpPr>
          <p:spPr>
            <a:xfrm>
              <a:off x="728636" y="2163128"/>
              <a:ext cx="1485910"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r>
                <a:rPr lang="zh-CN" altLang="en-US" sz="2400" b="1" dirty="0" smtClean="0">
                  <a:solidFill>
                    <a:schemeClr val="bg1"/>
                  </a:solidFill>
                </a:rPr>
                <a:t>保护区段</a:t>
              </a:r>
              <a:endParaRPr lang="zh-CN" altLang="en-US" sz="2400" b="1" dirty="0">
                <a:solidFill>
                  <a:schemeClr val="bg1"/>
                </a:solidFill>
              </a:endParaRPr>
            </a:p>
          </p:txBody>
        </p:sp>
      </p:grpSp>
      <p:sp>
        <p:nvSpPr>
          <p:cNvPr id="11" name="矩形 10"/>
          <p:cNvSpPr/>
          <p:nvPr/>
        </p:nvSpPr>
        <p:spPr>
          <a:xfrm>
            <a:off x="3477399" y="2243128"/>
            <a:ext cx="7643867" cy="1200329"/>
          </a:xfrm>
          <a:prstGeom prst="rect">
            <a:avLst/>
          </a:prstGeom>
        </p:spPr>
        <p:txBody>
          <a:bodyPr wrap="square">
            <a:spAutoFit/>
          </a:bodyPr>
          <a:lstStyle/>
          <a:p>
            <a:pPr>
              <a:lnSpc>
                <a:spcPct val="150000"/>
              </a:lnSpc>
            </a:pPr>
            <a:r>
              <a:rPr lang="zh-CN" altLang="en-US" sz="2400" b="1" dirty="0" smtClean="0"/>
              <a:t>终端信号机后方的</a:t>
            </a:r>
            <a:r>
              <a:rPr lang="zh-CN" altLang="en-US" sz="2400" b="1" dirty="0" smtClean="0">
                <a:solidFill>
                  <a:srgbClr val="0303EB"/>
                </a:solidFill>
              </a:rPr>
              <a:t>一至两个区段</a:t>
            </a:r>
            <a:r>
              <a:rPr lang="zh-CN" altLang="en-US" sz="2400" b="1" dirty="0" smtClean="0"/>
              <a:t>为保护区段，类似于铁路的延续进路。</a:t>
            </a:r>
            <a:endParaRPr lang="zh-CN" altLang="en-US" sz="2400" b="1" dirty="0"/>
          </a:p>
        </p:txBody>
      </p:sp>
      <p:pic>
        <p:nvPicPr>
          <p:cNvPr id="12" name="图片 11" descr="C:\Users\Administrator\AppData\Roaming\Tencent\Users\603359521\QQ\WinTemp\RichOle\`4O%])2BT2RRNVXKA3DR$8U.png"/>
          <p:cNvPicPr/>
          <p:nvPr/>
        </p:nvPicPr>
        <p:blipFill>
          <a:blip r:embed="rId2" cstate="print"/>
          <a:srcRect/>
          <a:stretch>
            <a:fillRect/>
          </a:stretch>
        </p:blipFill>
        <p:spPr bwMode="auto">
          <a:xfrm>
            <a:off x="0" y="4243392"/>
            <a:ext cx="6120606" cy="2071702"/>
          </a:xfrm>
          <a:prstGeom prst="rect">
            <a:avLst/>
          </a:prstGeom>
          <a:noFill/>
          <a:ln w="9525">
            <a:noFill/>
            <a:miter lim="800000"/>
            <a:headEnd/>
            <a:tailEnd/>
          </a:ln>
        </p:spPr>
      </p:pic>
      <p:sp>
        <p:nvSpPr>
          <p:cNvPr id="13" name="矩形 12"/>
          <p:cNvSpPr/>
          <p:nvPr/>
        </p:nvSpPr>
        <p:spPr>
          <a:xfrm>
            <a:off x="6192044" y="4457706"/>
            <a:ext cx="5786478" cy="1938992"/>
          </a:xfrm>
          <a:prstGeom prst="rect">
            <a:avLst/>
          </a:prstGeom>
        </p:spPr>
        <p:txBody>
          <a:bodyPr wrap="square">
            <a:spAutoFit/>
          </a:bodyPr>
          <a:lstStyle/>
          <a:p>
            <a:pPr>
              <a:lnSpc>
                <a:spcPct val="150000"/>
              </a:lnSpc>
              <a:buFont typeface="Wingdings" pitchFamily="2" charset="2"/>
              <a:buChar char="p"/>
            </a:pPr>
            <a:r>
              <a:rPr lang="zh-CN" altLang="en-US" sz="2000" b="1" dirty="0" smtClean="0"/>
              <a:t>进路可以带保护区段或不带保护区段排出。</a:t>
            </a:r>
            <a:endParaRPr lang="en-US" altLang="zh-CN" sz="2000" b="1" dirty="0" smtClean="0"/>
          </a:p>
          <a:p>
            <a:pPr>
              <a:lnSpc>
                <a:spcPct val="150000"/>
              </a:lnSpc>
              <a:buFont typeface="Wingdings" pitchFamily="2" charset="2"/>
              <a:buChar char="p"/>
            </a:pPr>
            <a:r>
              <a:rPr lang="zh-CN" altLang="en-US" sz="2000" b="1" dirty="0" smtClean="0">
                <a:solidFill>
                  <a:srgbClr val="0303EB"/>
                </a:solidFill>
              </a:rPr>
              <a:t>如进路短，排列进路时带保护区段；</a:t>
            </a:r>
            <a:endParaRPr lang="en-US" altLang="zh-CN" sz="2000" b="1" dirty="0" smtClean="0">
              <a:solidFill>
                <a:srgbClr val="0303EB"/>
              </a:solidFill>
            </a:endParaRPr>
          </a:p>
          <a:p>
            <a:pPr>
              <a:lnSpc>
                <a:spcPct val="150000"/>
              </a:lnSpc>
              <a:buFont typeface="Wingdings" pitchFamily="2" charset="2"/>
              <a:buChar char="p"/>
            </a:pPr>
            <a:r>
              <a:rPr lang="zh-CN" altLang="en-US" sz="2000" b="1" dirty="0" smtClean="0">
                <a:solidFill>
                  <a:srgbClr val="FF0000"/>
                </a:solidFill>
              </a:rPr>
              <a:t>多列车进路无保护区段时，进路防护信号机可以正常开放。</a:t>
            </a:r>
            <a:endParaRPr lang="zh-CN" altLang="en-US" sz="20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834194" y="1100120"/>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619880" y="1671624"/>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5</a:t>
            </a:r>
            <a:r>
              <a:rPr lang="zh-CN" altLang="en-US" sz="2400" b="1" dirty="0" smtClean="0">
                <a:solidFill>
                  <a:srgbClr val="0303EB"/>
                </a:solidFill>
              </a:rPr>
              <a:t>）城市轨道交通中的进路</a:t>
            </a:r>
            <a:endParaRPr lang="zh-CN" altLang="en-US" sz="2400" dirty="0">
              <a:solidFill>
                <a:srgbClr val="0303EB"/>
              </a:solidFill>
            </a:endParaRPr>
          </a:p>
        </p:txBody>
      </p:sp>
      <p:grpSp>
        <p:nvGrpSpPr>
          <p:cNvPr id="11" name="组合 9"/>
          <p:cNvGrpSpPr/>
          <p:nvPr/>
        </p:nvGrpSpPr>
        <p:grpSpPr>
          <a:xfrm>
            <a:off x="691318" y="2470103"/>
            <a:ext cx="11287204" cy="2130478"/>
            <a:chOff x="500034" y="2140857"/>
            <a:chExt cx="8215370" cy="2023955"/>
          </a:xfrm>
        </p:grpSpPr>
        <p:sp>
          <p:nvSpPr>
            <p:cNvPr id="12" name="圆角矩形 11"/>
            <p:cNvSpPr/>
            <p:nvPr/>
          </p:nvSpPr>
          <p:spPr>
            <a:xfrm>
              <a:off x="500034" y="2140857"/>
              <a:ext cx="8215370" cy="2023955"/>
            </a:xfrm>
            <a:prstGeom prst="roundRect">
              <a:avLst>
                <a:gd name="adj" fmla="val 7531"/>
              </a:avLst>
            </a:prstGeom>
            <a:noFill/>
            <a:ln w="28575">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sp>
          <p:nvSpPr>
            <p:cNvPr id="14" name="矩形 13"/>
            <p:cNvSpPr/>
            <p:nvPr/>
          </p:nvSpPr>
          <p:spPr>
            <a:xfrm>
              <a:off x="656022" y="2400294"/>
              <a:ext cx="8001056" cy="1584377"/>
            </a:xfrm>
            <a:prstGeom prst="rect">
              <a:avLst/>
            </a:prstGeom>
          </p:spPr>
          <p:txBody>
            <a:bodyPr wrap="square">
              <a:spAutoFit/>
            </a:bodyPr>
            <a:lstStyle/>
            <a:p>
              <a:pPr>
                <a:lnSpc>
                  <a:spcPct val="150000"/>
                </a:lnSpc>
              </a:pPr>
              <a:r>
                <a:rPr lang="zh-CN" altLang="en-US" sz="2400" b="1" dirty="0" smtClean="0">
                  <a:solidFill>
                    <a:srgbClr val="333399"/>
                  </a:solidFill>
                  <a:latin typeface="宋体" pitchFamily="2" charset="-122"/>
                  <a:ea typeface="宋体" pitchFamily="2" charset="-122"/>
                </a:rPr>
                <a:t>    </a:t>
              </a:r>
              <a:r>
                <a:rPr lang="zh-CN" altLang="en-US" sz="2400" b="1" dirty="0" smtClean="0">
                  <a:latin typeface="宋体" pitchFamily="2" charset="-122"/>
                  <a:ea typeface="宋体" pitchFamily="2" charset="-122"/>
                </a:rPr>
                <a:t>正线联锁中没有联动道岔，所有道岔都按单动道岔处理。排列进路时通过侧面防护把相关的道岔及信号机锁闭在联锁要求的位置，以避免其他列车从侧面进入进路，确保安全</a:t>
              </a:r>
              <a:r>
                <a:rPr lang="zh-CN" altLang="en-US" sz="2400" b="1" dirty="0" smtClean="0">
                  <a:solidFill>
                    <a:srgbClr val="333399"/>
                  </a:solidFill>
                  <a:latin typeface="宋体" pitchFamily="2" charset="-122"/>
                  <a:ea typeface="宋体" pitchFamily="2" charset="-122"/>
                </a:rPr>
                <a:t>。</a:t>
              </a:r>
            </a:p>
          </p:txBody>
        </p:sp>
      </p:grpSp>
      <p:grpSp>
        <p:nvGrpSpPr>
          <p:cNvPr id="17" name="组合 16"/>
          <p:cNvGrpSpPr/>
          <p:nvPr/>
        </p:nvGrpSpPr>
        <p:grpSpPr>
          <a:xfrm>
            <a:off x="2977334" y="5386400"/>
            <a:ext cx="2015295" cy="787249"/>
            <a:chOff x="3556" y="750814"/>
            <a:chExt cx="1365241" cy="860883"/>
          </a:xfrm>
          <a:scene3d>
            <a:camera prst="orthographicFront">
              <a:rot lat="0" lon="0" rev="0"/>
            </a:camera>
            <a:lightRig rig="soft" dir="t">
              <a:rot lat="0" lon="0" rev="0"/>
            </a:lightRig>
          </a:scene3d>
        </p:grpSpPr>
        <p:sp>
          <p:nvSpPr>
            <p:cNvPr id="18" name="圆角矩形 17"/>
            <p:cNvSpPr/>
            <p:nvPr/>
          </p:nvSpPr>
          <p:spPr>
            <a:xfrm>
              <a:off x="3556" y="750814"/>
              <a:ext cx="1365241" cy="860883"/>
            </a:xfrm>
            <a:prstGeom prst="roundRect">
              <a:avLst>
                <a:gd name="adj" fmla="val 10000"/>
              </a:avLst>
            </a:prstGeom>
            <a:solidFill>
              <a:srgbClr val="C0504D">
                <a:hueOff val="0"/>
                <a:satOff val="0"/>
                <a:lumOff val="0"/>
                <a:alphaOff val="0"/>
              </a:srgbClr>
            </a:solidFill>
            <a:ln w="38100" cap="flat" cmpd="sng" algn="ctr">
              <a:noFill/>
              <a:prstDash val="solid"/>
            </a:ln>
            <a:effectLst>
              <a:outerShdw blurRad="107950" dist="12700" dir="5400000" algn="ctr" rotWithShape="0">
                <a:srgbClr val="000000"/>
              </a:outerShdw>
            </a:effectLst>
            <a:sp3d contourW="44450" prstMaterial="matte">
              <a:bevelT w="63500" h="63500" prst="artDeco"/>
              <a:contourClr>
                <a:srgbClr val="FFFFFF"/>
              </a:contourClr>
            </a:sp3d>
          </p:spPr>
          <p:style>
            <a:lnRef idx="3">
              <a:scrgbClr r="0" g="0" b="0"/>
            </a:lnRef>
            <a:fillRef idx="1">
              <a:scrgbClr r="0" g="0" b="0"/>
            </a:fillRef>
            <a:effectRef idx="1">
              <a:scrgbClr r="0" g="0" b="0"/>
            </a:effectRef>
            <a:fontRef idx="minor">
              <a:schemeClr val="lt1"/>
            </a:fontRef>
          </p:style>
        </p:sp>
        <p:sp>
          <p:nvSpPr>
            <p:cNvPr id="19" name="圆角矩形 4"/>
            <p:cNvSpPr/>
            <p:nvPr/>
          </p:nvSpPr>
          <p:spPr>
            <a:xfrm>
              <a:off x="28770" y="776028"/>
              <a:ext cx="1314813" cy="81045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ysClr val="window" lastClr="FFFFFF"/>
                  </a:solidFill>
                  <a:latin typeface="Perpetua"/>
                  <a:ea typeface="宋体"/>
                  <a:cs typeface="+mn-cs"/>
                </a:rPr>
                <a:t>侧面防护</a:t>
              </a:r>
              <a:endParaRPr lang="zh-CN" altLang="en-US" sz="2400" b="1" kern="1200" dirty="0">
                <a:solidFill>
                  <a:sysClr val="window" lastClr="FFFFFF"/>
                </a:solidFill>
                <a:latin typeface="Perpetua"/>
                <a:ea typeface="宋体"/>
                <a:cs typeface="+mn-cs"/>
              </a:endParaRPr>
            </a:p>
          </p:txBody>
        </p:sp>
      </p:grpSp>
      <p:grpSp>
        <p:nvGrpSpPr>
          <p:cNvPr id="20" name="组合 19"/>
          <p:cNvGrpSpPr/>
          <p:nvPr/>
        </p:nvGrpSpPr>
        <p:grpSpPr>
          <a:xfrm>
            <a:off x="4912910" y="4886334"/>
            <a:ext cx="3779464" cy="787249"/>
            <a:chOff x="3721494" y="4352636"/>
            <a:chExt cx="3779464" cy="787249"/>
          </a:xfrm>
        </p:grpSpPr>
        <p:grpSp>
          <p:nvGrpSpPr>
            <p:cNvPr id="21" name="组合 8"/>
            <p:cNvGrpSpPr/>
            <p:nvPr/>
          </p:nvGrpSpPr>
          <p:grpSpPr>
            <a:xfrm>
              <a:off x="3721494" y="4929834"/>
              <a:ext cx="823847" cy="54228"/>
              <a:chOff x="1289078" y="906637"/>
              <a:chExt cx="848145" cy="54228"/>
            </a:xfrm>
          </p:grpSpPr>
          <p:sp>
            <p:nvSpPr>
              <p:cNvPr id="25" name="直接连接符 5"/>
              <p:cNvSpPr/>
              <p:nvPr/>
            </p:nvSpPr>
            <p:spPr>
              <a:xfrm rot="19457599">
                <a:off x="1289078" y="906637"/>
                <a:ext cx="848145" cy="54228"/>
              </a:xfrm>
              <a:custGeom>
                <a:avLst/>
                <a:gdLst/>
                <a:ahLst/>
                <a:cxnLst/>
                <a:rect l="0" t="0" r="0" b="0"/>
                <a:pathLst>
                  <a:path>
                    <a:moveTo>
                      <a:pt x="0" y="27114"/>
                    </a:moveTo>
                    <a:lnTo>
                      <a:pt x="848145" y="27114"/>
                    </a:lnTo>
                  </a:path>
                </a:pathLst>
              </a:custGeom>
              <a:noFill/>
              <a:ln w="28575" cap="flat" cmpd="sng" algn="ctr">
                <a:solidFill>
                  <a:srgbClr val="8064A2">
                    <a:hueOff val="0"/>
                    <a:satOff val="0"/>
                    <a:lumOff val="0"/>
                    <a:alphaOff val="0"/>
                  </a:srgbClr>
                </a:solidFill>
                <a:prstDash val="solid"/>
              </a:ln>
              <a:effectLst/>
            </p:spPr>
            <p:style>
              <a:lnRef idx="2">
                <a:scrgbClr r="0" g="0" b="0"/>
              </a:lnRef>
              <a:fillRef idx="0">
                <a:scrgbClr r="0" g="0" b="0"/>
              </a:fillRef>
              <a:effectRef idx="0">
                <a:scrgbClr r="0" g="0" b="0"/>
              </a:effectRef>
              <a:fontRef idx="minor">
                <a:schemeClr val="tx1">
                  <a:hueOff val="0"/>
                  <a:satOff val="0"/>
                  <a:lumOff val="0"/>
                  <a:alphaOff val="0"/>
                </a:schemeClr>
              </a:fontRef>
            </p:style>
          </p:sp>
          <p:sp>
            <p:nvSpPr>
              <p:cNvPr id="26" name="直接连接符 6"/>
              <p:cNvSpPr/>
              <p:nvPr/>
            </p:nvSpPr>
            <p:spPr>
              <a:xfrm rot="19457599">
                <a:off x="1683558" y="928909"/>
                <a:ext cx="0" cy="0"/>
              </a:xfrm>
              <a:prstGeom prst="rect">
                <a:avLst/>
              </a:prstGeom>
              <a:ln w="28575"/>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b="1" kern="1200">
                  <a:solidFill>
                    <a:sysClr val="windowText" lastClr="000000">
                      <a:hueOff val="0"/>
                      <a:satOff val="0"/>
                      <a:lumOff val="0"/>
                      <a:alphaOff val="0"/>
                    </a:sysClr>
                  </a:solidFill>
                  <a:latin typeface="Perpetua"/>
                  <a:ea typeface="宋体"/>
                  <a:cs typeface="+mn-cs"/>
                </a:endParaRPr>
              </a:p>
            </p:txBody>
          </p:sp>
        </p:grpSp>
        <p:grpSp>
          <p:nvGrpSpPr>
            <p:cNvPr id="22" name="组合 9"/>
            <p:cNvGrpSpPr/>
            <p:nvPr/>
          </p:nvGrpSpPr>
          <p:grpSpPr>
            <a:xfrm>
              <a:off x="4467906" y="4352636"/>
              <a:ext cx="3033052" cy="787249"/>
              <a:chOff x="2057504" y="255805"/>
              <a:chExt cx="2040363" cy="860883"/>
            </a:xfrm>
            <a:scene3d>
              <a:camera prst="orthographicFront">
                <a:rot lat="0" lon="0" rev="0"/>
              </a:camera>
              <a:lightRig rig="soft" dir="t">
                <a:rot lat="0" lon="0" rev="0"/>
              </a:lightRig>
            </a:scene3d>
          </p:grpSpPr>
          <p:sp>
            <p:nvSpPr>
              <p:cNvPr id="23" name="圆角矩形 22"/>
              <p:cNvSpPr/>
              <p:nvPr/>
            </p:nvSpPr>
            <p:spPr>
              <a:xfrm>
                <a:off x="2057504" y="255805"/>
                <a:ext cx="2040363" cy="860883"/>
              </a:xfrm>
              <a:prstGeom prst="roundRect">
                <a:avLst>
                  <a:gd name="adj" fmla="val 10000"/>
                </a:avLst>
              </a:prstGeom>
              <a:solidFill>
                <a:srgbClr val="8064A2">
                  <a:hueOff val="0"/>
                  <a:satOff val="0"/>
                  <a:lumOff val="0"/>
                  <a:alphaOff val="0"/>
                </a:srgbClr>
              </a:solidFill>
              <a:ln w="38100" cap="flat" cmpd="sng" algn="ctr">
                <a:noFill/>
                <a:prstDash val="solid"/>
              </a:ln>
              <a:effectLst>
                <a:outerShdw blurRad="107950" dist="12700" dir="5400000" algn="ctr" rotWithShape="0">
                  <a:srgbClr val="000000"/>
                </a:outerShdw>
              </a:effectLst>
              <a:sp3d contourW="44450" prstMaterial="matte">
                <a:bevelT w="63500" h="63500" prst="artDeco"/>
                <a:contourClr>
                  <a:srgbClr val="FFFFFF"/>
                </a:contourClr>
              </a:sp3d>
            </p:spPr>
            <p:style>
              <a:lnRef idx="3">
                <a:scrgbClr r="0" g="0" b="0"/>
              </a:lnRef>
              <a:fillRef idx="1">
                <a:scrgbClr r="0" g="0" b="0"/>
              </a:fillRef>
              <a:effectRef idx="1">
                <a:scrgbClr r="0" g="0" b="0"/>
              </a:effectRef>
              <a:fontRef idx="minor">
                <a:schemeClr val="lt1"/>
              </a:fontRef>
            </p:style>
          </p:sp>
          <p:sp>
            <p:nvSpPr>
              <p:cNvPr id="24" name="圆角矩形 8"/>
              <p:cNvSpPr/>
              <p:nvPr/>
            </p:nvSpPr>
            <p:spPr>
              <a:xfrm>
                <a:off x="2082718" y="281019"/>
                <a:ext cx="1989935" cy="81045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ysClr val="window" lastClr="FFFFFF"/>
                    </a:solidFill>
                    <a:latin typeface="Perpetua"/>
                    <a:ea typeface="宋体"/>
                    <a:cs typeface="+mn-cs"/>
                  </a:rPr>
                  <a:t>主进路的侧面防护</a:t>
                </a:r>
                <a:endParaRPr lang="zh-CN" altLang="en-US" sz="2400" b="1" kern="1200" dirty="0">
                  <a:solidFill>
                    <a:sysClr val="window" lastClr="FFFFFF"/>
                  </a:solidFill>
                  <a:latin typeface="Perpetua"/>
                  <a:ea typeface="宋体"/>
                  <a:cs typeface="+mn-cs"/>
                </a:endParaRPr>
              </a:p>
            </p:txBody>
          </p:sp>
        </p:grpSp>
      </p:grpSp>
      <p:grpSp>
        <p:nvGrpSpPr>
          <p:cNvPr id="27" name="组合 26"/>
          <p:cNvGrpSpPr/>
          <p:nvPr/>
        </p:nvGrpSpPr>
        <p:grpSpPr>
          <a:xfrm>
            <a:off x="4912910" y="5886466"/>
            <a:ext cx="3779464" cy="787249"/>
            <a:chOff x="3721494" y="5356395"/>
            <a:chExt cx="3779464" cy="787249"/>
          </a:xfrm>
        </p:grpSpPr>
        <p:grpSp>
          <p:nvGrpSpPr>
            <p:cNvPr id="28" name="组合 10"/>
            <p:cNvGrpSpPr/>
            <p:nvPr/>
          </p:nvGrpSpPr>
          <p:grpSpPr>
            <a:xfrm>
              <a:off x="3721494" y="5436106"/>
              <a:ext cx="823847" cy="56706"/>
              <a:chOff x="1289078" y="1399167"/>
              <a:chExt cx="848145" cy="56706"/>
            </a:xfrm>
          </p:grpSpPr>
          <p:sp>
            <p:nvSpPr>
              <p:cNvPr id="32" name="直接连接符 9"/>
              <p:cNvSpPr/>
              <p:nvPr/>
            </p:nvSpPr>
            <p:spPr>
              <a:xfrm rot="2142401">
                <a:off x="1289078" y="1401645"/>
                <a:ext cx="848145" cy="54228"/>
              </a:xfrm>
              <a:custGeom>
                <a:avLst/>
                <a:gdLst/>
                <a:ahLst/>
                <a:cxnLst/>
                <a:rect l="0" t="0" r="0" b="0"/>
                <a:pathLst>
                  <a:path>
                    <a:moveTo>
                      <a:pt x="0" y="27114"/>
                    </a:moveTo>
                    <a:lnTo>
                      <a:pt x="848145" y="27114"/>
                    </a:lnTo>
                  </a:path>
                </a:pathLst>
              </a:custGeom>
              <a:noFill/>
              <a:ln w="28575" cap="flat" cmpd="sng" algn="ctr">
                <a:solidFill>
                  <a:srgbClr val="8064A2">
                    <a:hueOff val="0"/>
                    <a:satOff val="0"/>
                    <a:lumOff val="0"/>
                    <a:alphaOff val="0"/>
                  </a:srgbClr>
                </a:solidFill>
                <a:prstDash val="solid"/>
              </a:ln>
              <a:effectLst/>
            </p:spPr>
            <p:style>
              <a:lnRef idx="2">
                <a:scrgbClr r="0" g="0" b="0"/>
              </a:lnRef>
              <a:fillRef idx="0">
                <a:scrgbClr r="0" g="0" b="0"/>
              </a:fillRef>
              <a:effectRef idx="0">
                <a:scrgbClr r="0" g="0" b="0"/>
              </a:effectRef>
              <a:fontRef idx="minor">
                <a:schemeClr val="tx1">
                  <a:hueOff val="0"/>
                  <a:satOff val="0"/>
                  <a:lumOff val="0"/>
                  <a:alphaOff val="0"/>
                </a:schemeClr>
              </a:fontRef>
            </p:style>
          </p:sp>
          <p:sp>
            <p:nvSpPr>
              <p:cNvPr id="33" name="直接连接符 10"/>
              <p:cNvSpPr/>
              <p:nvPr/>
            </p:nvSpPr>
            <p:spPr>
              <a:xfrm rot="2142401">
                <a:off x="1708308" y="1399167"/>
                <a:ext cx="0" cy="0"/>
              </a:xfrm>
              <a:prstGeom prst="rect">
                <a:avLst/>
              </a:prstGeom>
              <a:ln w="28575"/>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b="1" kern="1200">
                  <a:solidFill>
                    <a:sysClr val="windowText" lastClr="000000">
                      <a:hueOff val="0"/>
                      <a:satOff val="0"/>
                      <a:lumOff val="0"/>
                      <a:alphaOff val="0"/>
                    </a:sysClr>
                  </a:solidFill>
                  <a:latin typeface="Perpetua"/>
                  <a:ea typeface="宋体"/>
                  <a:cs typeface="+mn-cs"/>
                </a:endParaRPr>
              </a:p>
            </p:txBody>
          </p:sp>
        </p:grpSp>
        <p:grpSp>
          <p:nvGrpSpPr>
            <p:cNvPr id="29" name="组合 11"/>
            <p:cNvGrpSpPr/>
            <p:nvPr/>
          </p:nvGrpSpPr>
          <p:grpSpPr>
            <a:xfrm>
              <a:off x="4467906" y="5356395"/>
              <a:ext cx="3033052" cy="787249"/>
              <a:chOff x="2057504" y="1245822"/>
              <a:chExt cx="2040363" cy="860883"/>
            </a:xfrm>
            <a:scene3d>
              <a:camera prst="orthographicFront">
                <a:rot lat="0" lon="0" rev="0"/>
              </a:camera>
              <a:lightRig rig="soft" dir="t">
                <a:rot lat="0" lon="0" rev="0"/>
              </a:lightRig>
            </a:scene3d>
          </p:grpSpPr>
          <p:sp>
            <p:nvSpPr>
              <p:cNvPr id="30" name="圆角矩形 29"/>
              <p:cNvSpPr/>
              <p:nvPr/>
            </p:nvSpPr>
            <p:spPr>
              <a:xfrm>
                <a:off x="2057504" y="1245822"/>
                <a:ext cx="2040363" cy="860883"/>
              </a:xfrm>
              <a:prstGeom prst="roundRect">
                <a:avLst>
                  <a:gd name="adj" fmla="val 10000"/>
                </a:avLst>
              </a:prstGeom>
              <a:solidFill>
                <a:srgbClr val="8064A2">
                  <a:hueOff val="0"/>
                  <a:satOff val="0"/>
                  <a:lumOff val="0"/>
                  <a:alphaOff val="0"/>
                </a:srgbClr>
              </a:solidFill>
              <a:ln w="38100" cap="flat" cmpd="sng" algn="ctr">
                <a:noFill/>
                <a:prstDash val="solid"/>
              </a:ln>
              <a:effectLst>
                <a:outerShdw blurRad="107950" dist="12700" dir="5400000" algn="ctr" rotWithShape="0">
                  <a:srgbClr val="000000"/>
                </a:outerShdw>
              </a:effectLst>
              <a:sp3d contourW="44450" prstMaterial="matte">
                <a:bevelT w="63500" h="63500" prst="artDeco"/>
                <a:contourClr>
                  <a:srgbClr val="FFFFFF"/>
                </a:contourClr>
              </a:sp3d>
            </p:spPr>
            <p:style>
              <a:lnRef idx="3">
                <a:scrgbClr r="0" g="0" b="0"/>
              </a:lnRef>
              <a:fillRef idx="1">
                <a:scrgbClr r="0" g="0" b="0"/>
              </a:fillRef>
              <a:effectRef idx="1">
                <a:scrgbClr r="0" g="0" b="0"/>
              </a:effectRef>
              <a:fontRef idx="minor">
                <a:schemeClr val="lt1"/>
              </a:fontRef>
            </p:style>
          </p:sp>
          <p:sp>
            <p:nvSpPr>
              <p:cNvPr id="31" name="圆角矩形 12"/>
              <p:cNvSpPr/>
              <p:nvPr/>
            </p:nvSpPr>
            <p:spPr>
              <a:xfrm>
                <a:off x="2082718" y="1271036"/>
                <a:ext cx="1989935" cy="81045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ysClr val="window" lastClr="FFFFFF"/>
                    </a:solidFill>
                    <a:latin typeface="Perpetua"/>
                    <a:ea typeface="宋体"/>
                    <a:cs typeface="+mn-cs"/>
                  </a:rPr>
                  <a:t>保护区段的侧面防护</a:t>
                </a:r>
                <a:endParaRPr lang="zh-CN" altLang="en-US" sz="2400" b="1" kern="1200" dirty="0">
                  <a:solidFill>
                    <a:sysClr val="window" lastClr="FFFFFF"/>
                  </a:solidFill>
                  <a:latin typeface="Perpetua"/>
                  <a:ea typeface="宋体"/>
                  <a:cs typeface="+mn-cs"/>
                </a:endParaRPr>
              </a:p>
            </p:txBody>
          </p:sp>
        </p:grpSp>
      </p:grpSp>
      <p:grpSp>
        <p:nvGrpSpPr>
          <p:cNvPr id="8" name="组合 34"/>
          <p:cNvGrpSpPr/>
          <p:nvPr/>
        </p:nvGrpSpPr>
        <p:grpSpPr>
          <a:xfrm>
            <a:off x="4406094" y="2171690"/>
            <a:ext cx="2714644" cy="571504"/>
            <a:chOff x="285720" y="2163128"/>
            <a:chExt cx="2214578" cy="785596"/>
          </a:xfrm>
        </p:grpSpPr>
        <p:sp>
          <p:nvSpPr>
            <p:cNvPr id="9" name="燕尾形 5"/>
            <p:cNvSpPr/>
            <p:nvPr/>
          </p:nvSpPr>
          <p:spPr>
            <a:xfrm>
              <a:off x="285720" y="2163128"/>
              <a:ext cx="2214578" cy="785596"/>
            </a:xfrm>
            <a:prstGeom prst="chevron">
              <a:avLst/>
            </a:prstGeom>
            <a:solidFill>
              <a:srgbClr val="00B0F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10" name="燕尾形 4"/>
            <p:cNvSpPr/>
            <p:nvPr/>
          </p:nvSpPr>
          <p:spPr>
            <a:xfrm>
              <a:off x="728636" y="2163128"/>
              <a:ext cx="1485910"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r>
                <a:rPr lang="zh-CN" altLang="en-US" sz="2400" b="1" dirty="0" smtClean="0">
                  <a:solidFill>
                    <a:schemeClr val="bg1"/>
                  </a:solidFill>
                </a:rPr>
                <a:t>侧面防护</a:t>
              </a:r>
              <a:endParaRPr lang="zh-CN" altLang="en-US" sz="2400" b="1" dirty="0">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548442" y="2386004"/>
            <a:ext cx="1107289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defRPr/>
            </a:pPr>
            <a:r>
              <a:rPr lang="zh-CN" altLang="en-US" sz="2400" b="1" kern="0" dirty="0" smtClean="0">
                <a:latin typeface="Times New Roman" pitchFamily="18" charset="0"/>
                <a:ea typeface="宋体" pitchFamily="2" charset="-122"/>
                <a:cs typeface="Times New Roman" pitchFamily="18" charset="0"/>
              </a:rPr>
              <a:t>侧面防护由防护道岔确保，或者通过显示红色信号来确保。</a:t>
            </a:r>
          </a:p>
        </p:txBody>
      </p:sp>
      <p:grpSp>
        <p:nvGrpSpPr>
          <p:cNvPr id="3" name="组合 2"/>
          <p:cNvGrpSpPr/>
          <p:nvPr/>
        </p:nvGrpSpPr>
        <p:grpSpPr>
          <a:xfrm>
            <a:off x="5778263" y="3243482"/>
            <a:ext cx="2628305" cy="671343"/>
            <a:chOff x="3586769" y="1928802"/>
            <a:chExt cx="1771103" cy="671343"/>
          </a:xfrm>
          <a:scene3d>
            <a:camera prst="orthographicFront">
              <a:rot lat="0" lon="0" rev="0"/>
            </a:camera>
            <a:lightRig rig="balanced" dir="t">
              <a:rot lat="0" lon="0" rev="8700000"/>
            </a:lightRig>
          </a:scene3d>
        </p:grpSpPr>
        <p:sp>
          <p:nvSpPr>
            <p:cNvPr id="4" name="矩形 3"/>
            <p:cNvSpPr/>
            <p:nvPr/>
          </p:nvSpPr>
          <p:spPr>
            <a:xfrm>
              <a:off x="3586769" y="1928802"/>
              <a:ext cx="1771103" cy="671343"/>
            </a:xfrm>
            <a:prstGeom prst="rect">
              <a:avLst/>
            </a:prstGeom>
            <a:solidFill>
              <a:srgbClr val="00B0F0"/>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矩形 4"/>
            <p:cNvSpPr/>
            <p:nvPr/>
          </p:nvSpPr>
          <p:spPr>
            <a:xfrm>
              <a:off x="3586769" y="1928802"/>
              <a:ext cx="1771103" cy="642942"/>
            </a:xfrm>
            <a:prstGeom prst="rect">
              <a:avLst/>
            </a:prstGeom>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zh-CN" altLang="en-US" sz="2400" b="1" kern="1200" dirty="0" smtClean="0">
                  <a:latin typeface="+mj-ea"/>
                  <a:ea typeface="+mj-ea"/>
                </a:rPr>
                <a:t>侧面防护</a:t>
              </a:r>
              <a:endParaRPr lang="zh-CN" altLang="en-US" sz="2400" b="1" kern="1200" dirty="0">
                <a:latin typeface="+mj-ea"/>
                <a:ea typeface="+mj-ea"/>
              </a:endParaRPr>
            </a:p>
          </p:txBody>
        </p:sp>
      </p:grpSp>
      <p:grpSp>
        <p:nvGrpSpPr>
          <p:cNvPr id="6" name="组合 5"/>
          <p:cNvGrpSpPr/>
          <p:nvPr/>
        </p:nvGrpSpPr>
        <p:grpSpPr>
          <a:xfrm>
            <a:off x="4221474" y="3914824"/>
            <a:ext cx="2870943" cy="1143009"/>
            <a:chOff x="1458422" y="2643181"/>
            <a:chExt cx="2870943" cy="1143009"/>
          </a:xfrm>
          <a:solidFill>
            <a:srgbClr val="FFC000"/>
          </a:solidFill>
        </p:grpSpPr>
        <p:grpSp>
          <p:nvGrpSpPr>
            <p:cNvPr id="7" name="组合 6"/>
            <p:cNvGrpSpPr/>
            <p:nvPr/>
          </p:nvGrpSpPr>
          <p:grpSpPr>
            <a:xfrm>
              <a:off x="1458422" y="3114847"/>
              <a:ext cx="1771103" cy="671343"/>
              <a:chOff x="817095" y="1257535"/>
              <a:chExt cx="1771103" cy="885551"/>
            </a:xfrm>
            <a:grpFill/>
          </p:grpSpPr>
          <p:sp>
            <p:nvSpPr>
              <p:cNvPr id="9" name="矩形 8"/>
              <p:cNvSpPr/>
              <p:nvPr/>
            </p:nvSpPr>
            <p:spPr>
              <a:xfrm>
                <a:off x="817095" y="1257535"/>
                <a:ext cx="1771103" cy="885551"/>
              </a:xfrm>
              <a:prstGeom prst="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0" name="矩形 9"/>
              <p:cNvSpPr/>
              <p:nvPr/>
            </p:nvSpPr>
            <p:spPr>
              <a:xfrm>
                <a:off x="817095" y="1257535"/>
                <a:ext cx="1771103" cy="885551"/>
              </a:xfrm>
              <a:prstGeom prst="rect">
                <a:avLst/>
              </a:prstGeom>
              <a:solidFill>
                <a:srgbClr val="FF99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zh-CN" altLang="en-US" sz="2400" b="1" kern="1200" dirty="0" smtClean="0">
                    <a:latin typeface="+mj-ea"/>
                    <a:ea typeface="+mj-ea"/>
                  </a:rPr>
                  <a:t>一级防护</a:t>
                </a:r>
                <a:endParaRPr lang="zh-CN" altLang="en-US" sz="2400" b="1" kern="1200" dirty="0">
                  <a:latin typeface="+mj-ea"/>
                  <a:ea typeface="+mj-ea"/>
                </a:endParaRPr>
              </a:p>
            </p:txBody>
          </p:sp>
        </p:grpSp>
        <p:cxnSp>
          <p:nvCxnSpPr>
            <p:cNvPr id="8" name="直接连接符 7"/>
            <p:cNvCxnSpPr/>
            <p:nvPr/>
          </p:nvCxnSpPr>
          <p:spPr>
            <a:xfrm rot="5400000">
              <a:off x="3100837" y="1886319"/>
              <a:ext cx="471665" cy="1985390"/>
            </a:xfrm>
            <a:prstGeom prst="line">
              <a:avLst/>
            </a:prstGeom>
            <a:grpFill/>
            <a:ln w="28575">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7092416" y="3914825"/>
            <a:ext cx="2957280" cy="1143008"/>
            <a:chOff x="4329364" y="2643182"/>
            <a:chExt cx="2957280" cy="1143008"/>
          </a:xfrm>
          <a:solidFill>
            <a:srgbClr val="FFC000"/>
          </a:solidFill>
        </p:grpSpPr>
        <p:grpSp>
          <p:nvGrpSpPr>
            <p:cNvPr id="12" name="组合 9"/>
            <p:cNvGrpSpPr/>
            <p:nvPr/>
          </p:nvGrpSpPr>
          <p:grpSpPr>
            <a:xfrm>
              <a:off x="5515541" y="3114847"/>
              <a:ext cx="1771103" cy="671343"/>
              <a:chOff x="2960130" y="1257535"/>
              <a:chExt cx="1771103" cy="885551"/>
            </a:xfrm>
            <a:grpFill/>
          </p:grpSpPr>
          <p:sp>
            <p:nvSpPr>
              <p:cNvPr id="14" name="矩形 13"/>
              <p:cNvSpPr/>
              <p:nvPr/>
            </p:nvSpPr>
            <p:spPr>
              <a:xfrm>
                <a:off x="2960130" y="1257535"/>
                <a:ext cx="1771103" cy="885551"/>
              </a:xfrm>
              <a:prstGeom prst="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5" name="矩形 11"/>
              <p:cNvSpPr/>
              <p:nvPr/>
            </p:nvSpPr>
            <p:spPr>
              <a:xfrm>
                <a:off x="2960130" y="1257535"/>
                <a:ext cx="1771103" cy="885551"/>
              </a:xfrm>
              <a:prstGeom prst="rect">
                <a:avLst/>
              </a:prstGeom>
              <a:solidFill>
                <a:srgbClr val="FF99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zh-CN" altLang="en-US" sz="2400" b="1" kern="1200" dirty="0" smtClean="0">
                    <a:latin typeface="+mj-ea"/>
                    <a:ea typeface="+mj-ea"/>
                  </a:rPr>
                  <a:t>二级防护</a:t>
                </a:r>
                <a:endParaRPr lang="en-US" altLang="zh-CN" sz="2400" b="1" kern="1200" dirty="0" smtClean="0">
                  <a:latin typeface="+mj-ea"/>
                  <a:ea typeface="+mj-ea"/>
                </a:endParaRPr>
              </a:p>
            </p:txBody>
          </p:sp>
        </p:grpSp>
        <p:cxnSp>
          <p:nvCxnSpPr>
            <p:cNvPr id="13" name="直接连接符 12"/>
            <p:cNvCxnSpPr/>
            <p:nvPr/>
          </p:nvCxnSpPr>
          <p:spPr>
            <a:xfrm rot="16200000" flipH="1">
              <a:off x="5129395" y="1843151"/>
              <a:ext cx="471666" cy="2071728"/>
            </a:xfrm>
            <a:prstGeom prst="line">
              <a:avLst/>
            </a:prstGeom>
            <a:grpFill/>
            <a:ln w="28575">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6" name="组合 4"/>
          <p:cNvGrpSpPr/>
          <p:nvPr/>
        </p:nvGrpSpPr>
        <p:grpSpPr>
          <a:xfrm>
            <a:off x="3263086" y="5886688"/>
            <a:ext cx="2714644" cy="785596"/>
            <a:chOff x="3965" y="1375872"/>
            <a:chExt cx="2308322" cy="923329"/>
          </a:xfrm>
          <a:scene3d>
            <a:camera prst="orthographicFront">
              <a:rot lat="0" lon="0" rev="0"/>
            </a:camera>
            <a:lightRig rig="glow" dir="t">
              <a:rot lat="0" lon="0" rev="4800000"/>
            </a:lightRig>
          </a:scene3d>
        </p:grpSpPr>
        <p:sp>
          <p:nvSpPr>
            <p:cNvPr id="17" name="燕尾形 5"/>
            <p:cNvSpPr/>
            <p:nvPr/>
          </p:nvSpPr>
          <p:spPr>
            <a:xfrm>
              <a:off x="3965" y="1375872"/>
              <a:ext cx="2308322" cy="923329"/>
            </a:xfrm>
            <a:prstGeom prst="chevron">
              <a:avLst/>
            </a:prstGeom>
            <a:solidFill>
              <a:srgbClr val="00B0F0"/>
            </a:solidFill>
            <a:ln w="12700" cap="flat" cmpd="sng" algn="ctr">
              <a:noFill/>
              <a:prstDash val="solid"/>
            </a:ln>
            <a:effectLst>
              <a:outerShdw blurRad="190500" dist="228600" dir="2700000" algn="ctr">
                <a:srgbClr val="000000">
                  <a:alpha val="30000"/>
                </a:srgbClr>
              </a:outerShdw>
            </a:effectLst>
            <a:sp3d prstMaterial="matte">
              <a:bevelT w="127000" h="63500"/>
            </a:sp3d>
          </p:spPr>
        </p:sp>
        <p:sp>
          <p:nvSpPr>
            <p:cNvPr id="18" name="燕尾形 4"/>
            <p:cNvSpPr/>
            <p:nvPr/>
          </p:nvSpPr>
          <p:spPr>
            <a:xfrm>
              <a:off x="368437" y="1375872"/>
              <a:ext cx="1548809" cy="923329"/>
            </a:xfrm>
            <a:prstGeom prst="rect">
              <a:avLst/>
            </a:prstGeom>
            <a:noFill/>
            <a:ln>
              <a:noFill/>
            </a:ln>
            <a:effectLst/>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lang="zh-CN" altLang="en-US" sz="2400" b="1" dirty="0" smtClean="0">
                  <a:solidFill>
                    <a:sysClr val="window" lastClr="FFFFFF"/>
                  </a:solidFill>
                  <a:latin typeface="+mj-ea"/>
                  <a:ea typeface="+mj-ea"/>
                </a:rPr>
                <a:t>一级防护</a:t>
              </a:r>
              <a:endParaRPr kumimoji="0" lang="zh-CN" altLang="en-US" sz="2400" b="1" i="0" u="none" strike="noStrike" kern="1200" cap="none" spc="0" normalizeH="0" baseline="0" noProof="0" dirty="0">
                <a:ln>
                  <a:noFill/>
                </a:ln>
                <a:solidFill>
                  <a:sysClr val="window" lastClr="FFFFFF"/>
                </a:solidFill>
                <a:effectLst/>
                <a:uLnTx/>
                <a:uFillTx/>
                <a:latin typeface="+mj-ea"/>
                <a:ea typeface="+mj-ea"/>
                <a:cs typeface="+mn-cs"/>
              </a:endParaRPr>
            </a:p>
          </p:txBody>
        </p:sp>
      </p:grpSp>
      <p:grpSp>
        <p:nvGrpSpPr>
          <p:cNvPr id="19" name="组合 18"/>
          <p:cNvGrpSpPr/>
          <p:nvPr/>
        </p:nvGrpSpPr>
        <p:grpSpPr>
          <a:xfrm>
            <a:off x="5977730" y="5886688"/>
            <a:ext cx="2714644" cy="785596"/>
            <a:chOff x="2081456" y="1375872"/>
            <a:chExt cx="2308322" cy="923329"/>
          </a:xfrm>
          <a:scene3d>
            <a:camera prst="orthographicFront">
              <a:rot lat="0" lon="0" rev="0"/>
            </a:camera>
            <a:lightRig rig="glow" dir="t">
              <a:rot lat="0" lon="0" rev="4800000"/>
            </a:lightRig>
          </a:scene3d>
        </p:grpSpPr>
        <p:sp>
          <p:nvSpPr>
            <p:cNvPr id="20" name="燕尾形 19"/>
            <p:cNvSpPr/>
            <p:nvPr/>
          </p:nvSpPr>
          <p:spPr>
            <a:xfrm>
              <a:off x="2081456" y="1375872"/>
              <a:ext cx="2308322" cy="923329"/>
            </a:xfrm>
            <a:prstGeom prst="chevron">
              <a:avLst/>
            </a:prstGeom>
            <a:solidFill>
              <a:srgbClr val="00B050"/>
            </a:solidFill>
            <a:ln w="12700" cap="flat" cmpd="sng" algn="ctr">
              <a:noFill/>
              <a:prstDash val="solid"/>
            </a:ln>
            <a:effectLst>
              <a:outerShdw blurRad="190500" dist="228600" dir="2700000" algn="ctr">
                <a:srgbClr val="000000">
                  <a:alpha val="30000"/>
                </a:srgbClr>
              </a:outerShdw>
            </a:effectLst>
            <a:sp3d prstMaterial="matte">
              <a:bevelT w="127000" h="63500"/>
            </a:sp3d>
          </p:spPr>
        </p:sp>
        <p:sp>
          <p:nvSpPr>
            <p:cNvPr id="21" name="燕尾形 6"/>
            <p:cNvSpPr/>
            <p:nvPr/>
          </p:nvSpPr>
          <p:spPr>
            <a:xfrm>
              <a:off x="2385183" y="1375872"/>
              <a:ext cx="1731241" cy="923329"/>
            </a:xfrm>
            <a:prstGeom prst="rect">
              <a:avLst/>
            </a:prstGeom>
            <a:noFill/>
            <a:ln>
              <a:noFill/>
            </a:ln>
            <a:effectLst/>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mj-ea"/>
                  <a:ea typeface="+mj-ea"/>
                  <a:cs typeface="+mn-cs"/>
                </a:rPr>
                <a:t>二级防护</a:t>
              </a:r>
              <a:endParaRPr kumimoji="0" lang="en-US" altLang="zh-CN" sz="2400" b="1" i="0" u="none" strike="noStrike" kern="1200" cap="none" spc="0" normalizeH="0" baseline="0" noProof="0" dirty="0" smtClean="0">
                <a:ln>
                  <a:noFill/>
                </a:ln>
                <a:solidFill>
                  <a:sysClr val="window" lastClr="FFFFFF"/>
                </a:solidFill>
                <a:effectLst/>
                <a:uLnTx/>
                <a:uFillTx/>
                <a:latin typeface="+mj-ea"/>
                <a:ea typeface="+mj-ea"/>
                <a:cs typeface="+mn-cs"/>
              </a:endParaRPr>
            </a:p>
          </p:txBody>
        </p:sp>
      </p:grpSp>
      <p:grpSp>
        <p:nvGrpSpPr>
          <p:cNvPr id="22" name="组合 10"/>
          <p:cNvGrpSpPr/>
          <p:nvPr/>
        </p:nvGrpSpPr>
        <p:grpSpPr>
          <a:xfrm>
            <a:off x="8620936" y="5886688"/>
            <a:ext cx="2714644" cy="785596"/>
            <a:chOff x="6236437" y="1375872"/>
            <a:chExt cx="2308322" cy="923329"/>
          </a:xfrm>
          <a:scene3d>
            <a:camera prst="orthographicFront">
              <a:rot lat="0" lon="0" rev="0"/>
            </a:camera>
            <a:lightRig rig="glow" dir="t">
              <a:rot lat="0" lon="0" rev="4800000"/>
            </a:lightRig>
          </a:scene3d>
        </p:grpSpPr>
        <p:sp>
          <p:nvSpPr>
            <p:cNvPr id="23" name="燕尾形 22"/>
            <p:cNvSpPr/>
            <p:nvPr/>
          </p:nvSpPr>
          <p:spPr>
            <a:xfrm>
              <a:off x="6236437" y="1375872"/>
              <a:ext cx="2308322" cy="923329"/>
            </a:xfrm>
            <a:prstGeom prst="chevron">
              <a:avLst/>
            </a:prstGeom>
            <a:solidFill>
              <a:srgbClr val="4BACC6">
                <a:hueOff val="-9933876"/>
                <a:satOff val="39811"/>
                <a:lumOff val="8628"/>
                <a:alphaOff val="0"/>
              </a:srgbClr>
            </a:solidFill>
            <a:ln w="12700" cap="flat" cmpd="sng" algn="ctr">
              <a:noFill/>
              <a:prstDash val="solid"/>
            </a:ln>
            <a:effectLst>
              <a:outerShdw blurRad="190500" dist="228600" dir="2700000" algn="ctr">
                <a:srgbClr val="000000">
                  <a:alpha val="30000"/>
                </a:srgbClr>
              </a:outerShdw>
            </a:effectLst>
            <a:sp3d prstMaterial="matte">
              <a:bevelT w="127000" h="63500"/>
            </a:sp3d>
          </p:spPr>
        </p:sp>
        <p:sp>
          <p:nvSpPr>
            <p:cNvPr id="24" name="燕尾形 10"/>
            <p:cNvSpPr/>
            <p:nvPr/>
          </p:nvSpPr>
          <p:spPr>
            <a:xfrm>
              <a:off x="6698102" y="1375872"/>
              <a:ext cx="1603675" cy="923329"/>
            </a:xfrm>
            <a:prstGeom prst="rect">
              <a:avLst/>
            </a:prstGeom>
            <a:noFill/>
            <a:ln>
              <a:noFill/>
            </a:ln>
            <a:effectLst/>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mj-ea"/>
                  <a:ea typeface="+mj-ea"/>
                  <a:cs typeface="+mn-cs"/>
                </a:rPr>
                <a:t>无一级防护，信号机防护</a:t>
              </a:r>
              <a:endParaRPr kumimoji="0" lang="zh-CN" altLang="en-US" sz="2400" b="1" i="0" u="none" strike="noStrike" kern="1200" cap="none" spc="0" normalizeH="0" baseline="0" noProof="0" dirty="0">
                <a:ln>
                  <a:noFill/>
                </a:ln>
                <a:solidFill>
                  <a:sysClr val="window" lastClr="FFFFFF"/>
                </a:solidFill>
                <a:effectLst/>
                <a:uLnTx/>
                <a:uFillTx/>
                <a:latin typeface="+mj-ea"/>
                <a:ea typeface="+mj-ea"/>
                <a:cs typeface="+mn-cs"/>
              </a:endParaRPr>
            </a:p>
          </p:txBody>
        </p:sp>
      </p:grpSp>
      <p:sp>
        <p:nvSpPr>
          <p:cNvPr id="25" name="Rectangle 1"/>
          <p:cNvSpPr>
            <a:spLocks noChangeArrowheads="1"/>
          </p:cNvSpPr>
          <p:nvPr/>
        </p:nvSpPr>
        <p:spPr bwMode="auto">
          <a:xfrm>
            <a:off x="3191648" y="5243746"/>
            <a:ext cx="821537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Times New Roman" pitchFamily="18" charset="0"/>
              </a:rPr>
              <a:t>排列进路时</a:t>
            </a:r>
          </a:p>
        </p:txBody>
      </p:sp>
      <p:sp>
        <p:nvSpPr>
          <p:cNvPr id="26" name="矩形 25"/>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27" name="组合 26"/>
          <p:cNvGrpSpPr/>
          <p:nvPr/>
        </p:nvGrpSpPr>
        <p:grpSpPr>
          <a:xfrm>
            <a:off x="834194" y="1100120"/>
            <a:ext cx="1696923" cy="461665"/>
            <a:chOff x="548443" y="1281397"/>
            <a:chExt cx="1696923" cy="461665"/>
          </a:xfrm>
        </p:grpSpPr>
        <p:sp>
          <p:nvSpPr>
            <p:cNvPr id="28" name="燕尾形 27"/>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燕尾形 28"/>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矩形 29"/>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31" name="矩形 30"/>
          <p:cNvSpPr/>
          <p:nvPr/>
        </p:nvSpPr>
        <p:spPr>
          <a:xfrm>
            <a:off x="619880" y="1671624"/>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5</a:t>
            </a:r>
            <a:r>
              <a:rPr lang="zh-CN" altLang="en-US" sz="2400" b="1" dirty="0" smtClean="0">
                <a:solidFill>
                  <a:srgbClr val="0303EB"/>
                </a:solidFill>
              </a:rPr>
              <a:t>）城市轨道交通中的进路</a:t>
            </a:r>
            <a:endParaRPr lang="zh-CN" altLang="en-US" sz="2400" dirty="0">
              <a:solidFill>
                <a:srgbClr val="0303EB"/>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6"/>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5"/>
                                        </p:tgtEl>
                                        <p:attrNameLst>
                                          <p:attrName>style.visibility</p:attrName>
                                        </p:attrNameLst>
                                      </p:cBhvr>
                                      <p:to>
                                        <p:strVal val="visible"/>
                                      </p:to>
                                    </p:set>
                                  </p:childTnLst>
                                </p:cTn>
                              </p:par>
                            </p:childTnLst>
                          </p:cTn>
                        </p:par>
                        <p:par>
                          <p:cTn id="16" fill="hold">
                            <p:stCondLst>
                              <p:cond delay="0"/>
                            </p:stCondLst>
                            <p:childTnLst>
                              <p:par>
                                <p:cTn id="17" presetID="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0-#ppt_w/2"/>
                                          </p:val>
                                        </p:tav>
                                        <p:tav tm="100000">
                                          <p:val>
                                            <p:strVal val="#ppt_x"/>
                                          </p:val>
                                        </p:tav>
                                      </p:tavLst>
                                    </p:anim>
                                    <p:anim calcmode="lin" valueType="num">
                                      <p:cBhvr additive="base">
                                        <p:cTn id="25" dur="500" fill="hold"/>
                                        <p:tgtEl>
                                          <p:spTgt spid="19"/>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 presetClass="entr" presetSubtype="8"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0-#ppt_w/2"/>
                                          </p:val>
                                        </p:tav>
                                        <p:tav tm="100000">
                                          <p:val>
                                            <p:strVal val="#ppt_x"/>
                                          </p:val>
                                        </p:tav>
                                      </p:tavLst>
                                    </p:anim>
                                    <p:anim calcmode="lin" valueType="num">
                                      <p:cBhvr additive="base">
                                        <p:cTn id="30"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4194" y="1100120"/>
            <a:ext cx="1696923" cy="461665"/>
            <a:chOff x="548443" y="1281397"/>
            <a:chExt cx="1696923" cy="461665"/>
          </a:xfrm>
        </p:grpSpPr>
        <p:sp>
          <p:nvSpPr>
            <p:cNvPr id="3" name="燕尾形 2"/>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矩形 4"/>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6" name="矩形 5"/>
          <p:cNvSpPr/>
          <p:nvPr/>
        </p:nvSpPr>
        <p:spPr>
          <a:xfrm>
            <a:off x="619880" y="1671624"/>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5</a:t>
            </a:r>
            <a:r>
              <a:rPr lang="zh-CN" altLang="en-US" sz="2400" b="1" dirty="0" smtClean="0">
                <a:solidFill>
                  <a:srgbClr val="0303EB"/>
                </a:solidFill>
              </a:rPr>
              <a:t>）城市轨道交通中的进路</a:t>
            </a:r>
            <a:endParaRPr lang="zh-CN" altLang="en-US" sz="2400" dirty="0">
              <a:solidFill>
                <a:srgbClr val="0303EB"/>
              </a:solidFill>
            </a:endParaRPr>
          </a:p>
        </p:txBody>
      </p:sp>
      <p:sp>
        <p:nvSpPr>
          <p:cNvPr id="7" name="矩形 6"/>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pic>
        <p:nvPicPr>
          <p:cNvPr id="8" name="图片 2" descr="image9.jpeg"/>
          <p:cNvPicPr>
            <a:picLocks noChangeAspect="1"/>
          </p:cNvPicPr>
          <p:nvPr/>
        </p:nvPicPr>
        <p:blipFill>
          <a:blip r:embed="rId2"/>
          <a:srcRect l="1984" r="1785"/>
          <a:stretch>
            <a:fillRect/>
          </a:stretch>
        </p:blipFill>
        <p:spPr bwMode="auto">
          <a:xfrm>
            <a:off x="3098635" y="4043381"/>
            <a:ext cx="8236945" cy="2700341"/>
          </a:xfrm>
          <a:prstGeom prst="rect">
            <a:avLst/>
          </a:prstGeom>
          <a:noFill/>
          <a:ln w="9525">
            <a:noFill/>
            <a:miter lim="800000"/>
            <a:headEnd/>
            <a:tailEnd/>
          </a:ln>
        </p:spPr>
      </p:pic>
      <p:sp>
        <p:nvSpPr>
          <p:cNvPr id="9" name="TextBox 8"/>
          <p:cNvSpPr txBox="1"/>
          <p:nvPr/>
        </p:nvSpPr>
        <p:spPr>
          <a:xfrm>
            <a:off x="405566" y="2314566"/>
            <a:ext cx="11430080" cy="138499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        </a:t>
            </a:r>
            <a:r>
              <a:rPr lang="zh-CN" altLang="en-US" sz="2000" b="1" dirty="0" smtClean="0">
                <a:solidFill>
                  <a:srgbClr val="FF0000"/>
                </a:solidFill>
                <a:latin typeface="Times New Roman" pitchFamily="18" charset="0"/>
                <a:ea typeface="+mj-ea"/>
                <a:cs typeface="Times New Roman" pitchFamily="18" charset="0"/>
              </a:rPr>
              <a:t>道岔为一级侧面防护</a:t>
            </a:r>
            <a:r>
              <a:rPr lang="zh-CN" altLang="en-US" sz="2000" b="1" dirty="0" smtClean="0">
                <a:solidFill>
                  <a:srgbClr val="333399"/>
                </a:solidFill>
                <a:latin typeface="Times New Roman" pitchFamily="18" charset="0"/>
                <a:ea typeface="+mj-ea"/>
                <a:cs typeface="Times New Roman" pitchFamily="18" charset="0"/>
              </a:rPr>
              <a:t>，</a:t>
            </a:r>
            <a:r>
              <a:rPr lang="zh-CN" altLang="en-US" sz="2000" b="1" dirty="0" smtClean="0">
                <a:solidFill>
                  <a:srgbClr val="00B050"/>
                </a:solidFill>
                <a:latin typeface="Times New Roman" pitchFamily="18" charset="0"/>
                <a:ea typeface="+mj-ea"/>
                <a:cs typeface="Times New Roman" pitchFamily="18" charset="0"/>
              </a:rPr>
              <a:t>信号机为二级侧面防护</a:t>
            </a:r>
            <a:r>
              <a:rPr lang="zh-CN" altLang="en-US" sz="2000" b="1" dirty="0" smtClean="0">
                <a:solidFill>
                  <a:srgbClr val="333399"/>
                </a:solidFill>
                <a:latin typeface="Times New Roman" pitchFamily="18" charset="0"/>
                <a:ea typeface="+mj-ea"/>
                <a:cs typeface="Times New Roman" pitchFamily="18" charset="0"/>
              </a:rPr>
              <a:t>。</a:t>
            </a:r>
            <a:endParaRPr lang="en-US" altLang="zh-CN" sz="2000" b="1" dirty="0" smtClean="0">
              <a:solidFill>
                <a:srgbClr val="333399"/>
              </a:solidFill>
              <a:latin typeface="Times New Roman" pitchFamily="18" charset="0"/>
              <a:ea typeface="+mj-ea"/>
              <a:cs typeface="Times New Roman" pitchFamily="18" charset="0"/>
            </a:endParaRPr>
          </a:p>
          <a:p>
            <a:endParaRPr lang="en-US" altLang="zh-CN" sz="2000" b="1" dirty="0" smtClean="0">
              <a:solidFill>
                <a:srgbClr val="333399"/>
              </a:solidFill>
              <a:latin typeface="Times New Roman" pitchFamily="18" charset="0"/>
              <a:ea typeface="+mj-ea"/>
              <a:cs typeface="Times New Roman" pitchFamily="18" charset="0"/>
            </a:endParaRPr>
          </a:p>
          <a:p>
            <a:r>
              <a:rPr lang="en-US" altLang="zh-CN" sz="2000" b="1" dirty="0" smtClean="0">
                <a:solidFill>
                  <a:srgbClr val="333399"/>
                </a:solidFill>
                <a:latin typeface="Times New Roman" pitchFamily="18" charset="0"/>
                <a:ea typeface="+mj-ea"/>
                <a:cs typeface="Times New Roman" pitchFamily="18" charset="0"/>
              </a:rPr>
              <a:t>        </a:t>
            </a:r>
            <a:r>
              <a:rPr lang="zh-CN" altLang="en-US" sz="2000" b="1" dirty="0" smtClean="0">
                <a:latin typeface="Times New Roman" pitchFamily="18" charset="0"/>
                <a:ea typeface="+mj-ea"/>
                <a:cs typeface="Times New Roman" pitchFamily="18" charset="0"/>
              </a:rPr>
              <a:t>排列进路是首先确定一级侧面防护，再确定二级侧面防护。没有一级侧面防护时，则将信号机作为侧面防护。</a:t>
            </a:r>
          </a:p>
        </p:txBody>
      </p:sp>
      <p:grpSp>
        <p:nvGrpSpPr>
          <p:cNvPr id="10" name="组合 9"/>
          <p:cNvGrpSpPr/>
          <p:nvPr/>
        </p:nvGrpSpPr>
        <p:grpSpPr>
          <a:xfrm>
            <a:off x="3763152" y="5114951"/>
            <a:ext cx="5643602" cy="1071570"/>
            <a:chOff x="1214414" y="4214818"/>
            <a:chExt cx="5643602" cy="1071570"/>
          </a:xfrm>
        </p:grpSpPr>
        <p:sp>
          <p:nvSpPr>
            <p:cNvPr id="11" name="矩形 10"/>
            <p:cNvSpPr/>
            <p:nvPr/>
          </p:nvSpPr>
          <p:spPr>
            <a:xfrm>
              <a:off x="5715008" y="4214818"/>
              <a:ext cx="1143008" cy="1000132"/>
            </a:xfrm>
            <a:prstGeom prst="rect">
              <a:avLst/>
            </a:prstGeom>
            <a:noFill/>
            <a:ln w="28575" cap="flat" cmpd="sng" algn="ctr">
              <a:solidFill>
                <a:srgbClr val="FF0000"/>
              </a:solidFill>
              <a:prstDash val="lg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12" name="矩形 11"/>
            <p:cNvSpPr/>
            <p:nvPr/>
          </p:nvSpPr>
          <p:spPr>
            <a:xfrm>
              <a:off x="1214414" y="4286256"/>
              <a:ext cx="1143008" cy="1000132"/>
            </a:xfrm>
            <a:prstGeom prst="rect">
              <a:avLst/>
            </a:prstGeom>
            <a:noFill/>
            <a:ln w="28575" cap="flat" cmpd="sng" algn="ctr">
              <a:solidFill>
                <a:srgbClr val="FF0000"/>
              </a:solidFill>
              <a:prstDash val="lg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grpSp>
      <p:grpSp>
        <p:nvGrpSpPr>
          <p:cNvPr id="13" name="组合 12"/>
          <p:cNvGrpSpPr/>
          <p:nvPr/>
        </p:nvGrpSpPr>
        <p:grpSpPr>
          <a:xfrm>
            <a:off x="3263086" y="4972075"/>
            <a:ext cx="5214974" cy="1571636"/>
            <a:chOff x="714348" y="4357694"/>
            <a:chExt cx="5214974" cy="1571636"/>
          </a:xfrm>
        </p:grpSpPr>
        <p:sp>
          <p:nvSpPr>
            <p:cNvPr id="14" name="矩形 13"/>
            <p:cNvSpPr/>
            <p:nvPr/>
          </p:nvSpPr>
          <p:spPr>
            <a:xfrm>
              <a:off x="2500298" y="4357694"/>
              <a:ext cx="500066" cy="428628"/>
            </a:xfrm>
            <a:prstGeom prst="rect">
              <a:avLst/>
            </a:prstGeom>
            <a:noFill/>
            <a:ln w="28575" cap="flat" cmpd="sng" algn="ctr">
              <a:solidFill>
                <a:srgbClr val="009900"/>
              </a:solidFill>
              <a:prstDash val="lg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15" name="矩形 14"/>
            <p:cNvSpPr/>
            <p:nvPr/>
          </p:nvSpPr>
          <p:spPr>
            <a:xfrm>
              <a:off x="714348" y="5500702"/>
              <a:ext cx="500066" cy="428628"/>
            </a:xfrm>
            <a:prstGeom prst="rect">
              <a:avLst/>
            </a:prstGeom>
            <a:noFill/>
            <a:ln w="28575" cap="flat" cmpd="sng" algn="ctr">
              <a:solidFill>
                <a:srgbClr val="009900"/>
              </a:solidFill>
              <a:prstDash val="lg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16" name="矩形 15"/>
            <p:cNvSpPr/>
            <p:nvPr/>
          </p:nvSpPr>
          <p:spPr>
            <a:xfrm>
              <a:off x="5143504" y="4643446"/>
              <a:ext cx="500066" cy="428628"/>
            </a:xfrm>
            <a:prstGeom prst="rect">
              <a:avLst/>
            </a:prstGeom>
            <a:noFill/>
            <a:ln w="28575" cap="flat" cmpd="sng" algn="ctr">
              <a:solidFill>
                <a:srgbClr val="009900"/>
              </a:solidFill>
              <a:prstDash val="lg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17" name="矩形 16"/>
            <p:cNvSpPr/>
            <p:nvPr/>
          </p:nvSpPr>
          <p:spPr>
            <a:xfrm>
              <a:off x="5429256" y="5500702"/>
              <a:ext cx="500066" cy="428628"/>
            </a:xfrm>
            <a:prstGeom prst="rect">
              <a:avLst/>
            </a:prstGeom>
            <a:noFill/>
            <a:ln w="28575" cap="flat" cmpd="sng" algn="ctr">
              <a:solidFill>
                <a:srgbClr val="009900"/>
              </a:solidFill>
              <a:prstDash val="lg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0"/>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4194" y="1100120"/>
            <a:ext cx="1696923" cy="461665"/>
            <a:chOff x="548443" y="1281397"/>
            <a:chExt cx="1696923" cy="461665"/>
          </a:xfrm>
        </p:grpSpPr>
        <p:sp>
          <p:nvSpPr>
            <p:cNvPr id="3" name="燕尾形 2"/>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矩形 4"/>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6" name="矩形 5"/>
          <p:cNvSpPr/>
          <p:nvPr/>
        </p:nvSpPr>
        <p:spPr>
          <a:xfrm>
            <a:off x="619880" y="1671624"/>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5</a:t>
            </a:r>
            <a:r>
              <a:rPr lang="zh-CN" altLang="en-US" sz="2400" b="1" dirty="0" smtClean="0">
                <a:solidFill>
                  <a:srgbClr val="0303EB"/>
                </a:solidFill>
              </a:rPr>
              <a:t>）城市轨道交通中的进路</a:t>
            </a:r>
            <a:endParaRPr lang="zh-CN" altLang="en-US" sz="2400" dirty="0">
              <a:solidFill>
                <a:srgbClr val="0303EB"/>
              </a:solidFill>
            </a:endParaRPr>
          </a:p>
        </p:txBody>
      </p:sp>
      <p:sp>
        <p:nvSpPr>
          <p:cNvPr id="7" name="矩形 6"/>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pic>
        <p:nvPicPr>
          <p:cNvPr id="8" name="图片 2" descr="image9.jpeg"/>
          <p:cNvPicPr>
            <a:picLocks noChangeAspect="1"/>
          </p:cNvPicPr>
          <p:nvPr/>
        </p:nvPicPr>
        <p:blipFill>
          <a:blip r:embed="rId2"/>
          <a:srcRect/>
          <a:stretch>
            <a:fillRect/>
          </a:stretch>
        </p:blipFill>
        <p:spPr bwMode="auto">
          <a:xfrm>
            <a:off x="2195561" y="2528880"/>
            <a:ext cx="7997011" cy="2522867"/>
          </a:xfrm>
          <a:prstGeom prst="rect">
            <a:avLst/>
          </a:prstGeom>
          <a:noFill/>
          <a:ln w="9525">
            <a:noFill/>
            <a:miter lim="800000"/>
            <a:headEnd/>
            <a:tailEnd/>
          </a:ln>
        </p:spPr>
      </p:pic>
      <p:sp>
        <p:nvSpPr>
          <p:cNvPr id="9" name="TextBox 8"/>
          <p:cNvSpPr txBox="1"/>
          <p:nvPr/>
        </p:nvSpPr>
        <p:spPr>
          <a:xfrm>
            <a:off x="1262822" y="5804528"/>
            <a:ext cx="2071702" cy="461665"/>
          </a:xfrm>
          <a:prstGeom prst="rect">
            <a:avLst/>
          </a:prstGeom>
          <a:noFill/>
        </p:spPr>
        <p:txBody>
          <a:bodyPr wrap="square" rtlCol="0">
            <a:spAutoFit/>
          </a:bodyPr>
          <a:lstStyle/>
          <a:p>
            <a:pPr algn="ctr"/>
            <a:r>
              <a:rPr lang="zh-CN" altLang="en-US" sz="2400" b="1" dirty="0" smtClean="0">
                <a:solidFill>
                  <a:srgbClr val="333399"/>
                </a:solidFill>
                <a:latin typeface="Times New Roman" pitchFamily="18" charset="0"/>
                <a:ea typeface="+mj-ea"/>
                <a:cs typeface="Times New Roman" pitchFamily="18" charset="0"/>
              </a:rPr>
              <a:t>侧面防护</a:t>
            </a:r>
          </a:p>
        </p:txBody>
      </p:sp>
      <p:sp>
        <p:nvSpPr>
          <p:cNvPr id="10" name="燕尾形箭头 9"/>
          <p:cNvSpPr/>
          <p:nvPr/>
        </p:nvSpPr>
        <p:spPr>
          <a:xfrm>
            <a:off x="3259041" y="5815028"/>
            <a:ext cx="642942" cy="428628"/>
          </a:xfrm>
          <a:prstGeom prst="notchedRightArrow">
            <a:avLst/>
          </a:prstGeom>
          <a:ln w="28575">
            <a:solidFill>
              <a:srgbClr val="FF990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11" name="Rectangle 1"/>
          <p:cNvSpPr>
            <a:spLocks noChangeArrowheads="1"/>
          </p:cNvSpPr>
          <p:nvPr/>
        </p:nvSpPr>
        <p:spPr bwMode="auto">
          <a:xfrm>
            <a:off x="4116297" y="5529276"/>
            <a:ext cx="6929486" cy="1200329"/>
          </a:xfrm>
          <a:prstGeom prst="rect">
            <a:avLst/>
          </a:prstGeom>
          <a:noFill/>
          <a:ln w="28575">
            <a:solidFill>
              <a:srgbClr val="FF9900"/>
            </a:solid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        通过操作、锁定和检测邻近分歧道岔，使通向已排运行进路的所有路径均不能建立。</a:t>
            </a:r>
          </a:p>
        </p:txBody>
      </p:sp>
      <p:sp>
        <p:nvSpPr>
          <p:cNvPr id="12" name="矩形 11"/>
          <p:cNvSpPr/>
          <p:nvPr/>
        </p:nvSpPr>
        <p:spPr>
          <a:xfrm>
            <a:off x="2981379" y="3480111"/>
            <a:ext cx="1143008" cy="1071570"/>
          </a:xfrm>
          <a:prstGeom prst="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267263" y="3337235"/>
            <a:ext cx="2928958" cy="642942"/>
          </a:xfrm>
          <a:prstGeom prst="rect">
            <a:avLst/>
          </a:prstGeom>
          <a:noFill/>
          <a:ln w="285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124783" y="3480111"/>
            <a:ext cx="1143008" cy="1071570"/>
          </a:xfrm>
          <a:prstGeom prst="rect">
            <a:avLst/>
          </a:prstGeom>
          <a:noFill/>
          <a:ln w="28575">
            <a:solidFill>
              <a:srgbClr val="00B0F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grpId="0" nodeType="after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4194" y="1100120"/>
            <a:ext cx="1696923" cy="461665"/>
            <a:chOff x="548443" y="1281397"/>
            <a:chExt cx="1696923" cy="461665"/>
          </a:xfrm>
        </p:grpSpPr>
        <p:sp>
          <p:nvSpPr>
            <p:cNvPr id="3" name="燕尾形 2"/>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矩形 4"/>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6" name="矩形 5"/>
          <p:cNvSpPr/>
          <p:nvPr/>
        </p:nvSpPr>
        <p:spPr>
          <a:xfrm>
            <a:off x="619880" y="1671624"/>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5</a:t>
            </a:r>
            <a:r>
              <a:rPr lang="zh-CN" altLang="en-US" sz="2400" b="1" dirty="0" smtClean="0">
                <a:solidFill>
                  <a:srgbClr val="0303EB"/>
                </a:solidFill>
              </a:rPr>
              <a:t>）城市轨道交通中的进路</a:t>
            </a:r>
            <a:endParaRPr lang="zh-CN" altLang="en-US" sz="2400" dirty="0">
              <a:solidFill>
                <a:srgbClr val="0303EB"/>
              </a:solidFill>
            </a:endParaRPr>
          </a:p>
        </p:txBody>
      </p:sp>
      <p:sp>
        <p:nvSpPr>
          <p:cNvPr id="7" name="矩形 6"/>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pic>
        <p:nvPicPr>
          <p:cNvPr id="8" name="图片 2" descr="image9.jpeg"/>
          <p:cNvPicPr>
            <a:picLocks noChangeAspect="1"/>
          </p:cNvPicPr>
          <p:nvPr/>
        </p:nvPicPr>
        <p:blipFill>
          <a:blip r:embed="rId2" cstate="print"/>
          <a:srcRect r="1770"/>
          <a:stretch>
            <a:fillRect/>
          </a:stretch>
        </p:blipFill>
        <p:spPr bwMode="auto">
          <a:xfrm>
            <a:off x="2262954" y="2386004"/>
            <a:ext cx="7930966" cy="2547105"/>
          </a:xfrm>
          <a:prstGeom prst="rect">
            <a:avLst/>
          </a:prstGeom>
          <a:noFill/>
          <a:ln w="9525">
            <a:noFill/>
            <a:miter lim="800000"/>
            <a:headEnd/>
            <a:tailEnd/>
          </a:ln>
        </p:spPr>
      </p:pic>
      <p:sp>
        <p:nvSpPr>
          <p:cNvPr id="9" name="Rectangle 1"/>
          <p:cNvSpPr>
            <a:spLocks noChangeArrowheads="1"/>
          </p:cNvSpPr>
          <p:nvPr/>
        </p:nvSpPr>
        <p:spPr bwMode="auto">
          <a:xfrm>
            <a:off x="762756" y="5314962"/>
            <a:ext cx="10572824"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defRPr/>
            </a:pPr>
            <a:r>
              <a:rPr lang="zh-CN" altLang="en-US" sz="2000" b="1" kern="0" dirty="0" smtClean="0">
                <a:solidFill>
                  <a:srgbClr val="333399"/>
                </a:solidFill>
                <a:latin typeface="Times New Roman" pitchFamily="18" charset="0"/>
                <a:ea typeface="宋体" pitchFamily="2" charset="-122"/>
                <a:cs typeface="Times New Roman" pitchFamily="18" charset="0"/>
              </a:rPr>
              <a:t>        排列进路时，除检查</a:t>
            </a:r>
            <a:r>
              <a:rPr lang="zh-CN" altLang="en-US" sz="2000" b="1" kern="0" dirty="0" smtClean="0">
                <a:solidFill>
                  <a:srgbClr val="FF0000"/>
                </a:solidFill>
                <a:latin typeface="Times New Roman" pitchFamily="18" charset="0"/>
                <a:ea typeface="宋体" pitchFamily="2" charset="-122"/>
                <a:cs typeface="Times New Roman" pitchFamily="18" charset="0"/>
              </a:rPr>
              <a:t>始端信号机</a:t>
            </a:r>
            <a:r>
              <a:rPr lang="zh-CN" altLang="en-US" sz="2000" b="1" kern="0" dirty="0" smtClean="0">
                <a:solidFill>
                  <a:srgbClr val="333399"/>
                </a:solidFill>
                <a:latin typeface="Times New Roman" pitchFamily="18" charset="0"/>
                <a:ea typeface="宋体" pitchFamily="2" charset="-122"/>
                <a:cs typeface="Times New Roman" pitchFamily="18" charset="0"/>
              </a:rPr>
              <a:t>外，还检查</a:t>
            </a:r>
            <a:r>
              <a:rPr lang="zh-CN" altLang="en-US" sz="2000" b="1" kern="0" dirty="0" smtClean="0">
                <a:solidFill>
                  <a:srgbClr val="00B050"/>
                </a:solidFill>
                <a:latin typeface="Times New Roman" pitchFamily="18" charset="0"/>
                <a:ea typeface="宋体" pitchFamily="2" charset="-122"/>
                <a:cs typeface="Times New Roman" pitchFamily="18" charset="0"/>
              </a:rPr>
              <a:t>终端信号机</a:t>
            </a:r>
            <a:r>
              <a:rPr lang="zh-CN" altLang="en-US" sz="2000" b="1" kern="0" dirty="0" smtClean="0">
                <a:solidFill>
                  <a:srgbClr val="333399"/>
                </a:solidFill>
                <a:latin typeface="Times New Roman" pitchFamily="18" charset="0"/>
                <a:ea typeface="宋体" pitchFamily="2" charset="-122"/>
                <a:cs typeface="Times New Roman" pitchFamily="18" charset="0"/>
              </a:rPr>
              <a:t>和侧防信号机的红灯灯丝，红灯功能完好才能开放。</a:t>
            </a:r>
            <a:endParaRPr lang="en-US" altLang="zh-CN" sz="2000" b="1" kern="0" dirty="0" smtClean="0">
              <a:solidFill>
                <a:srgbClr val="333399"/>
              </a:solidFill>
              <a:latin typeface="Times New Roman" pitchFamily="18" charset="0"/>
              <a:ea typeface="宋体" pitchFamily="2" charset="-122"/>
              <a:cs typeface="Times New Roman" pitchFamily="18" charset="0"/>
            </a:endParaRPr>
          </a:p>
          <a:p>
            <a:pPr fontAlgn="base">
              <a:spcBef>
                <a:spcPct val="0"/>
              </a:spcBef>
              <a:spcAft>
                <a:spcPct val="0"/>
              </a:spcAft>
              <a:defRPr/>
            </a:pPr>
            <a:endParaRPr lang="zh-CN" altLang="en-US" sz="2000" b="1" kern="0" dirty="0" smtClean="0">
              <a:solidFill>
                <a:srgbClr val="333399"/>
              </a:solidFill>
              <a:latin typeface="Times New Roman" pitchFamily="18" charset="0"/>
              <a:ea typeface="宋体" pitchFamily="2" charset="-122"/>
              <a:cs typeface="Times New Roman" pitchFamily="18" charset="0"/>
            </a:endParaRPr>
          </a:p>
          <a:p>
            <a:pPr fontAlgn="base">
              <a:spcBef>
                <a:spcPct val="0"/>
              </a:spcBef>
              <a:spcAft>
                <a:spcPct val="0"/>
              </a:spcAft>
              <a:defRPr/>
            </a:pPr>
            <a:r>
              <a:rPr lang="zh-CN" altLang="en-US" sz="2000" b="1" kern="0" dirty="0" smtClean="0">
                <a:solidFill>
                  <a:srgbClr val="333399"/>
                </a:solidFill>
                <a:latin typeface="Times New Roman" pitchFamily="18" charset="0"/>
                <a:ea typeface="宋体" pitchFamily="2" charset="-122"/>
                <a:cs typeface="Times New Roman" pitchFamily="18" charset="0"/>
              </a:rPr>
              <a:t>        </a:t>
            </a:r>
            <a:r>
              <a:rPr lang="zh-CN" altLang="en-US" sz="2000" b="1" kern="0" dirty="0" smtClean="0">
                <a:latin typeface="Times New Roman" pitchFamily="18" charset="0"/>
                <a:ea typeface="宋体" pitchFamily="2" charset="-122"/>
                <a:cs typeface="Times New Roman" pitchFamily="18" charset="0"/>
              </a:rPr>
              <a:t>当要求侧面防护的运行进路解锁时，运行进路侧面防护区域也将解锁。</a:t>
            </a:r>
          </a:p>
        </p:txBody>
      </p:sp>
      <p:sp>
        <p:nvSpPr>
          <p:cNvPr id="10" name="椭圆 9"/>
          <p:cNvSpPr/>
          <p:nvPr/>
        </p:nvSpPr>
        <p:spPr>
          <a:xfrm>
            <a:off x="2478616" y="4029078"/>
            <a:ext cx="773027" cy="77302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050648" y="4029078"/>
            <a:ext cx="773027" cy="773027"/>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0"/>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834194" y="1100120"/>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619880" y="1671624"/>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5</a:t>
            </a:r>
            <a:r>
              <a:rPr lang="zh-CN" altLang="en-US" sz="2400" b="1" dirty="0" smtClean="0">
                <a:solidFill>
                  <a:srgbClr val="0303EB"/>
                </a:solidFill>
              </a:rPr>
              <a:t>）城市轨道交通中的进路</a:t>
            </a:r>
            <a:endParaRPr lang="zh-CN" altLang="en-US" sz="2400" dirty="0">
              <a:solidFill>
                <a:srgbClr val="0303EB"/>
              </a:solidFill>
            </a:endParaRPr>
          </a:p>
        </p:txBody>
      </p:sp>
      <p:grpSp>
        <p:nvGrpSpPr>
          <p:cNvPr id="8" name="组合 7"/>
          <p:cNvGrpSpPr/>
          <p:nvPr/>
        </p:nvGrpSpPr>
        <p:grpSpPr>
          <a:xfrm>
            <a:off x="2048640" y="2457442"/>
            <a:ext cx="8209755" cy="3353346"/>
            <a:chOff x="1115889" y="1556792"/>
            <a:chExt cx="8209755" cy="3353346"/>
          </a:xfrm>
        </p:grpSpPr>
        <p:grpSp>
          <p:nvGrpSpPr>
            <p:cNvPr id="9" name="组合 6"/>
            <p:cNvGrpSpPr/>
            <p:nvPr/>
          </p:nvGrpSpPr>
          <p:grpSpPr>
            <a:xfrm>
              <a:off x="1654145" y="3506138"/>
              <a:ext cx="428628" cy="285752"/>
              <a:chOff x="1582707" y="2285992"/>
              <a:chExt cx="682172" cy="285752"/>
            </a:xfrm>
          </p:grpSpPr>
          <p:sp>
            <p:nvSpPr>
              <p:cNvPr id="163" name="椭圆 7"/>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椭圆 8"/>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任意多边形 9"/>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10"/>
            <p:cNvGrpSpPr/>
            <p:nvPr/>
          </p:nvGrpSpPr>
          <p:grpSpPr>
            <a:xfrm>
              <a:off x="6516489" y="3502718"/>
              <a:ext cx="428628" cy="285752"/>
              <a:chOff x="1582707" y="2285992"/>
              <a:chExt cx="682172" cy="285752"/>
            </a:xfrm>
          </p:grpSpPr>
          <p:sp>
            <p:nvSpPr>
              <p:cNvPr id="160" name="椭圆 11"/>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椭圆 12"/>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任意多边形 13"/>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57"/>
            <p:cNvGrpSpPr/>
            <p:nvPr/>
          </p:nvGrpSpPr>
          <p:grpSpPr>
            <a:xfrm flipH="1">
              <a:off x="8820745" y="4078782"/>
              <a:ext cx="504899" cy="214314"/>
              <a:chOff x="1691953" y="2636912"/>
              <a:chExt cx="504899" cy="214314"/>
            </a:xfrm>
          </p:grpSpPr>
          <p:sp>
            <p:nvSpPr>
              <p:cNvPr id="155" name="椭圆 154"/>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6" name="组合 8"/>
              <p:cNvGrpSpPr/>
              <p:nvPr/>
            </p:nvGrpSpPr>
            <p:grpSpPr>
              <a:xfrm>
                <a:off x="1910306" y="2636912"/>
                <a:ext cx="286546" cy="214314"/>
                <a:chOff x="1081062" y="3152772"/>
                <a:chExt cx="286546" cy="214314"/>
              </a:xfrm>
            </p:grpSpPr>
            <p:cxnSp>
              <p:nvCxnSpPr>
                <p:cNvPr id="157"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9"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 name="组合 72"/>
            <p:cNvGrpSpPr/>
            <p:nvPr/>
          </p:nvGrpSpPr>
          <p:grpSpPr>
            <a:xfrm>
              <a:off x="1214414" y="3717032"/>
              <a:ext cx="7894363" cy="379785"/>
              <a:chOff x="1214414" y="3717032"/>
              <a:chExt cx="7894363" cy="379785"/>
            </a:xfrm>
          </p:grpSpPr>
          <p:grpSp>
            <p:nvGrpSpPr>
              <p:cNvPr id="134" name="组合 71"/>
              <p:cNvGrpSpPr/>
              <p:nvPr/>
            </p:nvGrpSpPr>
            <p:grpSpPr>
              <a:xfrm>
                <a:off x="1214414" y="3727937"/>
                <a:ext cx="7894363" cy="134822"/>
                <a:chOff x="1214414" y="3727937"/>
                <a:chExt cx="7894363" cy="134822"/>
              </a:xfrm>
            </p:grpSpPr>
            <p:cxnSp>
              <p:nvCxnSpPr>
                <p:cNvPr id="144" name="直接连接符 5"/>
                <p:cNvCxnSpPr/>
                <p:nvPr/>
              </p:nvCxnSpPr>
              <p:spPr>
                <a:xfrm flipV="1">
                  <a:off x="1214414" y="3790750"/>
                  <a:ext cx="7894363" cy="11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5" name="任意多边形 14"/>
                <p:cNvSpPr/>
                <p:nvPr/>
              </p:nvSpPr>
              <p:spPr>
                <a:xfrm flipH="1">
                  <a:off x="2173606" y="3739504"/>
                  <a:ext cx="45719" cy="123254"/>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6" name="任意多边形 17"/>
                <p:cNvSpPr/>
                <p:nvPr/>
              </p:nvSpPr>
              <p:spPr>
                <a:xfrm flipH="1">
                  <a:off x="3060105" y="3742453"/>
                  <a:ext cx="45719" cy="120306"/>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7" name="任意多边形 18"/>
                <p:cNvSpPr/>
                <p:nvPr/>
              </p:nvSpPr>
              <p:spPr>
                <a:xfrm>
                  <a:off x="3950490" y="3727937"/>
                  <a:ext cx="45719" cy="134821"/>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8" name="任意多边形 19"/>
                <p:cNvSpPr/>
                <p:nvPr/>
              </p:nvSpPr>
              <p:spPr>
                <a:xfrm flipH="1">
                  <a:off x="4716289" y="3727937"/>
                  <a:ext cx="45719" cy="134821"/>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9" name="任意多边形 20"/>
                <p:cNvSpPr/>
                <p:nvPr/>
              </p:nvSpPr>
              <p:spPr>
                <a:xfrm>
                  <a:off x="5529263" y="3729979"/>
                  <a:ext cx="0" cy="114300"/>
                </a:xfrm>
                <a:custGeom>
                  <a:avLst/>
                  <a:gdLst>
                    <a:gd name="connsiteX0" fmla="*/ 0 w 0"/>
                    <a:gd name="connsiteY0" fmla="*/ 0 h 114300"/>
                    <a:gd name="connsiteX1" fmla="*/ 0 w 0"/>
                    <a:gd name="connsiteY1" fmla="*/ 114300 h 114300"/>
                  </a:gdLst>
                  <a:ahLst/>
                  <a:cxnLst>
                    <a:cxn ang="0">
                      <a:pos x="connsiteX0" y="connsiteY0"/>
                    </a:cxn>
                    <a:cxn ang="0">
                      <a:pos x="connsiteX1" y="connsiteY1"/>
                    </a:cxn>
                  </a:cxnLst>
                  <a:rect l="l" t="t" r="r" b="b"/>
                  <a:pathLst>
                    <a:path h="114300">
                      <a:moveTo>
                        <a:pt x="0" y="0"/>
                      </a:moveTo>
                      <a:lnTo>
                        <a:pt x="0" y="114300"/>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0" name="任意多边形 21"/>
                <p:cNvSpPr/>
                <p:nvPr/>
              </p:nvSpPr>
              <p:spPr>
                <a:xfrm>
                  <a:off x="6300788" y="3729979"/>
                  <a:ext cx="0" cy="109537"/>
                </a:xfrm>
                <a:custGeom>
                  <a:avLst/>
                  <a:gdLst>
                    <a:gd name="connsiteX0" fmla="*/ 0 w 0"/>
                    <a:gd name="connsiteY0" fmla="*/ 0 h 109537"/>
                    <a:gd name="connsiteX1" fmla="*/ 0 w 0"/>
                    <a:gd name="connsiteY1" fmla="*/ 109537 h 109537"/>
                  </a:gdLst>
                  <a:ahLst/>
                  <a:cxnLst>
                    <a:cxn ang="0">
                      <a:pos x="connsiteX0" y="connsiteY0"/>
                    </a:cxn>
                    <a:cxn ang="0">
                      <a:pos x="connsiteX1" y="connsiteY1"/>
                    </a:cxn>
                  </a:cxnLst>
                  <a:rect l="l" t="t" r="r" b="b"/>
                  <a:pathLst>
                    <a:path h="109537">
                      <a:moveTo>
                        <a:pt x="0" y="0"/>
                      </a:moveTo>
                      <a:lnTo>
                        <a:pt x="0" y="109537"/>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1" name="任意多边形 22"/>
                <p:cNvSpPr/>
                <p:nvPr/>
              </p:nvSpPr>
              <p:spPr>
                <a:xfrm>
                  <a:off x="7164561" y="3739504"/>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2" name="任意多边形 23"/>
                <p:cNvSpPr/>
                <p:nvPr/>
              </p:nvSpPr>
              <p:spPr>
                <a:xfrm>
                  <a:off x="8028657" y="3744266"/>
                  <a:ext cx="0" cy="100013"/>
                </a:xfrm>
                <a:custGeom>
                  <a:avLst/>
                  <a:gdLst>
                    <a:gd name="connsiteX0" fmla="*/ 0 w 0"/>
                    <a:gd name="connsiteY0" fmla="*/ 0 h 100013"/>
                    <a:gd name="connsiteX1" fmla="*/ 0 w 0"/>
                    <a:gd name="connsiteY1" fmla="*/ 100013 h 100013"/>
                  </a:gdLst>
                  <a:ahLst/>
                  <a:cxnLst>
                    <a:cxn ang="0">
                      <a:pos x="connsiteX0" y="connsiteY0"/>
                    </a:cxn>
                    <a:cxn ang="0">
                      <a:pos x="connsiteX1" y="connsiteY1"/>
                    </a:cxn>
                  </a:cxnLst>
                  <a:rect l="l" t="t" r="r" b="b"/>
                  <a:pathLst>
                    <a:path h="100013">
                      <a:moveTo>
                        <a:pt x="0" y="0"/>
                      </a:moveTo>
                      <a:lnTo>
                        <a:pt x="0" y="100013"/>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3" name="任意多边形 24"/>
                <p:cNvSpPr/>
                <p:nvPr/>
              </p:nvSpPr>
              <p:spPr>
                <a:xfrm>
                  <a:off x="1403921" y="3734741"/>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4" name="任意多边形 153"/>
                <p:cNvSpPr/>
                <p:nvPr/>
              </p:nvSpPr>
              <p:spPr>
                <a:xfrm>
                  <a:off x="8820745" y="3734388"/>
                  <a:ext cx="0" cy="112889"/>
                </a:xfrm>
                <a:custGeom>
                  <a:avLst/>
                  <a:gdLst>
                    <a:gd name="connsiteX0" fmla="*/ 0 w 0"/>
                    <a:gd name="connsiteY0" fmla="*/ 0 h 112889"/>
                    <a:gd name="connsiteX1" fmla="*/ 0 w 0"/>
                    <a:gd name="connsiteY1" fmla="*/ 112889 h 112889"/>
                  </a:gdLst>
                  <a:ahLst/>
                  <a:cxnLst>
                    <a:cxn ang="0">
                      <a:pos x="connsiteX0" y="connsiteY0"/>
                    </a:cxn>
                    <a:cxn ang="0">
                      <a:pos x="connsiteX1" y="connsiteY1"/>
                    </a:cxn>
                  </a:cxnLst>
                  <a:rect l="l" t="t" r="r" b="b"/>
                  <a:pathLst>
                    <a:path h="112889">
                      <a:moveTo>
                        <a:pt x="0" y="0"/>
                      </a:moveTo>
                      <a:lnTo>
                        <a:pt x="0" y="112889"/>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35" name="矩形 134"/>
              <p:cNvSpPr/>
              <p:nvPr/>
            </p:nvSpPr>
            <p:spPr>
              <a:xfrm>
                <a:off x="1554955" y="3717032"/>
                <a:ext cx="509627" cy="369332"/>
              </a:xfrm>
              <a:prstGeom prst="rect">
                <a:avLst/>
              </a:prstGeom>
            </p:spPr>
            <p:txBody>
              <a:bodyPr wrap="none">
                <a:spAutoFit/>
              </a:bodyPr>
              <a:lstStyle/>
              <a:p>
                <a:pPr algn="ctr"/>
                <a:r>
                  <a:rPr lang="zh-CN" altLang="en-US" dirty="0" smtClean="0"/>
                  <a:t> </a:t>
                </a:r>
                <a:r>
                  <a:rPr lang="en-US" altLang="zh-CN" sz="1400" dirty="0" smtClean="0"/>
                  <a:t>TC1</a:t>
                </a:r>
                <a:endParaRPr lang="zh-CN" altLang="en-US" sz="1400" dirty="0"/>
              </a:p>
            </p:txBody>
          </p:sp>
          <p:sp>
            <p:nvSpPr>
              <p:cNvPr id="136" name="矩形 135"/>
              <p:cNvSpPr/>
              <p:nvPr/>
            </p:nvSpPr>
            <p:spPr>
              <a:xfrm>
                <a:off x="2484041" y="3789040"/>
                <a:ext cx="456728" cy="307777"/>
              </a:xfrm>
              <a:prstGeom prst="rect">
                <a:avLst/>
              </a:prstGeom>
            </p:spPr>
            <p:txBody>
              <a:bodyPr wrap="none">
                <a:spAutoFit/>
              </a:bodyPr>
              <a:lstStyle/>
              <a:p>
                <a:pPr algn="ctr"/>
                <a:r>
                  <a:rPr lang="en-US" altLang="zh-CN" sz="1400" dirty="0" smtClean="0"/>
                  <a:t>TC3</a:t>
                </a:r>
                <a:endParaRPr lang="zh-CN" altLang="en-US" sz="1400" dirty="0"/>
              </a:p>
            </p:txBody>
          </p:sp>
          <p:sp>
            <p:nvSpPr>
              <p:cNvPr id="137" name="矩形 136"/>
              <p:cNvSpPr/>
              <p:nvPr/>
            </p:nvSpPr>
            <p:spPr>
              <a:xfrm>
                <a:off x="3276129" y="3789040"/>
                <a:ext cx="456728" cy="307777"/>
              </a:xfrm>
              <a:prstGeom prst="rect">
                <a:avLst/>
              </a:prstGeom>
            </p:spPr>
            <p:txBody>
              <a:bodyPr wrap="none">
                <a:spAutoFit/>
              </a:bodyPr>
              <a:lstStyle/>
              <a:p>
                <a:pPr algn="ctr"/>
                <a:r>
                  <a:rPr lang="en-US" altLang="zh-CN" sz="1400" dirty="0" smtClean="0"/>
                  <a:t>TC5</a:t>
                </a:r>
                <a:endParaRPr lang="zh-CN" altLang="en-US" sz="1400" dirty="0"/>
              </a:p>
            </p:txBody>
          </p:sp>
          <p:sp>
            <p:nvSpPr>
              <p:cNvPr id="138" name="矩形 49"/>
              <p:cNvSpPr/>
              <p:nvPr/>
            </p:nvSpPr>
            <p:spPr>
              <a:xfrm>
                <a:off x="4140225" y="3789040"/>
                <a:ext cx="456728" cy="307777"/>
              </a:xfrm>
              <a:prstGeom prst="rect">
                <a:avLst/>
              </a:prstGeom>
            </p:spPr>
            <p:txBody>
              <a:bodyPr wrap="none">
                <a:spAutoFit/>
              </a:bodyPr>
              <a:lstStyle/>
              <a:p>
                <a:pPr algn="ctr"/>
                <a:r>
                  <a:rPr lang="en-US" altLang="zh-CN" sz="1400" dirty="0" smtClean="0"/>
                  <a:t>TC7</a:t>
                </a:r>
                <a:endParaRPr lang="zh-CN" altLang="en-US" sz="1400" dirty="0"/>
              </a:p>
            </p:txBody>
          </p:sp>
          <p:sp>
            <p:nvSpPr>
              <p:cNvPr id="139" name="矩形 138"/>
              <p:cNvSpPr/>
              <p:nvPr/>
            </p:nvSpPr>
            <p:spPr>
              <a:xfrm>
                <a:off x="4932313" y="3789040"/>
                <a:ext cx="456728" cy="307777"/>
              </a:xfrm>
              <a:prstGeom prst="rect">
                <a:avLst/>
              </a:prstGeom>
            </p:spPr>
            <p:txBody>
              <a:bodyPr wrap="none">
                <a:spAutoFit/>
              </a:bodyPr>
              <a:lstStyle/>
              <a:p>
                <a:pPr algn="ctr"/>
                <a:r>
                  <a:rPr lang="en-US" altLang="zh-CN" sz="1400" dirty="0" smtClean="0"/>
                  <a:t>TC9</a:t>
                </a:r>
                <a:endParaRPr lang="zh-CN" altLang="en-US" sz="1400" dirty="0"/>
              </a:p>
            </p:txBody>
          </p:sp>
          <p:sp>
            <p:nvSpPr>
              <p:cNvPr id="140" name="矩形 139"/>
              <p:cNvSpPr/>
              <p:nvPr/>
            </p:nvSpPr>
            <p:spPr>
              <a:xfrm>
                <a:off x="5606708" y="3789040"/>
                <a:ext cx="548099" cy="307777"/>
              </a:xfrm>
              <a:prstGeom prst="rect">
                <a:avLst/>
              </a:prstGeom>
            </p:spPr>
            <p:txBody>
              <a:bodyPr wrap="none">
                <a:spAutoFit/>
              </a:bodyPr>
              <a:lstStyle/>
              <a:p>
                <a:pPr algn="ctr"/>
                <a:r>
                  <a:rPr lang="en-US" altLang="zh-CN" sz="1400" dirty="0" smtClean="0"/>
                  <a:t>TC11</a:t>
                </a:r>
                <a:endParaRPr lang="zh-CN" altLang="en-US" sz="1400" dirty="0"/>
              </a:p>
            </p:txBody>
          </p:sp>
          <p:sp>
            <p:nvSpPr>
              <p:cNvPr id="141" name="矩形 140"/>
              <p:cNvSpPr/>
              <p:nvPr/>
            </p:nvSpPr>
            <p:spPr>
              <a:xfrm>
                <a:off x="6516489" y="3789040"/>
                <a:ext cx="648072" cy="307777"/>
              </a:xfrm>
              <a:prstGeom prst="rect">
                <a:avLst/>
              </a:prstGeom>
            </p:spPr>
            <p:txBody>
              <a:bodyPr wrap="square">
                <a:spAutoFit/>
              </a:bodyPr>
              <a:lstStyle/>
              <a:p>
                <a:pPr algn="ctr"/>
                <a:r>
                  <a:rPr lang="en-US" altLang="zh-CN" sz="1400" dirty="0" smtClean="0"/>
                  <a:t>TC13</a:t>
                </a:r>
                <a:endParaRPr lang="zh-CN" altLang="en-US" sz="1400" dirty="0"/>
              </a:p>
            </p:txBody>
          </p:sp>
          <p:sp>
            <p:nvSpPr>
              <p:cNvPr id="142" name="矩形 141"/>
              <p:cNvSpPr/>
              <p:nvPr/>
            </p:nvSpPr>
            <p:spPr>
              <a:xfrm>
                <a:off x="7262892" y="3789040"/>
                <a:ext cx="548099" cy="307777"/>
              </a:xfrm>
              <a:prstGeom prst="rect">
                <a:avLst/>
              </a:prstGeom>
            </p:spPr>
            <p:txBody>
              <a:bodyPr wrap="none">
                <a:spAutoFit/>
              </a:bodyPr>
              <a:lstStyle/>
              <a:p>
                <a:pPr algn="ctr"/>
                <a:r>
                  <a:rPr lang="en-US" altLang="zh-CN" sz="1400" dirty="0" smtClean="0"/>
                  <a:t>TC15</a:t>
                </a:r>
                <a:endParaRPr lang="zh-CN" altLang="en-US" sz="1400" dirty="0"/>
              </a:p>
            </p:txBody>
          </p:sp>
          <p:sp>
            <p:nvSpPr>
              <p:cNvPr id="143" name="矩形 54"/>
              <p:cNvSpPr/>
              <p:nvPr/>
            </p:nvSpPr>
            <p:spPr>
              <a:xfrm>
                <a:off x="8054980" y="3789040"/>
                <a:ext cx="548099" cy="307777"/>
              </a:xfrm>
              <a:prstGeom prst="rect">
                <a:avLst/>
              </a:prstGeom>
            </p:spPr>
            <p:txBody>
              <a:bodyPr wrap="none">
                <a:spAutoFit/>
              </a:bodyPr>
              <a:lstStyle/>
              <a:p>
                <a:pPr algn="ctr"/>
                <a:r>
                  <a:rPr lang="en-US" altLang="zh-CN" sz="1400" dirty="0" smtClean="0"/>
                  <a:t>TC17</a:t>
                </a:r>
                <a:endParaRPr lang="zh-CN" altLang="en-US" sz="1400" dirty="0"/>
              </a:p>
            </p:txBody>
          </p:sp>
        </p:grpSp>
        <p:grpSp>
          <p:nvGrpSpPr>
            <p:cNvPr id="13" name="组合 74"/>
            <p:cNvGrpSpPr/>
            <p:nvPr/>
          </p:nvGrpSpPr>
          <p:grpSpPr>
            <a:xfrm>
              <a:off x="1115889" y="1988840"/>
              <a:ext cx="7894363" cy="379785"/>
              <a:chOff x="1214414" y="3717032"/>
              <a:chExt cx="7894363" cy="379785"/>
            </a:xfrm>
          </p:grpSpPr>
          <p:grpSp>
            <p:nvGrpSpPr>
              <p:cNvPr id="113" name="组合 71"/>
              <p:cNvGrpSpPr/>
              <p:nvPr/>
            </p:nvGrpSpPr>
            <p:grpSpPr>
              <a:xfrm>
                <a:off x="1214414" y="3727937"/>
                <a:ext cx="7894363" cy="134822"/>
                <a:chOff x="1214414" y="3727937"/>
                <a:chExt cx="7894363" cy="134822"/>
              </a:xfrm>
            </p:grpSpPr>
            <p:cxnSp>
              <p:nvCxnSpPr>
                <p:cNvPr id="123" name="直接连接符 122"/>
                <p:cNvCxnSpPr/>
                <p:nvPr/>
              </p:nvCxnSpPr>
              <p:spPr>
                <a:xfrm flipV="1">
                  <a:off x="1214414" y="3790750"/>
                  <a:ext cx="7894363" cy="11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4" name="任意多边形 123"/>
                <p:cNvSpPr/>
                <p:nvPr/>
              </p:nvSpPr>
              <p:spPr>
                <a:xfrm flipH="1">
                  <a:off x="2173606" y="3739504"/>
                  <a:ext cx="45719" cy="123254"/>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5" name="任意多边形 87"/>
                <p:cNvSpPr/>
                <p:nvPr/>
              </p:nvSpPr>
              <p:spPr>
                <a:xfrm flipH="1">
                  <a:off x="3060105" y="3742453"/>
                  <a:ext cx="45719" cy="120306"/>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6" name="任意多边形 88"/>
                <p:cNvSpPr/>
                <p:nvPr/>
              </p:nvSpPr>
              <p:spPr>
                <a:xfrm>
                  <a:off x="3950490" y="3727937"/>
                  <a:ext cx="45719" cy="134821"/>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7" name="任意多边形 126"/>
                <p:cNvSpPr/>
                <p:nvPr/>
              </p:nvSpPr>
              <p:spPr>
                <a:xfrm flipH="1">
                  <a:off x="4716289" y="3727937"/>
                  <a:ext cx="45719" cy="134821"/>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8" name="任意多边形 127"/>
                <p:cNvSpPr/>
                <p:nvPr/>
              </p:nvSpPr>
              <p:spPr>
                <a:xfrm>
                  <a:off x="5529263" y="3729979"/>
                  <a:ext cx="0" cy="114300"/>
                </a:xfrm>
                <a:custGeom>
                  <a:avLst/>
                  <a:gdLst>
                    <a:gd name="connsiteX0" fmla="*/ 0 w 0"/>
                    <a:gd name="connsiteY0" fmla="*/ 0 h 114300"/>
                    <a:gd name="connsiteX1" fmla="*/ 0 w 0"/>
                    <a:gd name="connsiteY1" fmla="*/ 114300 h 114300"/>
                  </a:gdLst>
                  <a:ahLst/>
                  <a:cxnLst>
                    <a:cxn ang="0">
                      <a:pos x="connsiteX0" y="connsiteY0"/>
                    </a:cxn>
                    <a:cxn ang="0">
                      <a:pos x="connsiteX1" y="connsiteY1"/>
                    </a:cxn>
                  </a:cxnLst>
                  <a:rect l="l" t="t" r="r" b="b"/>
                  <a:pathLst>
                    <a:path h="114300">
                      <a:moveTo>
                        <a:pt x="0" y="0"/>
                      </a:moveTo>
                      <a:lnTo>
                        <a:pt x="0" y="114300"/>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9" name="任意多边形 128"/>
                <p:cNvSpPr/>
                <p:nvPr/>
              </p:nvSpPr>
              <p:spPr>
                <a:xfrm>
                  <a:off x="6300788" y="3729979"/>
                  <a:ext cx="0" cy="109537"/>
                </a:xfrm>
                <a:custGeom>
                  <a:avLst/>
                  <a:gdLst>
                    <a:gd name="connsiteX0" fmla="*/ 0 w 0"/>
                    <a:gd name="connsiteY0" fmla="*/ 0 h 109537"/>
                    <a:gd name="connsiteX1" fmla="*/ 0 w 0"/>
                    <a:gd name="connsiteY1" fmla="*/ 109537 h 109537"/>
                  </a:gdLst>
                  <a:ahLst/>
                  <a:cxnLst>
                    <a:cxn ang="0">
                      <a:pos x="connsiteX0" y="connsiteY0"/>
                    </a:cxn>
                    <a:cxn ang="0">
                      <a:pos x="connsiteX1" y="connsiteY1"/>
                    </a:cxn>
                  </a:cxnLst>
                  <a:rect l="l" t="t" r="r" b="b"/>
                  <a:pathLst>
                    <a:path h="109537">
                      <a:moveTo>
                        <a:pt x="0" y="0"/>
                      </a:moveTo>
                      <a:lnTo>
                        <a:pt x="0" y="109537"/>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0" name="任意多边形 129"/>
                <p:cNvSpPr/>
                <p:nvPr/>
              </p:nvSpPr>
              <p:spPr>
                <a:xfrm>
                  <a:off x="7164561" y="3739504"/>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1" name="任意多边形 130"/>
                <p:cNvSpPr/>
                <p:nvPr/>
              </p:nvSpPr>
              <p:spPr>
                <a:xfrm>
                  <a:off x="8028657" y="3744266"/>
                  <a:ext cx="0" cy="100013"/>
                </a:xfrm>
                <a:custGeom>
                  <a:avLst/>
                  <a:gdLst>
                    <a:gd name="connsiteX0" fmla="*/ 0 w 0"/>
                    <a:gd name="connsiteY0" fmla="*/ 0 h 100013"/>
                    <a:gd name="connsiteX1" fmla="*/ 0 w 0"/>
                    <a:gd name="connsiteY1" fmla="*/ 100013 h 100013"/>
                  </a:gdLst>
                  <a:ahLst/>
                  <a:cxnLst>
                    <a:cxn ang="0">
                      <a:pos x="connsiteX0" y="connsiteY0"/>
                    </a:cxn>
                    <a:cxn ang="0">
                      <a:pos x="connsiteX1" y="connsiteY1"/>
                    </a:cxn>
                  </a:cxnLst>
                  <a:rect l="l" t="t" r="r" b="b"/>
                  <a:pathLst>
                    <a:path h="100013">
                      <a:moveTo>
                        <a:pt x="0" y="0"/>
                      </a:moveTo>
                      <a:lnTo>
                        <a:pt x="0" y="100013"/>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2" name="任意多边形 131"/>
                <p:cNvSpPr/>
                <p:nvPr/>
              </p:nvSpPr>
              <p:spPr>
                <a:xfrm>
                  <a:off x="1403921" y="3734741"/>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3" name="任意多边形 132"/>
                <p:cNvSpPr/>
                <p:nvPr/>
              </p:nvSpPr>
              <p:spPr>
                <a:xfrm>
                  <a:off x="8820745" y="3734388"/>
                  <a:ext cx="0" cy="112889"/>
                </a:xfrm>
                <a:custGeom>
                  <a:avLst/>
                  <a:gdLst>
                    <a:gd name="connsiteX0" fmla="*/ 0 w 0"/>
                    <a:gd name="connsiteY0" fmla="*/ 0 h 112889"/>
                    <a:gd name="connsiteX1" fmla="*/ 0 w 0"/>
                    <a:gd name="connsiteY1" fmla="*/ 112889 h 112889"/>
                  </a:gdLst>
                  <a:ahLst/>
                  <a:cxnLst>
                    <a:cxn ang="0">
                      <a:pos x="connsiteX0" y="connsiteY0"/>
                    </a:cxn>
                    <a:cxn ang="0">
                      <a:pos x="connsiteX1" y="connsiteY1"/>
                    </a:cxn>
                  </a:cxnLst>
                  <a:rect l="l" t="t" r="r" b="b"/>
                  <a:pathLst>
                    <a:path h="112889">
                      <a:moveTo>
                        <a:pt x="0" y="0"/>
                      </a:moveTo>
                      <a:lnTo>
                        <a:pt x="0" y="112889"/>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14" name="矩形 113"/>
              <p:cNvSpPr/>
              <p:nvPr/>
            </p:nvSpPr>
            <p:spPr>
              <a:xfrm>
                <a:off x="1509270" y="3717032"/>
                <a:ext cx="600998" cy="369332"/>
              </a:xfrm>
              <a:prstGeom prst="rect">
                <a:avLst/>
              </a:prstGeom>
            </p:spPr>
            <p:txBody>
              <a:bodyPr wrap="none">
                <a:spAutoFit/>
              </a:bodyPr>
              <a:lstStyle/>
              <a:p>
                <a:pPr algn="ctr"/>
                <a:r>
                  <a:rPr lang="zh-CN" altLang="en-US" dirty="0" smtClean="0"/>
                  <a:t> </a:t>
                </a:r>
                <a:r>
                  <a:rPr lang="en-US" altLang="zh-CN" sz="1400" dirty="0" smtClean="0"/>
                  <a:t>TC18</a:t>
                </a:r>
                <a:endParaRPr lang="zh-CN" altLang="en-US" sz="1400" dirty="0"/>
              </a:p>
            </p:txBody>
          </p:sp>
          <p:sp>
            <p:nvSpPr>
              <p:cNvPr id="115" name="矩形 77"/>
              <p:cNvSpPr/>
              <p:nvPr/>
            </p:nvSpPr>
            <p:spPr>
              <a:xfrm>
                <a:off x="2438356" y="3789040"/>
                <a:ext cx="548099" cy="307777"/>
              </a:xfrm>
              <a:prstGeom prst="rect">
                <a:avLst/>
              </a:prstGeom>
            </p:spPr>
            <p:txBody>
              <a:bodyPr wrap="none">
                <a:spAutoFit/>
              </a:bodyPr>
              <a:lstStyle/>
              <a:p>
                <a:pPr algn="ctr"/>
                <a:r>
                  <a:rPr lang="en-US" altLang="zh-CN" sz="1400" dirty="0" smtClean="0"/>
                  <a:t>TC16</a:t>
                </a:r>
                <a:endParaRPr lang="zh-CN" altLang="en-US" sz="1400" dirty="0"/>
              </a:p>
            </p:txBody>
          </p:sp>
          <p:sp>
            <p:nvSpPr>
              <p:cNvPr id="116" name="矩形 78"/>
              <p:cNvSpPr/>
              <p:nvPr/>
            </p:nvSpPr>
            <p:spPr>
              <a:xfrm>
                <a:off x="3230444" y="3789040"/>
                <a:ext cx="548099" cy="307777"/>
              </a:xfrm>
              <a:prstGeom prst="rect">
                <a:avLst/>
              </a:prstGeom>
            </p:spPr>
            <p:txBody>
              <a:bodyPr wrap="none">
                <a:spAutoFit/>
              </a:bodyPr>
              <a:lstStyle/>
              <a:p>
                <a:pPr algn="ctr"/>
                <a:r>
                  <a:rPr lang="en-US" altLang="zh-CN" sz="1400" dirty="0" smtClean="0"/>
                  <a:t>TC14</a:t>
                </a:r>
                <a:endParaRPr lang="zh-CN" altLang="en-US" sz="1400" dirty="0"/>
              </a:p>
            </p:txBody>
          </p:sp>
          <p:sp>
            <p:nvSpPr>
              <p:cNvPr id="117" name="矩形 116"/>
              <p:cNvSpPr/>
              <p:nvPr/>
            </p:nvSpPr>
            <p:spPr>
              <a:xfrm>
                <a:off x="4094540" y="3789040"/>
                <a:ext cx="548099" cy="307777"/>
              </a:xfrm>
              <a:prstGeom prst="rect">
                <a:avLst/>
              </a:prstGeom>
            </p:spPr>
            <p:txBody>
              <a:bodyPr wrap="none">
                <a:spAutoFit/>
              </a:bodyPr>
              <a:lstStyle/>
              <a:p>
                <a:pPr algn="ctr"/>
                <a:r>
                  <a:rPr lang="en-US" altLang="zh-CN" sz="1400" dirty="0" smtClean="0"/>
                  <a:t>TC12</a:t>
                </a:r>
                <a:endParaRPr lang="zh-CN" altLang="en-US" sz="1400" dirty="0"/>
              </a:p>
            </p:txBody>
          </p:sp>
          <p:sp>
            <p:nvSpPr>
              <p:cNvPr id="118" name="矩形 117"/>
              <p:cNvSpPr/>
              <p:nvPr/>
            </p:nvSpPr>
            <p:spPr>
              <a:xfrm>
                <a:off x="4886628" y="3789040"/>
                <a:ext cx="548099" cy="307777"/>
              </a:xfrm>
              <a:prstGeom prst="rect">
                <a:avLst/>
              </a:prstGeom>
            </p:spPr>
            <p:txBody>
              <a:bodyPr wrap="none">
                <a:spAutoFit/>
              </a:bodyPr>
              <a:lstStyle/>
              <a:p>
                <a:pPr algn="ctr"/>
                <a:r>
                  <a:rPr lang="en-US" altLang="zh-CN" sz="1400" dirty="0" smtClean="0"/>
                  <a:t>TC10</a:t>
                </a:r>
                <a:endParaRPr lang="zh-CN" altLang="en-US" sz="1400" dirty="0"/>
              </a:p>
            </p:txBody>
          </p:sp>
          <p:sp>
            <p:nvSpPr>
              <p:cNvPr id="119" name="矩形 118"/>
              <p:cNvSpPr/>
              <p:nvPr/>
            </p:nvSpPr>
            <p:spPr>
              <a:xfrm>
                <a:off x="5652393" y="3789040"/>
                <a:ext cx="456728" cy="307777"/>
              </a:xfrm>
              <a:prstGeom prst="rect">
                <a:avLst/>
              </a:prstGeom>
            </p:spPr>
            <p:txBody>
              <a:bodyPr wrap="none">
                <a:spAutoFit/>
              </a:bodyPr>
              <a:lstStyle/>
              <a:p>
                <a:pPr algn="ctr"/>
                <a:r>
                  <a:rPr lang="en-US" altLang="zh-CN" sz="1400" dirty="0" smtClean="0"/>
                  <a:t>TC8</a:t>
                </a:r>
                <a:endParaRPr lang="zh-CN" altLang="en-US" sz="1400" dirty="0"/>
              </a:p>
            </p:txBody>
          </p:sp>
          <p:sp>
            <p:nvSpPr>
              <p:cNvPr id="120" name="矩形 119"/>
              <p:cNvSpPr/>
              <p:nvPr/>
            </p:nvSpPr>
            <p:spPr>
              <a:xfrm>
                <a:off x="6516489" y="3789040"/>
                <a:ext cx="456728" cy="307777"/>
              </a:xfrm>
              <a:prstGeom prst="rect">
                <a:avLst/>
              </a:prstGeom>
            </p:spPr>
            <p:txBody>
              <a:bodyPr wrap="square">
                <a:spAutoFit/>
              </a:bodyPr>
              <a:lstStyle/>
              <a:p>
                <a:pPr algn="ctr"/>
                <a:r>
                  <a:rPr lang="en-US" altLang="zh-CN" sz="1400" dirty="0" smtClean="0"/>
                  <a:t>TC6</a:t>
                </a:r>
                <a:endParaRPr lang="zh-CN" altLang="en-US" sz="1400" dirty="0"/>
              </a:p>
            </p:txBody>
          </p:sp>
          <p:sp>
            <p:nvSpPr>
              <p:cNvPr id="121" name="矩形 120"/>
              <p:cNvSpPr/>
              <p:nvPr/>
            </p:nvSpPr>
            <p:spPr>
              <a:xfrm>
                <a:off x="7308577" y="3789040"/>
                <a:ext cx="456728" cy="307777"/>
              </a:xfrm>
              <a:prstGeom prst="rect">
                <a:avLst/>
              </a:prstGeom>
            </p:spPr>
            <p:txBody>
              <a:bodyPr wrap="none">
                <a:spAutoFit/>
              </a:bodyPr>
              <a:lstStyle/>
              <a:p>
                <a:pPr algn="ctr"/>
                <a:r>
                  <a:rPr lang="en-US" altLang="zh-CN" sz="1400" dirty="0" smtClean="0"/>
                  <a:t>TC4</a:t>
                </a:r>
                <a:endParaRPr lang="zh-CN" altLang="en-US" sz="1400" dirty="0"/>
              </a:p>
            </p:txBody>
          </p:sp>
          <p:sp>
            <p:nvSpPr>
              <p:cNvPr id="122" name="矩形 121"/>
              <p:cNvSpPr/>
              <p:nvPr/>
            </p:nvSpPr>
            <p:spPr>
              <a:xfrm>
                <a:off x="8100665" y="3789040"/>
                <a:ext cx="456728" cy="307777"/>
              </a:xfrm>
              <a:prstGeom prst="rect">
                <a:avLst/>
              </a:prstGeom>
            </p:spPr>
            <p:txBody>
              <a:bodyPr wrap="none">
                <a:spAutoFit/>
              </a:bodyPr>
              <a:lstStyle/>
              <a:p>
                <a:pPr algn="ctr"/>
                <a:r>
                  <a:rPr lang="en-US" altLang="zh-CN" sz="1400" dirty="0" smtClean="0"/>
                  <a:t>TC2</a:t>
                </a:r>
                <a:endParaRPr lang="zh-CN" altLang="en-US" sz="1400" dirty="0"/>
              </a:p>
            </p:txBody>
          </p:sp>
        </p:grpSp>
        <p:grpSp>
          <p:nvGrpSpPr>
            <p:cNvPr id="14" name="组合 57"/>
            <p:cNvGrpSpPr/>
            <p:nvPr/>
          </p:nvGrpSpPr>
          <p:grpSpPr>
            <a:xfrm>
              <a:off x="1619102" y="1628800"/>
              <a:ext cx="504899" cy="214314"/>
              <a:chOff x="1691953" y="2636912"/>
              <a:chExt cx="504899" cy="214314"/>
            </a:xfrm>
          </p:grpSpPr>
          <p:sp>
            <p:nvSpPr>
              <p:cNvPr id="108" name="椭圆 107"/>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9" name="组合 8"/>
              <p:cNvGrpSpPr/>
              <p:nvPr/>
            </p:nvGrpSpPr>
            <p:grpSpPr>
              <a:xfrm>
                <a:off x="1910306" y="2636912"/>
                <a:ext cx="286546" cy="214314"/>
                <a:chOff x="1081062" y="3152772"/>
                <a:chExt cx="286546" cy="214314"/>
              </a:xfrm>
            </p:grpSpPr>
            <p:cxnSp>
              <p:nvCxnSpPr>
                <p:cNvPr id="110"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2"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57"/>
            <p:cNvGrpSpPr/>
            <p:nvPr/>
          </p:nvGrpSpPr>
          <p:grpSpPr>
            <a:xfrm>
              <a:off x="8243838" y="1628800"/>
              <a:ext cx="504899" cy="214314"/>
              <a:chOff x="1691953" y="2636912"/>
              <a:chExt cx="504899" cy="214314"/>
            </a:xfrm>
          </p:grpSpPr>
          <p:sp>
            <p:nvSpPr>
              <p:cNvPr id="103" name="椭圆 102"/>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4" name="组合 8"/>
              <p:cNvGrpSpPr/>
              <p:nvPr/>
            </p:nvGrpSpPr>
            <p:grpSpPr>
              <a:xfrm>
                <a:off x="1910306" y="2636912"/>
                <a:ext cx="286546" cy="214314"/>
                <a:chOff x="1081062" y="3152772"/>
                <a:chExt cx="286546" cy="214314"/>
              </a:xfrm>
            </p:grpSpPr>
            <p:cxnSp>
              <p:nvCxnSpPr>
                <p:cNvPr id="105"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6" name="任意多边形 15"/>
            <p:cNvSpPr/>
            <p:nvPr/>
          </p:nvSpPr>
          <p:spPr>
            <a:xfrm>
              <a:off x="5617730" y="2132856"/>
              <a:ext cx="754743" cy="1553028"/>
            </a:xfrm>
            <a:custGeom>
              <a:avLst/>
              <a:gdLst>
                <a:gd name="connsiteX0" fmla="*/ 0 w 754743"/>
                <a:gd name="connsiteY0" fmla="*/ 1553028 h 1553028"/>
                <a:gd name="connsiteX1" fmla="*/ 116114 w 754743"/>
                <a:gd name="connsiteY1" fmla="*/ 1553028 h 1553028"/>
                <a:gd name="connsiteX2" fmla="*/ 624114 w 754743"/>
                <a:gd name="connsiteY2" fmla="*/ 0 h 1553028"/>
                <a:gd name="connsiteX3" fmla="*/ 754743 w 754743"/>
                <a:gd name="connsiteY3" fmla="*/ 0 h 1553028"/>
              </a:gdLst>
              <a:ahLst/>
              <a:cxnLst>
                <a:cxn ang="0">
                  <a:pos x="connsiteX0" y="connsiteY0"/>
                </a:cxn>
                <a:cxn ang="0">
                  <a:pos x="connsiteX1" y="connsiteY1"/>
                </a:cxn>
                <a:cxn ang="0">
                  <a:pos x="connsiteX2" y="connsiteY2"/>
                </a:cxn>
                <a:cxn ang="0">
                  <a:pos x="connsiteX3" y="connsiteY3"/>
                </a:cxn>
              </a:cxnLst>
              <a:rect l="l" t="t" r="r" b="b"/>
              <a:pathLst>
                <a:path w="754743" h="1553028">
                  <a:moveTo>
                    <a:pt x="0" y="1553028"/>
                  </a:moveTo>
                  <a:lnTo>
                    <a:pt x="116114" y="1553028"/>
                  </a:lnTo>
                  <a:lnTo>
                    <a:pt x="624114" y="0"/>
                  </a:lnTo>
                  <a:lnTo>
                    <a:pt x="754743" y="0"/>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7" name="组合 118"/>
            <p:cNvGrpSpPr/>
            <p:nvPr/>
          </p:nvGrpSpPr>
          <p:grpSpPr>
            <a:xfrm flipH="1">
              <a:off x="5508377" y="4077072"/>
              <a:ext cx="720923" cy="219078"/>
              <a:chOff x="1331913" y="5301208"/>
              <a:chExt cx="720923" cy="219078"/>
            </a:xfrm>
          </p:grpSpPr>
          <p:sp>
            <p:nvSpPr>
              <p:cNvPr id="93" name="椭圆 92"/>
              <p:cNvSpPr/>
              <p:nvPr/>
            </p:nvSpPr>
            <p:spPr>
              <a:xfrm>
                <a:off x="1547937" y="5301208"/>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4" name="组合 8"/>
              <p:cNvGrpSpPr/>
              <p:nvPr/>
            </p:nvGrpSpPr>
            <p:grpSpPr>
              <a:xfrm>
                <a:off x="1766290" y="5301208"/>
                <a:ext cx="286546" cy="214314"/>
                <a:chOff x="1081062" y="3152772"/>
                <a:chExt cx="286546" cy="214314"/>
              </a:xfrm>
            </p:grpSpPr>
            <p:cxnSp>
              <p:nvCxnSpPr>
                <p:cNvPr id="100"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5" name="组合 96"/>
              <p:cNvGrpSpPr/>
              <p:nvPr/>
            </p:nvGrpSpPr>
            <p:grpSpPr>
              <a:xfrm>
                <a:off x="1331913" y="5301208"/>
                <a:ext cx="214314" cy="219078"/>
                <a:chOff x="2838654" y="5301208"/>
                <a:chExt cx="214314" cy="219078"/>
              </a:xfrm>
            </p:grpSpPr>
            <p:sp>
              <p:nvSpPr>
                <p:cNvPr id="96" name="椭圆 23"/>
                <p:cNvSpPr/>
                <p:nvPr/>
              </p:nvSpPr>
              <p:spPr>
                <a:xfrm>
                  <a:off x="2838654" y="5301208"/>
                  <a:ext cx="214314" cy="214314"/>
                </a:xfrm>
                <a:prstGeom prst="ellipse">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24"/>
                <p:cNvSpPr/>
                <p:nvPr/>
              </p:nvSpPr>
              <p:spPr>
                <a:xfrm>
                  <a:off x="2865662" y="5334549"/>
                  <a:ext cx="147638" cy="152400"/>
                </a:xfrm>
                <a:custGeom>
                  <a:avLst/>
                  <a:gdLst>
                    <a:gd name="connsiteX0" fmla="*/ 0 w 147638"/>
                    <a:gd name="connsiteY0" fmla="*/ 0 h 152400"/>
                    <a:gd name="connsiteX1" fmla="*/ 147638 w 147638"/>
                    <a:gd name="connsiteY1" fmla="*/ 152400 h 152400"/>
                  </a:gdLst>
                  <a:ahLst/>
                  <a:cxnLst>
                    <a:cxn ang="0">
                      <a:pos x="connsiteX0" y="connsiteY0"/>
                    </a:cxn>
                    <a:cxn ang="0">
                      <a:pos x="connsiteX1" y="connsiteY1"/>
                    </a:cxn>
                  </a:cxnLst>
                  <a:rect l="l" t="t" r="r" b="b"/>
                  <a:pathLst>
                    <a:path w="147638" h="152400">
                      <a:moveTo>
                        <a:pt x="0" y="0"/>
                      </a:moveTo>
                      <a:lnTo>
                        <a:pt x="147638" y="15240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8" name="任意多边形 25"/>
                <p:cNvSpPr/>
                <p:nvPr/>
              </p:nvSpPr>
              <p:spPr>
                <a:xfrm>
                  <a:off x="2922812" y="5301211"/>
                  <a:ext cx="128588" cy="128588"/>
                </a:xfrm>
                <a:custGeom>
                  <a:avLst/>
                  <a:gdLst>
                    <a:gd name="connsiteX0" fmla="*/ 0 w 128588"/>
                    <a:gd name="connsiteY0" fmla="*/ 0 h 128588"/>
                    <a:gd name="connsiteX1" fmla="*/ 128588 w 128588"/>
                    <a:gd name="connsiteY1" fmla="*/ 128588 h 128588"/>
                  </a:gdLst>
                  <a:ahLst/>
                  <a:cxnLst>
                    <a:cxn ang="0">
                      <a:pos x="connsiteX0" y="connsiteY0"/>
                    </a:cxn>
                    <a:cxn ang="0">
                      <a:pos x="connsiteX1" y="connsiteY1"/>
                    </a:cxn>
                  </a:cxnLst>
                  <a:rect l="l" t="t" r="r" b="b"/>
                  <a:pathLst>
                    <a:path w="128588" h="128588">
                      <a:moveTo>
                        <a:pt x="0" y="0"/>
                      </a:moveTo>
                      <a:lnTo>
                        <a:pt x="128588" y="128588"/>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9" name="任意多边形 98"/>
                <p:cNvSpPr/>
                <p:nvPr/>
              </p:nvSpPr>
              <p:spPr>
                <a:xfrm>
                  <a:off x="2841850" y="5401224"/>
                  <a:ext cx="119062" cy="119062"/>
                </a:xfrm>
                <a:custGeom>
                  <a:avLst/>
                  <a:gdLst>
                    <a:gd name="connsiteX0" fmla="*/ 0 w 119062"/>
                    <a:gd name="connsiteY0" fmla="*/ 0 h 119062"/>
                    <a:gd name="connsiteX1" fmla="*/ 119062 w 119062"/>
                    <a:gd name="connsiteY1" fmla="*/ 119062 h 119062"/>
                  </a:gdLst>
                  <a:ahLst/>
                  <a:cxnLst>
                    <a:cxn ang="0">
                      <a:pos x="connsiteX0" y="connsiteY0"/>
                    </a:cxn>
                    <a:cxn ang="0">
                      <a:pos x="connsiteX1" y="connsiteY1"/>
                    </a:cxn>
                  </a:cxnLst>
                  <a:rect l="l" t="t" r="r" b="b"/>
                  <a:pathLst>
                    <a:path w="119062" h="119062">
                      <a:moveTo>
                        <a:pt x="0" y="0"/>
                      </a:moveTo>
                      <a:lnTo>
                        <a:pt x="119062" y="119062"/>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nvGrpSpPr>
            <p:cNvPr id="18" name="组合 129"/>
            <p:cNvGrpSpPr/>
            <p:nvPr/>
          </p:nvGrpSpPr>
          <p:grpSpPr>
            <a:xfrm>
              <a:off x="5508377" y="1628800"/>
              <a:ext cx="720923" cy="219078"/>
              <a:chOff x="1331913" y="5301208"/>
              <a:chExt cx="720923" cy="219078"/>
            </a:xfrm>
          </p:grpSpPr>
          <p:sp>
            <p:nvSpPr>
              <p:cNvPr id="83" name="椭圆 82"/>
              <p:cNvSpPr/>
              <p:nvPr/>
            </p:nvSpPr>
            <p:spPr>
              <a:xfrm>
                <a:off x="1547937" y="5301208"/>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4" name="组合 8"/>
              <p:cNvGrpSpPr/>
              <p:nvPr/>
            </p:nvGrpSpPr>
            <p:grpSpPr>
              <a:xfrm>
                <a:off x="1766290" y="5301208"/>
                <a:ext cx="286546" cy="214314"/>
                <a:chOff x="1081062" y="3152772"/>
                <a:chExt cx="286546" cy="214314"/>
              </a:xfrm>
            </p:grpSpPr>
            <p:cxnSp>
              <p:nvCxnSpPr>
                <p:cNvPr id="90"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2"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5" name="组合 96"/>
              <p:cNvGrpSpPr/>
              <p:nvPr/>
            </p:nvGrpSpPr>
            <p:grpSpPr>
              <a:xfrm>
                <a:off x="1331913" y="5301208"/>
                <a:ext cx="214314" cy="219078"/>
                <a:chOff x="2838654" y="5301208"/>
                <a:chExt cx="214314" cy="219078"/>
              </a:xfrm>
            </p:grpSpPr>
            <p:sp>
              <p:nvSpPr>
                <p:cNvPr id="86" name="椭圆 23"/>
                <p:cNvSpPr/>
                <p:nvPr/>
              </p:nvSpPr>
              <p:spPr>
                <a:xfrm>
                  <a:off x="2838654" y="5301208"/>
                  <a:ext cx="214314" cy="214314"/>
                </a:xfrm>
                <a:prstGeom prst="ellipse">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24"/>
                <p:cNvSpPr/>
                <p:nvPr/>
              </p:nvSpPr>
              <p:spPr>
                <a:xfrm>
                  <a:off x="2865662" y="5334549"/>
                  <a:ext cx="147638" cy="152400"/>
                </a:xfrm>
                <a:custGeom>
                  <a:avLst/>
                  <a:gdLst>
                    <a:gd name="connsiteX0" fmla="*/ 0 w 147638"/>
                    <a:gd name="connsiteY0" fmla="*/ 0 h 152400"/>
                    <a:gd name="connsiteX1" fmla="*/ 147638 w 147638"/>
                    <a:gd name="connsiteY1" fmla="*/ 152400 h 152400"/>
                  </a:gdLst>
                  <a:ahLst/>
                  <a:cxnLst>
                    <a:cxn ang="0">
                      <a:pos x="connsiteX0" y="connsiteY0"/>
                    </a:cxn>
                    <a:cxn ang="0">
                      <a:pos x="connsiteX1" y="connsiteY1"/>
                    </a:cxn>
                  </a:cxnLst>
                  <a:rect l="l" t="t" r="r" b="b"/>
                  <a:pathLst>
                    <a:path w="147638" h="152400">
                      <a:moveTo>
                        <a:pt x="0" y="0"/>
                      </a:moveTo>
                      <a:lnTo>
                        <a:pt x="147638" y="15240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8" name="任意多边形 25"/>
                <p:cNvSpPr/>
                <p:nvPr/>
              </p:nvSpPr>
              <p:spPr>
                <a:xfrm>
                  <a:off x="2922812" y="5301211"/>
                  <a:ext cx="128588" cy="128588"/>
                </a:xfrm>
                <a:custGeom>
                  <a:avLst/>
                  <a:gdLst>
                    <a:gd name="connsiteX0" fmla="*/ 0 w 128588"/>
                    <a:gd name="connsiteY0" fmla="*/ 0 h 128588"/>
                    <a:gd name="connsiteX1" fmla="*/ 128588 w 128588"/>
                    <a:gd name="connsiteY1" fmla="*/ 128588 h 128588"/>
                  </a:gdLst>
                  <a:ahLst/>
                  <a:cxnLst>
                    <a:cxn ang="0">
                      <a:pos x="connsiteX0" y="connsiteY0"/>
                    </a:cxn>
                    <a:cxn ang="0">
                      <a:pos x="connsiteX1" y="connsiteY1"/>
                    </a:cxn>
                  </a:cxnLst>
                  <a:rect l="l" t="t" r="r" b="b"/>
                  <a:pathLst>
                    <a:path w="128588" h="128588">
                      <a:moveTo>
                        <a:pt x="0" y="0"/>
                      </a:moveTo>
                      <a:lnTo>
                        <a:pt x="128588" y="128588"/>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9" name="任意多边形 88"/>
                <p:cNvSpPr/>
                <p:nvPr/>
              </p:nvSpPr>
              <p:spPr>
                <a:xfrm>
                  <a:off x="2841850" y="5401224"/>
                  <a:ext cx="119062" cy="119062"/>
                </a:xfrm>
                <a:custGeom>
                  <a:avLst/>
                  <a:gdLst>
                    <a:gd name="connsiteX0" fmla="*/ 0 w 119062"/>
                    <a:gd name="connsiteY0" fmla="*/ 0 h 119062"/>
                    <a:gd name="connsiteX1" fmla="*/ 119062 w 119062"/>
                    <a:gd name="connsiteY1" fmla="*/ 119062 h 119062"/>
                  </a:gdLst>
                  <a:ahLst/>
                  <a:cxnLst>
                    <a:cxn ang="0">
                      <a:pos x="connsiteX0" y="connsiteY0"/>
                    </a:cxn>
                    <a:cxn ang="0">
                      <a:pos x="connsiteX1" y="connsiteY1"/>
                    </a:cxn>
                  </a:cxnLst>
                  <a:rect l="l" t="t" r="r" b="b"/>
                  <a:pathLst>
                    <a:path w="119062" h="119062">
                      <a:moveTo>
                        <a:pt x="0" y="0"/>
                      </a:moveTo>
                      <a:lnTo>
                        <a:pt x="119062" y="119062"/>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19" name="椭圆 18"/>
            <p:cNvSpPr/>
            <p:nvPr/>
          </p:nvSpPr>
          <p:spPr>
            <a:xfrm>
              <a:off x="5796409" y="3573016"/>
              <a:ext cx="144016" cy="144016"/>
            </a:xfrm>
            <a:prstGeom prst="ellipse">
              <a:avLst/>
            </a:prstGeom>
            <a:solidFill>
              <a:srgbClr val="29FF8A"/>
            </a:solidFill>
            <a:ln>
              <a:solidFill>
                <a:srgbClr val="29F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5940425" y="2204864"/>
              <a:ext cx="144016" cy="144016"/>
            </a:xfrm>
            <a:prstGeom prst="ellipse">
              <a:avLst/>
            </a:prstGeom>
            <a:solidFill>
              <a:srgbClr val="29FF8A"/>
            </a:solidFill>
            <a:ln>
              <a:solidFill>
                <a:srgbClr val="29F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227940" y="3212976"/>
              <a:ext cx="280437" cy="523220"/>
            </a:xfrm>
            <a:prstGeom prst="rect">
              <a:avLst/>
            </a:prstGeom>
          </p:spPr>
          <p:txBody>
            <a:bodyPr wrap="square">
              <a:spAutoFit/>
            </a:bodyPr>
            <a:lstStyle/>
            <a:p>
              <a:pPr algn="ctr"/>
              <a:r>
                <a:rPr lang="zh-CN" altLang="en-US" sz="1400" dirty="0" smtClean="0"/>
                <a:t> </a:t>
              </a:r>
              <a:r>
                <a:rPr lang="en-US" altLang="zh-CN" sz="1400" dirty="0" smtClean="0"/>
                <a:t>5</a:t>
              </a:r>
              <a:endParaRPr lang="zh-CN" altLang="en-US" sz="1400" dirty="0"/>
            </a:p>
          </p:txBody>
        </p:sp>
        <p:sp>
          <p:nvSpPr>
            <p:cNvPr id="22" name="矩形 21"/>
            <p:cNvSpPr/>
            <p:nvPr/>
          </p:nvSpPr>
          <p:spPr>
            <a:xfrm>
              <a:off x="6228457" y="1988840"/>
              <a:ext cx="280437" cy="523220"/>
            </a:xfrm>
            <a:prstGeom prst="rect">
              <a:avLst/>
            </a:prstGeom>
          </p:spPr>
          <p:txBody>
            <a:bodyPr wrap="square">
              <a:spAutoFit/>
            </a:bodyPr>
            <a:lstStyle/>
            <a:p>
              <a:pPr algn="ctr"/>
              <a:r>
                <a:rPr lang="zh-CN" altLang="en-US" sz="1400" dirty="0" smtClean="0"/>
                <a:t> </a:t>
              </a:r>
              <a:r>
                <a:rPr lang="en-US" altLang="zh-CN" sz="1400" dirty="0" smtClean="0"/>
                <a:t>7</a:t>
              </a:r>
              <a:endParaRPr lang="zh-CN" altLang="en-US" sz="1400" dirty="0"/>
            </a:p>
          </p:txBody>
        </p:sp>
        <p:sp>
          <p:nvSpPr>
            <p:cNvPr id="23" name="矩形 22"/>
            <p:cNvSpPr/>
            <p:nvPr/>
          </p:nvSpPr>
          <p:spPr>
            <a:xfrm>
              <a:off x="2772073" y="4077072"/>
              <a:ext cx="357790" cy="307777"/>
            </a:xfrm>
            <a:prstGeom prst="rect">
              <a:avLst/>
            </a:prstGeom>
          </p:spPr>
          <p:txBody>
            <a:bodyPr wrap="none">
              <a:spAutoFit/>
            </a:bodyPr>
            <a:lstStyle/>
            <a:p>
              <a:pPr algn="ctr"/>
              <a:r>
                <a:rPr lang="en-US" altLang="zh-CN" sz="1400" dirty="0" smtClean="0"/>
                <a:t>S5</a:t>
              </a:r>
              <a:endParaRPr lang="zh-CN" altLang="en-US" sz="1400" dirty="0"/>
            </a:p>
          </p:txBody>
        </p:sp>
        <p:sp>
          <p:nvSpPr>
            <p:cNvPr id="24" name="矩形 23"/>
            <p:cNvSpPr/>
            <p:nvPr/>
          </p:nvSpPr>
          <p:spPr>
            <a:xfrm>
              <a:off x="5148337" y="4077072"/>
              <a:ext cx="357790" cy="307777"/>
            </a:xfrm>
            <a:prstGeom prst="rect">
              <a:avLst/>
            </a:prstGeom>
          </p:spPr>
          <p:txBody>
            <a:bodyPr wrap="none">
              <a:spAutoFit/>
            </a:bodyPr>
            <a:lstStyle/>
            <a:p>
              <a:pPr algn="ctr"/>
              <a:r>
                <a:rPr lang="en-US" altLang="zh-CN" sz="1400" dirty="0" smtClean="0"/>
                <a:t>S3</a:t>
              </a:r>
              <a:endParaRPr lang="zh-CN" altLang="en-US" sz="1400" dirty="0"/>
            </a:p>
          </p:txBody>
        </p:sp>
        <p:sp>
          <p:nvSpPr>
            <p:cNvPr id="25" name="矩形 24"/>
            <p:cNvSpPr/>
            <p:nvPr/>
          </p:nvSpPr>
          <p:spPr>
            <a:xfrm>
              <a:off x="8460705" y="4077072"/>
              <a:ext cx="357790" cy="307777"/>
            </a:xfrm>
            <a:prstGeom prst="rect">
              <a:avLst/>
            </a:prstGeom>
          </p:spPr>
          <p:txBody>
            <a:bodyPr wrap="none">
              <a:spAutoFit/>
            </a:bodyPr>
            <a:lstStyle/>
            <a:p>
              <a:pPr algn="ctr"/>
              <a:r>
                <a:rPr lang="en-US" altLang="zh-CN" sz="1400" dirty="0" smtClean="0"/>
                <a:t>S1</a:t>
              </a:r>
              <a:endParaRPr lang="zh-CN" altLang="en-US" sz="1400" dirty="0"/>
            </a:p>
          </p:txBody>
        </p:sp>
        <p:sp>
          <p:nvSpPr>
            <p:cNvPr id="26" name="矩形 25"/>
            <p:cNvSpPr/>
            <p:nvPr/>
          </p:nvSpPr>
          <p:spPr>
            <a:xfrm>
              <a:off x="8743126" y="1556792"/>
              <a:ext cx="369012" cy="307777"/>
            </a:xfrm>
            <a:prstGeom prst="rect">
              <a:avLst/>
            </a:prstGeom>
          </p:spPr>
          <p:txBody>
            <a:bodyPr wrap="none">
              <a:spAutoFit/>
            </a:bodyPr>
            <a:lstStyle/>
            <a:p>
              <a:pPr algn="ctr"/>
              <a:r>
                <a:rPr lang="en-US" altLang="zh-CN" sz="1400" dirty="0" smtClean="0"/>
                <a:t>X2</a:t>
              </a:r>
              <a:endParaRPr lang="zh-CN" altLang="en-US" sz="1400" dirty="0"/>
            </a:p>
          </p:txBody>
        </p:sp>
        <p:sp>
          <p:nvSpPr>
            <p:cNvPr id="27" name="矩形 26"/>
            <p:cNvSpPr/>
            <p:nvPr/>
          </p:nvSpPr>
          <p:spPr>
            <a:xfrm>
              <a:off x="6222846" y="1556792"/>
              <a:ext cx="369012" cy="307777"/>
            </a:xfrm>
            <a:prstGeom prst="rect">
              <a:avLst/>
            </a:prstGeom>
          </p:spPr>
          <p:txBody>
            <a:bodyPr wrap="none">
              <a:spAutoFit/>
            </a:bodyPr>
            <a:lstStyle/>
            <a:p>
              <a:pPr algn="ctr"/>
              <a:r>
                <a:rPr lang="en-US" altLang="zh-CN" sz="1400" dirty="0" smtClean="0"/>
                <a:t>X4</a:t>
              </a:r>
              <a:endParaRPr lang="zh-CN" altLang="en-US" sz="1400" dirty="0"/>
            </a:p>
          </p:txBody>
        </p:sp>
        <p:sp>
          <p:nvSpPr>
            <p:cNvPr id="28" name="矩形 27"/>
            <p:cNvSpPr/>
            <p:nvPr/>
          </p:nvSpPr>
          <p:spPr>
            <a:xfrm>
              <a:off x="2118390" y="1556792"/>
              <a:ext cx="369012" cy="307777"/>
            </a:xfrm>
            <a:prstGeom prst="rect">
              <a:avLst/>
            </a:prstGeom>
          </p:spPr>
          <p:txBody>
            <a:bodyPr wrap="none">
              <a:spAutoFit/>
            </a:bodyPr>
            <a:lstStyle/>
            <a:p>
              <a:pPr algn="ctr"/>
              <a:r>
                <a:rPr lang="en-US" altLang="zh-CN" sz="1400" dirty="0" smtClean="0"/>
                <a:t>X8</a:t>
              </a:r>
              <a:endParaRPr lang="zh-CN" altLang="en-US" sz="1400" dirty="0"/>
            </a:p>
          </p:txBody>
        </p:sp>
        <p:sp>
          <p:nvSpPr>
            <p:cNvPr id="29" name="任意多边形 28"/>
            <p:cNvSpPr/>
            <p:nvPr/>
          </p:nvSpPr>
          <p:spPr>
            <a:xfrm>
              <a:off x="3276129" y="2132856"/>
              <a:ext cx="754743" cy="1553028"/>
            </a:xfrm>
            <a:custGeom>
              <a:avLst/>
              <a:gdLst>
                <a:gd name="connsiteX0" fmla="*/ 0 w 754743"/>
                <a:gd name="connsiteY0" fmla="*/ 1553028 h 1553028"/>
                <a:gd name="connsiteX1" fmla="*/ 116114 w 754743"/>
                <a:gd name="connsiteY1" fmla="*/ 1553028 h 1553028"/>
                <a:gd name="connsiteX2" fmla="*/ 624114 w 754743"/>
                <a:gd name="connsiteY2" fmla="*/ 0 h 1553028"/>
                <a:gd name="connsiteX3" fmla="*/ 754743 w 754743"/>
                <a:gd name="connsiteY3" fmla="*/ 0 h 1553028"/>
              </a:gdLst>
              <a:ahLst/>
              <a:cxnLst>
                <a:cxn ang="0">
                  <a:pos x="connsiteX0" y="connsiteY0"/>
                </a:cxn>
                <a:cxn ang="0">
                  <a:pos x="connsiteX1" y="connsiteY1"/>
                </a:cxn>
                <a:cxn ang="0">
                  <a:pos x="connsiteX2" y="connsiteY2"/>
                </a:cxn>
                <a:cxn ang="0">
                  <a:pos x="connsiteX3" y="connsiteY3"/>
                </a:cxn>
              </a:cxnLst>
              <a:rect l="l" t="t" r="r" b="b"/>
              <a:pathLst>
                <a:path w="754743" h="1553028">
                  <a:moveTo>
                    <a:pt x="0" y="1553028"/>
                  </a:moveTo>
                  <a:lnTo>
                    <a:pt x="116114" y="1553028"/>
                  </a:lnTo>
                  <a:lnTo>
                    <a:pt x="624114" y="0"/>
                  </a:lnTo>
                  <a:lnTo>
                    <a:pt x="754743" y="0"/>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0" name="组合 151"/>
            <p:cNvGrpSpPr/>
            <p:nvPr/>
          </p:nvGrpSpPr>
          <p:grpSpPr>
            <a:xfrm>
              <a:off x="3204121" y="1628800"/>
              <a:ext cx="720923" cy="219078"/>
              <a:chOff x="1331913" y="5301208"/>
              <a:chExt cx="720923" cy="219078"/>
            </a:xfrm>
          </p:grpSpPr>
          <p:sp>
            <p:nvSpPr>
              <p:cNvPr id="73" name="椭圆 72"/>
              <p:cNvSpPr/>
              <p:nvPr/>
            </p:nvSpPr>
            <p:spPr>
              <a:xfrm>
                <a:off x="1547937" y="5301208"/>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4" name="组合 8"/>
              <p:cNvGrpSpPr/>
              <p:nvPr/>
            </p:nvGrpSpPr>
            <p:grpSpPr>
              <a:xfrm>
                <a:off x="1766290" y="5301208"/>
                <a:ext cx="286546" cy="214314"/>
                <a:chOff x="1081062" y="3152772"/>
                <a:chExt cx="286546" cy="214314"/>
              </a:xfrm>
            </p:grpSpPr>
            <p:cxnSp>
              <p:nvCxnSpPr>
                <p:cNvPr id="80"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2"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96"/>
              <p:cNvGrpSpPr/>
              <p:nvPr/>
            </p:nvGrpSpPr>
            <p:grpSpPr>
              <a:xfrm>
                <a:off x="1331913" y="5301208"/>
                <a:ext cx="214314" cy="219078"/>
                <a:chOff x="2838654" y="5301208"/>
                <a:chExt cx="214314" cy="219078"/>
              </a:xfrm>
            </p:grpSpPr>
            <p:sp>
              <p:nvSpPr>
                <p:cNvPr id="76" name="椭圆 23"/>
                <p:cNvSpPr/>
                <p:nvPr/>
              </p:nvSpPr>
              <p:spPr>
                <a:xfrm>
                  <a:off x="2838654" y="5301208"/>
                  <a:ext cx="214314" cy="214314"/>
                </a:xfrm>
                <a:prstGeom prst="ellipse">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24"/>
                <p:cNvSpPr/>
                <p:nvPr/>
              </p:nvSpPr>
              <p:spPr>
                <a:xfrm>
                  <a:off x="2865662" y="5334549"/>
                  <a:ext cx="147638" cy="152400"/>
                </a:xfrm>
                <a:custGeom>
                  <a:avLst/>
                  <a:gdLst>
                    <a:gd name="connsiteX0" fmla="*/ 0 w 147638"/>
                    <a:gd name="connsiteY0" fmla="*/ 0 h 152400"/>
                    <a:gd name="connsiteX1" fmla="*/ 147638 w 147638"/>
                    <a:gd name="connsiteY1" fmla="*/ 152400 h 152400"/>
                  </a:gdLst>
                  <a:ahLst/>
                  <a:cxnLst>
                    <a:cxn ang="0">
                      <a:pos x="connsiteX0" y="connsiteY0"/>
                    </a:cxn>
                    <a:cxn ang="0">
                      <a:pos x="connsiteX1" y="connsiteY1"/>
                    </a:cxn>
                  </a:cxnLst>
                  <a:rect l="l" t="t" r="r" b="b"/>
                  <a:pathLst>
                    <a:path w="147638" h="152400">
                      <a:moveTo>
                        <a:pt x="0" y="0"/>
                      </a:moveTo>
                      <a:lnTo>
                        <a:pt x="147638" y="15240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8" name="任意多边形 25"/>
                <p:cNvSpPr/>
                <p:nvPr/>
              </p:nvSpPr>
              <p:spPr>
                <a:xfrm>
                  <a:off x="2922812" y="5301211"/>
                  <a:ext cx="128588" cy="128588"/>
                </a:xfrm>
                <a:custGeom>
                  <a:avLst/>
                  <a:gdLst>
                    <a:gd name="connsiteX0" fmla="*/ 0 w 128588"/>
                    <a:gd name="connsiteY0" fmla="*/ 0 h 128588"/>
                    <a:gd name="connsiteX1" fmla="*/ 128588 w 128588"/>
                    <a:gd name="connsiteY1" fmla="*/ 128588 h 128588"/>
                  </a:gdLst>
                  <a:ahLst/>
                  <a:cxnLst>
                    <a:cxn ang="0">
                      <a:pos x="connsiteX0" y="connsiteY0"/>
                    </a:cxn>
                    <a:cxn ang="0">
                      <a:pos x="connsiteX1" y="connsiteY1"/>
                    </a:cxn>
                  </a:cxnLst>
                  <a:rect l="l" t="t" r="r" b="b"/>
                  <a:pathLst>
                    <a:path w="128588" h="128588">
                      <a:moveTo>
                        <a:pt x="0" y="0"/>
                      </a:moveTo>
                      <a:lnTo>
                        <a:pt x="128588" y="128588"/>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9" name="任意多边形 78"/>
                <p:cNvSpPr/>
                <p:nvPr/>
              </p:nvSpPr>
              <p:spPr>
                <a:xfrm>
                  <a:off x="2841850" y="5401224"/>
                  <a:ext cx="119062" cy="119062"/>
                </a:xfrm>
                <a:custGeom>
                  <a:avLst/>
                  <a:gdLst>
                    <a:gd name="connsiteX0" fmla="*/ 0 w 119062"/>
                    <a:gd name="connsiteY0" fmla="*/ 0 h 119062"/>
                    <a:gd name="connsiteX1" fmla="*/ 119062 w 119062"/>
                    <a:gd name="connsiteY1" fmla="*/ 119062 h 119062"/>
                  </a:gdLst>
                  <a:ahLst/>
                  <a:cxnLst>
                    <a:cxn ang="0">
                      <a:pos x="connsiteX0" y="connsiteY0"/>
                    </a:cxn>
                    <a:cxn ang="0">
                      <a:pos x="connsiteX1" y="connsiteY1"/>
                    </a:cxn>
                  </a:cxnLst>
                  <a:rect l="l" t="t" r="r" b="b"/>
                  <a:pathLst>
                    <a:path w="119062" h="119062">
                      <a:moveTo>
                        <a:pt x="0" y="0"/>
                      </a:moveTo>
                      <a:lnTo>
                        <a:pt x="119062" y="119062"/>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31" name="矩形 30"/>
            <p:cNvSpPr/>
            <p:nvPr/>
          </p:nvSpPr>
          <p:spPr>
            <a:xfrm>
              <a:off x="3918590" y="1556792"/>
              <a:ext cx="369012" cy="307777"/>
            </a:xfrm>
            <a:prstGeom prst="rect">
              <a:avLst/>
            </a:prstGeom>
          </p:spPr>
          <p:txBody>
            <a:bodyPr wrap="none">
              <a:spAutoFit/>
            </a:bodyPr>
            <a:lstStyle/>
            <a:p>
              <a:pPr algn="ctr"/>
              <a:r>
                <a:rPr lang="en-US" altLang="zh-CN" sz="1400" dirty="0" smtClean="0"/>
                <a:t>X6</a:t>
              </a:r>
              <a:endParaRPr lang="zh-CN" altLang="en-US" sz="1400" dirty="0"/>
            </a:p>
          </p:txBody>
        </p:sp>
        <p:grpSp>
          <p:nvGrpSpPr>
            <p:cNvPr id="32" name="组合 163"/>
            <p:cNvGrpSpPr/>
            <p:nvPr/>
          </p:nvGrpSpPr>
          <p:grpSpPr>
            <a:xfrm flipH="1">
              <a:off x="7380585" y="1772816"/>
              <a:ext cx="428628" cy="285752"/>
              <a:chOff x="1582707" y="2285992"/>
              <a:chExt cx="682172" cy="285752"/>
            </a:xfrm>
          </p:grpSpPr>
          <p:sp>
            <p:nvSpPr>
              <p:cNvPr id="70" name="椭圆 69"/>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171"/>
            <p:cNvGrpSpPr/>
            <p:nvPr/>
          </p:nvGrpSpPr>
          <p:grpSpPr>
            <a:xfrm flipH="1">
              <a:off x="3132113" y="4077072"/>
              <a:ext cx="720923" cy="219078"/>
              <a:chOff x="1331913" y="5301208"/>
              <a:chExt cx="720923" cy="219078"/>
            </a:xfrm>
          </p:grpSpPr>
          <p:sp>
            <p:nvSpPr>
              <p:cNvPr id="60" name="椭圆 59"/>
              <p:cNvSpPr/>
              <p:nvPr/>
            </p:nvSpPr>
            <p:spPr>
              <a:xfrm>
                <a:off x="1547937" y="5301208"/>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1" name="组合 8"/>
              <p:cNvGrpSpPr/>
              <p:nvPr/>
            </p:nvGrpSpPr>
            <p:grpSpPr>
              <a:xfrm>
                <a:off x="1766290" y="5301208"/>
                <a:ext cx="286546" cy="214314"/>
                <a:chOff x="1081062" y="3152772"/>
                <a:chExt cx="286546" cy="214314"/>
              </a:xfrm>
            </p:grpSpPr>
            <p:cxnSp>
              <p:nvCxnSpPr>
                <p:cNvPr id="67"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9"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96"/>
              <p:cNvGrpSpPr/>
              <p:nvPr/>
            </p:nvGrpSpPr>
            <p:grpSpPr>
              <a:xfrm>
                <a:off x="1331913" y="5301208"/>
                <a:ext cx="214314" cy="219078"/>
                <a:chOff x="2838654" y="5301208"/>
                <a:chExt cx="214314" cy="219078"/>
              </a:xfrm>
            </p:grpSpPr>
            <p:sp>
              <p:nvSpPr>
                <p:cNvPr id="63" name="椭圆 23"/>
                <p:cNvSpPr/>
                <p:nvPr/>
              </p:nvSpPr>
              <p:spPr>
                <a:xfrm>
                  <a:off x="2838654" y="5301208"/>
                  <a:ext cx="214314" cy="214314"/>
                </a:xfrm>
                <a:prstGeom prst="ellipse">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24"/>
                <p:cNvSpPr/>
                <p:nvPr/>
              </p:nvSpPr>
              <p:spPr>
                <a:xfrm>
                  <a:off x="2865662" y="5334549"/>
                  <a:ext cx="147638" cy="152400"/>
                </a:xfrm>
                <a:custGeom>
                  <a:avLst/>
                  <a:gdLst>
                    <a:gd name="connsiteX0" fmla="*/ 0 w 147638"/>
                    <a:gd name="connsiteY0" fmla="*/ 0 h 152400"/>
                    <a:gd name="connsiteX1" fmla="*/ 147638 w 147638"/>
                    <a:gd name="connsiteY1" fmla="*/ 152400 h 152400"/>
                  </a:gdLst>
                  <a:ahLst/>
                  <a:cxnLst>
                    <a:cxn ang="0">
                      <a:pos x="connsiteX0" y="connsiteY0"/>
                    </a:cxn>
                    <a:cxn ang="0">
                      <a:pos x="connsiteX1" y="connsiteY1"/>
                    </a:cxn>
                  </a:cxnLst>
                  <a:rect l="l" t="t" r="r" b="b"/>
                  <a:pathLst>
                    <a:path w="147638" h="152400">
                      <a:moveTo>
                        <a:pt x="0" y="0"/>
                      </a:moveTo>
                      <a:lnTo>
                        <a:pt x="147638" y="15240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5" name="任意多边形 25"/>
                <p:cNvSpPr/>
                <p:nvPr/>
              </p:nvSpPr>
              <p:spPr>
                <a:xfrm>
                  <a:off x="2922812" y="5301211"/>
                  <a:ext cx="128588" cy="128588"/>
                </a:xfrm>
                <a:custGeom>
                  <a:avLst/>
                  <a:gdLst>
                    <a:gd name="connsiteX0" fmla="*/ 0 w 128588"/>
                    <a:gd name="connsiteY0" fmla="*/ 0 h 128588"/>
                    <a:gd name="connsiteX1" fmla="*/ 128588 w 128588"/>
                    <a:gd name="connsiteY1" fmla="*/ 128588 h 128588"/>
                  </a:gdLst>
                  <a:ahLst/>
                  <a:cxnLst>
                    <a:cxn ang="0">
                      <a:pos x="connsiteX0" y="connsiteY0"/>
                    </a:cxn>
                    <a:cxn ang="0">
                      <a:pos x="connsiteX1" y="connsiteY1"/>
                    </a:cxn>
                  </a:cxnLst>
                  <a:rect l="l" t="t" r="r" b="b"/>
                  <a:pathLst>
                    <a:path w="128588" h="128588">
                      <a:moveTo>
                        <a:pt x="0" y="0"/>
                      </a:moveTo>
                      <a:lnTo>
                        <a:pt x="128588" y="128588"/>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6" name="任意多边形 65"/>
                <p:cNvSpPr/>
                <p:nvPr/>
              </p:nvSpPr>
              <p:spPr>
                <a:xfrm>
                  <a:off x="2841850" y="5401224"/>
                  <a:ext cx="119062" cy="119062"/>
                </a:xfrm>
                <a:custGeom>
                  <a:avLst/>
                  <a:gdLst>
                    <a:gd name="connsiteX0" fmla="*/ 0 w 119062"/>
                    <a:gd name="connsiteY0" fmla="*/ 0 h 119062"/>
                    <a:gd name="connsiteX1" fmla="*/ 119062 w 119062"/>
                    <a:gd name="connsiteY1" fmla="*/ 119062 h 119062"/>
                  </a:gdLst>
                  <a:ahLst/>
                  <a:cxnLst>
                    <a:cxn ang="0">
                      <a:pos x="connsiteX0" y="connsiteY0"/>
                    </a:cxn>
                    <a:cxn ang="0">
                      <a:pos x="connsiteX1" y="connsiteY1"/>
                    </a:cxn>
                  </a:cxnLst>
                  <a:rect l="l" t="t" r="r" b="b"/>
                  <a:pathLst>
                    <a:path w="119062" h="119062">
                      <a:moveTo>
                        <a:pt x="0" y="0"/>
                      </a:moveTo>
                      <a:lnTo>
                        <a:pt x="119062" y="119062"/>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nvGrpSpPr>
            <p:cNvPr id="34" name="组合 57"/>
            <p:cNvGrpSpPr/>
            <p:nvPr/>
          </p:nvGrpSpPr>
          <p:grpSpPr>
            <a:xfrm flipH="1">
              <a:off x="2196009" y="4077072"/>
              <a:ext cx="504899" cy="214314"/>
              <a:chOff x="1691953" y="2636912"/>
              <a:chExt cx="504899" cy="214314"/>
            </a:xfrm>
          </p:grpSpPr>
          <p:sp>
            <p:nvSpPr>
              <p:cNvPr id="55" name="椭圆 54"/>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6" name="组合 8"/>
              <p:cNvGrpSpPr/>
              <p:nvPr/>
            </p:nvGrpSpPr>
            <p:grpSpPr>
              <a:xfrm>
                <a:off x="1910306" y="2636912"/>
                <a:ext cx="286546" cy="214314"/>
                <a:chOff x="1081062" y="3152772"/>
                <a:chExt cx="286546" cy="214314"/>
              </a:xfrm>
            </p:grpSpPr>
            <p:cxnSp>
              <p:nvCxnSpPr>
                <p:cNvPr id="57"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5" name="矩形 34"/>
            <p:cNvSpPr/>
            <p:nvPr/>
          </p:nvSpPr>
          <p:spPr>
            <a:xfrm>
              <a:off x="1835969" y="4077072"/>
              <a:ext cx="357790" cy="307777"/>
            </a:xfrm>
            <a:prstGeom prst="rect">
              <a:avLst/>
            </a:prstGeom>
          </p:spPr>
          <p:txBody>
            <a:bodyPr wrap="none">
              <a:spAutoFit/>
            </a:bodyPr>
            <a:lstStyle/>
            <a:p>
              <a:pPr algn="ctr"/>
              <a:r>
                <a:rPr lang="en-US" altLang="zh-CN" sz="1400" dirty="0" smtClean="0"/>
                <a:t>S7</a:t>
              </a:r>
              <a:endParaRPr lang="zh-CN" altLang="en-US" sz="1400" dirty="0"/>
            </a:p>
          </p:txBody>
        </p:sp>
        <p:sp>
          <p:nvSpPr>
            <p:cNvPr id="36" name="任意多边形 35"/>
            <p:cNvSpPr/>
            <p:nvPr/>
          </p:nvSpPr>
          <p:spPr>
            <a:xfrm>
              <a:off x="2214563" y="3786188"/>
              <a:ext cx="3314700" cy="4762"/>
            </a:xfrm>
            <a:custGeom>
              <a:avLst/>
              <a:gdLst>
                <a:gd name="connsiteX0" fmla="*/ 0 w 3314700"/>
                <a:gd name="connsiteY0" fmla="*/ 4762 h 4762"/>
                <a:gd name="connsiteX1" fmla="*/ 3314700 w 3314700"/>
                <a:gd name="connsiteY1" fmla="*/ 0 h 4762"/>
              </a:gdLst>
              <a:ahLst/>
              <a:cxnLst>
                <a:cxn ang="0">
                  <a:pos x="connsiteX0" y="connsiteY0"/>
                </a:cxn>
                <a:cxn ang="0">
                  <a:pos x="connsiteX1" y="connsiteY1"/>
                </a:cxn>
              </a:cxnLst>
              <a:rect l="l" t="t" r="r" b="b"/>
              <a:pathLst>
                <a:path w="3314700" h="4762">
                  <a:moveTo>
                    <a:pt x="0" y="4762"/>
                  </a:moveTo>
                  <a:lnTo>
                    <a:pt x="3314700" y="0"/>
                  </a:lnTo>
                </a:path>
              </a:pathLst>
            </a:custGeom>
            <a:ln w="28575">
              <a:solidFill>
                <a:srgbClr val="29FF8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任意多边形 36"/>
            <p:cNvSpPr/>
            <p:nvPr/>
          </p:nvSpPr>
          <p:spPr>
            <a:xfrm>
              <a:off x="2214563" y="3838575"/>
              <a:ext cx="0" cy="1047750"/>
            </a:xfrm>
            <a:custGeom>
              <a:avLst/>
              <a:gdLst>
                <a:gd name="connsiteX0" fmla="*/ 0 w 0"/>
                <a:gd name="connsiteY0" fmla="*/ 0 h 1047750"/>
                <a:gd name="connsiteX1" fmla="*/ 0 w 0"/>
                <a:gd name="connsiteY1" fmla="*/ 1047750 h 1047750"/>
              </a:gdLst>
              <a:ahLst/>
              <a:cxnLst>
                <a:cxn ang="0">
                  <a:pos x="connsiteX0" y="connsiteY0"/>
                </a:cxn>
                <a:cxn ang="0">
                  <a:pos x="connsiteX1" y="connsiteY1"/>
                </a:cxn>
              </a:cxnLst>
              <a:rect l="l" t="t" r="r" b="b"/>
              <a:pathLst>
                <a:path h="1047750">
                  <a:moveTo>
                    <a:pt x="0" y="0"/>
                  </a:moveTo>
                  <a:lnTo>
                    <a:pt x="0" y="1047750"/>
                  </a:lnTo>
                </a:path>
              </a:pathLst>
            </a:custGeom>
            <a:ln>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任意多边形 37"/>
            <p:cNvSpPr/>
            <p:nvPr/>
          </p:nvSpPr>
          <p:spPr>
            <a:xfrm>
              <a:off x="5524500" y="3790950"/>
              <a:ext cx="0" cy="1119188"/>
            </a:xfrm>
            <a:custGeom>
              <a:avLst/>
              <a:gdLst>
                <a:gd name="connsiteX0" fmla="*/ 0 w 0"/>
                <a:gd name="connsiteY0" fmla="*/ 0 h 1119188"/>
                <a:gd name="connsiteX1" fmla="*/ 0 w 0"/>
                <a:gd name="connsiteY1" fmla="*/ 1119188 h 1119188"/>
              </a:gdLst>
              <a:ahLst/>
              <a:cxnLst>
                <a:cxn ang="0">
                  <a:pos x="connsiteX0" y="connsiteY0"/>
                </a:cxn>
                <a:cxn ang="0">
                  <a:pos x="connsiteX1" y="connsiteY1"/>
                </a:cxn>
              </a:cxnLst>
              <a:rect l="l" t="t" r="r" b="b"/>
              <a:pathLst>
                <a:path h="1119188">
                  <a:moveTo>
                    <a:pt x="0" y="0"/>
                  </a:moveTo>
                  <a:lnTo>
                    <a:pt x="0" y="1119188"/>
                  </a:lnTo>
                </a:path>
              </a:pathLst>
            </a:custGeom>
            <a:ln>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任意多边形 38"/>
            <p:cNvSpPr/>
            <p:nvPr/>
          </p:nvSpPr>
          <p:spPr>
            <a:xfrm>
              <a:off x="6296025" y="3781425"/>
              <a:ext cx="0" cy="1104900"/>
            </a:xfrm>
            <a:custGeom>
              <a:avLst/>
              <a:gdLst>
                <a:gd name="connsiteX0" fmla="*/ 0 w 0"/>
                <a:gd name="connsiteY0" fmla="*/ 0 h 1104900"/>
                <a:gd name="connsiteX1" fmla="*/ 0 w 0"/>
                <a:gd name="connsiteY1" fmla="*/ 1104900 h 1104900"/>
              </a:gdLst>
              <a:ahLst/>
              <a:cxnLst>
                <a:cxn ang="0">
                  <a:pos x="connsiteX0" y="connsiteY0"/>
                </a:cxn>
                <a:cxn ang="0">
                  <a:pos x="connsiteX1" y="connsiteY1"/>
                </a:cxn>
              </a:cxnLst>
              <a:rect l="l" t="t" r="r" b="b"/>
              <a:pathLst>
                <a:path h="1104900">
                  <a:moveTo>
                    <a:pt x="0" y="0"/>
                  </a:moveTo>
                  <a:lnTo>
                    <a:pt x="0" y="1104900"/>
                  </a:lnTo>
                </a:path>
              </a:pathLst>
            </a:custGeom>
            <a:ln>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任意多边形 39"/>
            <p:cNvSpPr/>
            <p:nvPr/>
          </p:nvSpPr>
          <p:spPr>
            <a:xfrm>
              <a:off x="2214563" y="4719638"/>
              <a:ext cx="3305175" cy="0"/>
            </a:xfrm>
            <a:custGeom>
              <a:avLst/>
              <a:gdLst>
                <a:gd name="connsiteX0" fmla="*/ 0 w 3305175"/>
                <a:gd name="connsiteY0" fmla="*/ 0 h 0"/>
                <a:gd name="connsiteX1" fmla="*/ 3305175 w 3305175"/>
                <a:gd name="connsiteY1" fmla="*/ 0 h 0"/>
              </a:gdLst>
              <a:ahLst/>
              <a:cxnLst>
                <a:cxn ang="0">
                  <a:pos x="connsiteX0" y="connsiteY0"/>
                </a:cxn>
                <a:cxn ang="0">
                  <a:pos x="connsiteX1" y="connsiteY1"/>
                </a:cxn>
              </a:cxnLst>
              <a:rect l="l" t="t" r="r" b="b"/>
              <a:pathLst>
                <a:path w="3305175">
                  <a:moveTo>
                    <a:pt x="0" y="0"/>
                  </a:moveTo>
                  <a:lnTo>
                    <a:pt x="3305175" y="0"/>
                  </a:lnTo>
                </a:path>
              </a:pathLst>
            </a:custGeom>
            <a:ln w="28575">
              <a:solidFill>
                <a:srgbClr val="00206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任意多边形 40"/>
            <p:cNvSpPr/>
            <p:nvPr/>
          </p:nvSpPr>
          <p:spPr>
            <a:xfrm>
              <a:off x="5524500" y="4719638"/>
              <a:ext cx="771525" cy="0"/>
            </a:xfrm>
            <a:custGeom>
              <a:avLst/>
              <a:gdLst>
                <a:gd name="connsiteX0" fmla="*/ 0 w 771525"/>
                <a:gd name="connsiteY0" fmla="*/ 0 h 0"/>
                <a:gd name="connsiteX1" fmla="*/ 771525 w 771525"/>
                <a:gd name="connsiteY1" fmla="*/ 0 h 0"/>
              </a:gdLst>
              <a:ahLst/>
              <a:cxnLst>
                <a:cxn ang="0">
                  <a:pos x="connsiteX0" y="connsiteY0"/>
                </a:cxn>
                <a:cxn ang="0">
                  <a:pos x="connsiteX1" y="connsiteY1"/>
                </a:cxn>
              </a:cxnLst>
              <a:rect l="l" t="t" r="r" b="b"/>
              <a:pathLst>
                <a:path w="771525">
                  <a:moveTo>
                    <a:pt x="0" y="0"/>
                  </a:moveTo>
                  <a:lnTo>
                    <a:pt x="771525" y="0"/>
                  </a:lnTo>
                </a:path>
              </a:pathLst>
            </a:custGeom>
            <a:ln w="28575">
              <a:solidFill>
                <a:srgbClr val="00206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任意多边形 41"/>
            <p:cNvSpPr/>
            <p:nvPr/>
          </p:nvSpPr>
          <p:spPr>
            <a:xfrm>
              <a:off x="5529263" y="3786188"/>
              <a:ext cx="762000" cy="0"/>
            </a:xfrm>
            <a:custGeom>
              <a:avLst/>
              <a:gdLst>
                <a:gd name="connsiteX0" fmla="*/ 0 w 762000"/>
                <a:gd name="connsiteY0" fmla="*/ 0 h 0"/>
                <a:gd name="connsiteX1" fmla="*/ 0 w 762000"/>
                <a:gd name="connsiteY1" fmla="*/ 0 h 0"/>
                <a:gd name="connsiteX2" fmla="*/ 762000 w 762000"/>
                <a:gd name="connsiteY2" fmla="*/ 0 h 0"/>
              </a:gdLst>
              <a:ahLst/>
              <a:cxnLst>
                <a:cxn ang="0">
                  <a:pos x="connsiteX0" y="connsiteY0"/>
                </a:cxn>
                <a:cxn ang="0">
                  <a:pos x="connsiteX1" y="connsiteY1"/>
                </a:cxn>
                <a:cxn ang="0">
                  <a:pos x="connsiteX2" y="connsiteY2"/>
                </a:cxn>
              </a:cxnLst>
              <a:rect l="l" t="t" r="r" b="b"/>
              <a:pathLst>
                <a:path w="762000">
                  <a:moveTo>
                    <a:pt x="0" y="0"/>
                  </a:moveTo>
                  <a:lnTo>
                    <a:pt x="0" y="0"/>
                  </a:lnTo>
                  <a:lnTo>
                    <a:pt x="762000" y="0"/>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矩形 42"/>
            <p:cNvSpPr/>
            <p:nvPr/>
          </p:nvSpPr>
          <p:spPr>
            <a:xfrm>
              <a:off x="3444317" y="4417367"/>
              <a:ext cx="763351" cy="307777"/>
            </a:xfrm>
            <a:prstGeom prst="rect">
              <a:avLst/>
            </a:prstGeom>
          </p:spPr>
          <p:txBody>
            <a:bodyPr wrap="none">
              <a:spAutoFit/>
            </a:bodyPr>
            <a:lstStyle/>
            <a:p>
              <a:pPr algn="ctr"/>
              <a:r>
                <a:rPr lang="zh-CN" altLang="en-US" sz="1400" dirty="0" smtClean="0"/>
                <a:t> 主进路</a:t>
              </a:r>
              <a:endParaRPr lang="zh-CN" altLang="en-US" sz="1400" dirty="0"/>
            </a:p>
          </p:txBody>
        </p:sp>
        <p:sp>
          <p:nvSpPr>
            <p:cNvPr id="44" name="矩形 43"/>
            <p:cNvSpPr/>
            <p:nvPr/>
          </p:nvSpPr>
          <p:spPr>
            <a:xfrm>
              <a:off x="5423545" y="4365104"/>
              <a:ext cx="955710" cy="369332"/>
            </a:xfrm>
            <a:prstGeom prst="rect">
              <a:avLst/>
            </a:prstGeom>
          </p:spPr>
          <p:txBody>
            <a:bodyPr wrap="none">
              <a:spAutoFit/>
            </a:bodyPr>
            <a:lstStyle/>
            <a:p>
              <a:pPr algn="ctr"/>
              <a:r>
                <a:rPr lang="zh-CN" altLang="en-US" dirty="0" smtClean="0"/>
                <a:t> </a:t>
              </a:r>
              <a:r>
                <a:rPr lang="zh-CN" altLang="en-US" sz="1400" dirty="0" smtClean="0"/>
                <a:t>保护区段</a:t>
              </a:r>
              <a:endParaRPr lang="zh-CN" altLang="en-US" sz="1400" dirty="0"/>
            </a:p>
          </p:txBody>
        </p:sp>
        <p:sp>
          <p:nvSpPr>
            <p:cNvPr id="45" name="矩形 44"/>
            <p:cNvSpPr/>
            <p:nvPr/>
          </p:nvSpPr>
          <p:spPr>
            <a:xfrm>
              <a:off x="2988097" y="3212976"/>
              <a:ext cx="280437" cy="523220"/>
            </a:xfrm>
            <a:prstGeom prst="rect">
              <a:avLst/>
            </a:prstGeom>
          </p:spPr>
          <p:txBody>
            <a:bodyPr wrap="square">
              <a:spAutoFit/>
            </a:bodyPr>
            <a:lstStyle/>
            <a:p>
              <a:pPr algn="ctr"/>
              <a:r>
                <a:rPr lang="zh-CN" altLang="en-US" sz="1400" dirty="0" smtClean="0"/>
                <a:t> </a:t>
              </a:r>
              <a:r>
                <a:rPr lang="en-US" altLang="zh-CN" sz="1400" dirty="0" smtClean="0"/>
                <a:t>1</a:t>
              </a:r>
              <a:endParaRPr lang="zh-CN" altLang="en-US" sz="1400" dirty="0"/>
            </a:p>
          </p:txBody>
        </p:sp>
        <p:sp>
          <p:nvSpPr>
            <p:cNvPr id="46" name="矩形 45"/>
            <p:cNvSpPr/>
            <p:nvPr/>
          </p:nvSpPr>
          <p:spPr>
            <a:xfrm>
              <a:off x="3852193" y="1988840"/>
              <a:ext cx="280437" cy="523220"/>
            </a:xfrm>
            <a:prstGeom prst="rect">
              <a:avLst/>
            </a:prstGeom>
          </p:spPr>
          <p:txBody>
            <a:bodyPr wrap="square">
              <a:spAutoFit/>
            </a:bodyPr>
            <a:lstStyle/>
            <a:p>
              <a:pPr algn="ctr"/>
              <a:r>
                <a:rPr lang="zh-CN" altLang="en-US" sz="1400" dirty="0" smtClean="0"/>
                <a:t> </a:t>
              </a:r>
              <a:r>
                <a:rPr lang="en-US" altLang="zh-CN" sz="1400" dirty="0" smtClean="0"/>
                <a:t>3</a:t>
              </a:r>
              <a:endParaRPr lang="zh-CN" altLang="en-US" sz="1400" dirty="0"/>
            </a:p>
          </p:txBody>
        </p:sp>
        <p:cxnSp>
          <p:nvCxnSpPr>
            <p:cNvPr id="47" name="直接箭头连接符 46"/>
            <p:cNvCxnSpPr/>
            <p:nvPr/>
          </p:nvCxnSpPr>
          <p:spPr>
            <a:xfrm rot="10800000" flipH="1" flipV="1">
              <a:off x="7236569" y="3429000"/>
              <a:ext cx="1571636" cy="1588"/>
            </a:xfrm>
            <a:prstGeom prst="straightConnector1">
              <a:avLst/>
            </a:prstGeom>
            <a:ln w="285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48" name="矩形 47"/>
            <p:cNvSpPr/>
            <p:nvPr/>
          </p:nvSpPr>
          <p:spPr>
            <a:xfrm>
              <a:off x="7407035" y="3068960"/>
              <a:ext cx="902811" cy="307777"/>
            </a:xfrm>
            <a:prstGeom prst="rect">
              <a:avLst/>
            </a:prstGeom>
          </p:spPr>
          <p:txBody>
            <a:bodyPr wrap="none">
              <a:spAutoFit/>
            </a:bodyPr>
            <a:lstStyle/>
            <a:p>
              <a:pPr algn="ctr"/>
              <a:r>
                <a:rPr lang="zh-CN" altLang="en-US" sz="1400" dirty="0" smtClean="0"/>
                <a:t>上行方向</a:t>
              </a:r>
              <a:endParaRPr lang="zh-CN" altLang="en-US" sz="1400" dirty="0"/>
            </a:p>
          </p:txBody>
        </p:sp>
        <p:sp>
          <p:nvSpPr>
            <p:cNvPr id="49" name="矩形 48"/>
            <p:cNvSpPr/>
            <p:nvPr/>
          </p:nvSpPr>
          <p:spPr>
            <a:xfrm>
              <a:off x="1619945" y="3501008"/>
              <a:ext cx="458780" cy="307777"/>
            </a:xfrm>
            <a:prstGeom prst="rect">
              <a:avLst/>
            </a:prstGeom>
          </p:spPr>
          <p:txBody>
            <a:bodyPr wrap="none">
              <a:spAutoFit/>
            </a:bodyPr>
            <a:lstStyle/>
            <a:p>
              <a:pPr algn="ctr"/>
              <a:r>
                <a:rPr lang="en-US" altLang="zh-CN" sz="1400" dirty="0" smtClean="0"/>
                <a:t>101</a:t>
              </a:r>
              <a:endParaRPr lang="zh-CN" altLang="en-US" sz="1400" dirty="0"/>
            </a:p>
          </p:txBody>
        </p:sp>
        <p:sp>
          <p:nvSpPr>
            <p:cNvPr id="50" name="任意多边形 49"/>
            <p:cNvSpPr/>
            <p:nvPr/>
          </p:nvSpPr>
          <p:spPr>
            <a:xfrm>
              <a:off x="1407886" y="3788229"/>
              <a:ext cx="798285" cy="0"/>
            </a:xfrm>
            <a:custGeom>
              <a:avLst/>
              <a:gdLst>
                <a:gd name="connsiteX0" fmla="*/ 0 w 798285"/>
                <a:gd name="connsiteY0" fmla="*/ 0 h 0"/>
                <a:gd name="connsiteX1" fmla="*/ 798285 w 798285"/>
                <a:gd name="connsiteY1" fmla="*/ 0 h 0"/>
              </a:gdLst>
              <a:ahLst/>
              <a:cxnLst>
                <a:cxn ang="0">
                  <a:pos x="connsiteX0" y="connsiteY0"/>
                </a:cxn>
                <a:cxn ang="0">
                  <a:pos x="connsiteX1" y="connsiteY1"/>
                </a:cxn>
              </a:cxnLst>
              <a:rect l="l" t="t" r="r" b="b"/>
              <a:pathLst>
                <a:path w="798285">
                  <a:moveTo>
                    <a:pt x="0" y="0"/>
                  </a:moveTo>
                  <a:lnTo>
                    <a:pt x="798285" y="0"/>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任意多边形 50"/>
            <p:cNvSpPr/>
            <p:nvPr/>
          </p:nvSpPr>
          <p:spPr>
            <a:xfrm>
              <a:off x="6313714" y="3788229"/>
              <a:ext cx="856343" cy="14514"/>
            </a:xfrm>
            <a:custGeom>
              <a:avLst/>
              <a:gdLst>
                <a:gd name="connsiteX0" fmla="*/ 0 w 856343"/>
                <a:gd name="connsiteY0" fmla="*/ 0 h 14514"/>
                <a:gd name="connsiteX1" fmla="*/ 856343 w 856343"/>
                <a:gd name="connsiteY1" fmla="*/ 14514 h 14514"/>
              </a:gdLst>
              <a:ahLst/>
              <a:cxnLst>
                <a:cxn ang="0">
                  <a:pos x="connsiteX0" y="connsiteY0"/>
                </a:cxn>
                <a:cxn ang="0">
                  <a:pos x="connsiteX1" y="connsiteY1"/>
                </a:cxn>
              </a:cxnLst>
              <a:rect l="l" t="t" r="r" b="b"/>
              <a:pathLst>
                <a:path w="856343" h="14514">
                  <a:moveTo>
                    <a:pt x="0" y="0"/>
                  </a:moveTo>
                  <a:lnTo>
                    <a:pt x="856343" y="14514"/>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任意多边形 51"/>
            <p:cNvSpPr/>
            <p:nvPr/>
          </p:nvSpPr>
          <p:spPr>
            <a:xfrm>
              <a:off x="7068457" y="2061029"/>
              <a:ext cx="870857" cy="0"/>
            </a:xfrm>
            <a:custGeom>
              <a:avLst/>
              <a:gdLst>
                <a:gd name="connsiteX0" fmla="*/ 870857 w 870857"/>
                <a:gd name="connsiteY0" fmla="*/ 0 h 0"/>
                <a:gd name="connsiteX1" fmla="*/ 0 w 870857"/>
                <a:gd name="connsiteY1" fmla="*/ 0 h 0"/>
              </a:gdLst>
              <a:ahLst/>
              <a:cxnLst>
                <a:cxn ang="0">
                  <a:pos x="connsiteX0" y="connsiteY0"/>
                </a:cxn>
                <a:cxn ang="0">
                  <a:pos x="connsiteX1" y="connsiteY1"/>
                </a:cxn>
              </a:cxnLst>
              <a:rect l="l" t="t" r="r" b="b"/>
              <a:pathLst>
                <a:path w="870857">
                  <a:moveTo>
                    <a:pt x="870857" y="0"/>
                  </a:moveTo>
                  <a:lnTo>
                    <a:pt x="0" y="0"/>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3" name="椭圆 52"/>
            <p:cNvSpPr/>
            <p:nvPr/>
          </p:nvSpPr>
          <p:spPr>
            <a:xfrm>
              <a:off x="3636169" y="2204864"/>
              <a:ext cx="144016" cy="144016"/>
            </a:xfrm>
            <a:prstGeom prst="ellipse">
              <a:avLst/>
            </a:prstGeom>
            <a:solidFill>
              <a:srgbClr val="29FF8A"/>
            </a:solidFill>
            <a:ln>
              <a:solidFill>
                <a:srgbClr val="29F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3492153" y="3573016"/>
              <a:ext cx="144016" cy="144016"/>
            </a:xfrm>
            <a:prstGeom prst="ellipse">
              <a:avLst/>
            </a:prstGeom>
            <a:solidFill>
              <a:srgbClr val="29FF8A"/>
            </a:solidFill>
            <a:ln>
              <a:solidFill>
                <a:srgbClr val="29F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6" name="矩形 165"/>
          <p:cNvSpPr/>
          <p:nvPr/>
        </p:nvSpPr>
        <p:spPr>
          <a:xfrm>
            <a:off x="1048508" y="5886466"/>
            <a:ext cx="10144196" cy="1137106"/>
          </a:xfrm>
          <a:prstGeom prst="rect">
            <a:avLst/>
          </a:prstGeom>
        </p:spPr>
        <p:txBody>
          <a:bodyPr wrap="square">
            <a:spAutoFit/>
          </a:bodyPr>
          <a:lstStyle/>
          <a:p>
            <a:pPr>
              <a:lnSpc>
                <a:spcPct val="150000"/>
              </a:lnSpc>
            </a:pPr>
            <a:r>
              <a:rPr lang="zh-CN" altLang="en-US" sz="2400" b="1" dirty="0" smtClean="0"/>
              <a:t>主进路</a:t>
            </a:r>
            <a:r>
              <a:rPr lang="en-US" sz="2400" b="1" dirty="0" smtClean="0"/>
              <a:t>S7</a:t>
            </a:r>
            <a:r>
              <a:rPr lang="zh-CN" altLang="en-US" sz="2400" b="1" dirty="0" smtClean="0"/>
              <a:t>→</a:t>
            </a:r>
            <a:r>
              <a:rPr lang="en-US" sz="2400" b="1" dirty="0" smtClean="0"/>
              <a:t>S3</a:t>
            </a:r>
            <a:r>
              <a:rPr lang="zh-CN" altLang="en-US" sz="2400" b="1" dirty="0" smtClean="0"/>
              <a:t>的保护区段为</a:t>
            </a:r>
            <a:r>
              <a:rPr lang="en-US" sz="2400" b="1" dirty="0" smtClean="0"/>
              <a:t>TC11</a:t>
            </a:r>
            <a:r>
              <a:rPr lang="zh-CN" altLang="en-US" sz="2400" b="1" dirty="0" smtClean="0"/>
              <a:t>，侧防道岔为</a:t>
            </a:r>
            <a:r>
              <a:rPr lang="en-US" sz="2400" b="1" dirty="0" smtClean="0"/>
              <a:t>1</a:t>
            </a:r>
            <a:r>
              <a:rPr lang="zh-CN" altLang="en-US" sz="2400" b="1" dirty="0" smtClean="0"/>
              <a:t>、</a:t>
            </a:r>
            <a:r>
              <a:rPr lang="en-US" sz="2400" b="1" dirty="0" smtClean="0"/>
              <a:t>3</a:t>
            </a:r>
            <a:r>
              <a:rPr lang="zh-CN" altLang="en-US" sz="2400" b="1" dirty="0" smtClean="0"/>
              <a:t>，侧防信号机为</a:t>
            </a:r>
            <a:r>
              <a:rPr lang="en-US" sz="2400" b="1" dirty="0" smtClean="0"/>
              <a:t>X6</a:t>
            </a:r>
            <a:r>
              <a:rPr lang="zh-CN" altLang="en-US" sz="2400" b="1" dirty="0" smtClean="0"/>
              <a:t>；</a:t>
            </a:r>
            <a:endParaRPr lang="en-US" altLang="zh-CN" sz="2400" b="1" dirty="0" smtClean="0"/>
          </a:p>
          <a:p>
            <a:pPr>
              <a:lnSpc>
                <a:spcPct val="150000"/>
              </a:lnSpc>
            </a:pPr>
            <a:r>
              <a:rPr lang="zh-CN" altLang="en-US" sz="2400" b="1" dirty="0" smtClean="0"/>
              <a:t>保护区段</a:t>
            </a:r>
            <a:r>
              <a:rPr lang="en-US" sz="2400" b="1" dirty="0" smtClean="0"/>
              <a:t>TC11</a:t>
            </a:r>
            <a:r>
              <a:rPr lang="zh-CN" altLang="en-US" sz="2400" b="1" dirty="0" smtClean="0"/>
              <a:t>侧防道岔</a:t>
            </a:r>
            <a:r>
              <a:rPr lang="en-US" sz="2400" b="1" dirty="0" smtClean="0"/>
              <a:t>5</a:t>
            </a:r>
            <a:r>
              <a:rPr lang="zh-CN" altLang="en-US" sz="2400" b="1" dirty="0" smtClean="0"/>
              <a:t>、</a:t>
            </a:r>
            <a:r>
              <a:rPr lang="en-US" sz="2400" b="1" dirty="0" smtClean="0"/>
              <a:t>7</a:t>
            </a:r>
            <a:r>
              <a:rPr lang="zh-CN" altLang="en-US" sz="2400" b="1" dirty="0" smtClean="0"/>
              <a:t>，侧防信号机为</a:t>
            </a:r>
            <a:r>
              <a:rPr lang="en-US" sz="2400" b="1" dirty="0" smtClean="0"/>
              <a:t>X4</a:t>
            </a:r>
            <a:r>
              <a:rPr lang="zh-CN" altLang="en-US" sz="2400" b="1" dirty="0" smtClean="0"/>
              <a:t>。</a:t>
            </a:r>
            <a:endParaRPr lang="zh-CN" altLang="en-US" sz="2400" b="1"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834194" y="1100120"/>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619880" y="1671624"/>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5</a:t>
            </a:r>
            <a:r>
              <a:rPr lang="zh-CN" altLang="en-US" sz="2400" b="1" dirty="0" smtClean="0">
                <a:solidFill>
                  <a:srgbClr val="0303EB"/>
                </a:solidFill>
              </a:rPr>
              <a:t>）城市轨道交通中的进路</a:t>
            </a:r>
            <a:endParaRPr lang="zh-CN" altLang="en-US" sz="2400" dirty="0">
              <a:solidFill>
                <a:srgbClr val="0303EB"/>
              </a:solidFill>
            </a:endParaRPr>
          </a:p>
        </p:txBody>
      </p:sp>
      <p:grpSp>
        <p:nvGrpSpPr>
          <p:cNvPr id="8" name="组合 34"/>
          <p:cNvGrpSpPr/>
          <p:nvPr/>
        </p:nvGrpSpPr>
        <p:grpSpPr>
          <a:xfrm>
            <a:off x="619880" y="2457442"/>
            <a:ext cx="2714644" cy="571504"/>
            <a:chOff x="285720" y="2163128"/>
            <a:chExt cx="2214578" cy="785596"/>
          </a:xfrm>
        </p:grpSpPr>
        <p:sp>
          <p:nvSpPr>
            <p:cNvPr id="9" name="燕尾形 5"/>
            <p:cNvSpPr/>
            <p:nvPr/>
          </p:nvSpPr>
          <p:spPr>
            <a:xfrm>
              <a:off x="285720" y="2163128"/>
              <a:ext cx="2214578" cy="785596"/>
            </a:xfrm>
            <a:prstGeom prst="chevron">
              <a:avLst/>
            </a:prstGeom>
            <a:solidFill>
              <a:srgbClr val="00B0F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10" name="燕尾形 4"/>
            <p:cNvSpPr/>
            <p:nvPr/>
          </p:nvSpPr>
          <p:spPr>
            <a:xfrm>
              <a:off x="728635" y="2163128"/>
              <a:ext cx="1713384"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r>
                <a:rPr lang="zh-CN" altLang="en-US" sz="2400" b="1" dirty="0" smtClean="0">
                  <a:solidFill>
                    <a:schemeClr val="bg1"/>
                  </a:solidFill>
                </a:rPr>
                <a:t>联锁监控区段</a:t>
              </a:r>
              <a:endParaRPr lang="zh-CN" altLang="en-US" sz="2400" b="1" dirty="0">
                <a:solidFill>
                  <a:schemeClr val="bg1"/>
                </a:solidFill>
              </a:endParaRPr>
            </a:p>
          </p:txBody>
        </p:sp>
      </p:grpSp>
      <p:sp>
        <p:nvSpPr>
          <p:cNvPr id="11" name="Rectangle 1"/>
          <p:cNvSpPr>
            <a:spLocks noChangeArrowheads="1"/>
          </p:cNvSpPr>
          <p:nvPr/>
        </p:nvSpPr>
        <p:spPr bwMode="auto">
          <a:xfrm>
            <a:off x="3548838" y="2528880"/>
            <a:ext cx="821537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defRPr/>
            </a:pPr>
            <a:r>
              <a:rPr lang="zh-CN" altLang="en-US" sz="2400" b="1" kern="0" dirty="0" smtClean="0">
                <a:latin typeface="Times New Roman" pitchFamily="18" charset="0"/>
                <a:ea typeface="宋体" pitchFamily="2" charset="-122"/>
                <a:cs typeface="Times New Roman" pitchFamily="18" charset="0"/>
              </a:rPr>
              <a:t>排列进路时信号机开放所必须空闲的区段。</a:t>
            </a:r>
          </a:p>
        </p:txBody>
      </p:sp>
      <p:grpSp>
        <p:nvGrpSpPr>
          <p:cNvPr id="12" name="组合 11"/>
          <p:cNvGrpSpPr/>
          <p:nvPr/>
        </p:nvGrpSpPr>
        <p:grpSpPr>
          <a:xfrm>
            <a:off x="1262822" y="3743326"/>
            <a:ext cx="8111230" cy="1387897"/>
            <a:chOff x="1214414" y="2996952"/>
            <a:chExt cx="8111230" cy="1387897"/>
          </a:xfrm>
        </p:grpSpPr>
        <p:grpSp>
          <p:nvGrpSpPr>
            <p:cNvPr id="13" name="组合 6"/>
            <p:cNvGrpSpPr/>
            <p:nvPr/>
          </p:nvGrpSpPr>
          <p:grpSpPr>
            <a:xfrm>
              <a:off x="1654145" y="3506138"/>
              <a:ext cx="428628" cy="285752"/>
              <a:chOff x="1582707" y="2285992"/>
              <a:chExt cx="682172" cy="285752"/>
            </a:xfrm>
          </p:grpSpPr>
          <p:sp>
            <p:nvSpPr>
              <p:cNvPr id="82" name="椭圆 7"/>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9"/>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0"/>
            <p:cNvGrpSpPr/>
            <p:nvPr/>
          </p:nvGrpSpPr>
          <p:grpSpPr>
            <a:xfrm>
              <a:off x="4068217" y="3502718"/>
              <a:ext cx="428628" cy="285752"/>
              <a:chOff x="1582707" y="2285992"/>
              <a:chExt cx="682172" cy="285752"/>
            </a:xfrm>
          </p:grpSpPr>
          <p:sp>
            <p:nvSpPr>
              <p:cNvPr id="79" name="椭圆 11"/>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12"/>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13"/>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5" name="直接箭头连接符 14"/>
            <p:cNvCxnSpPr/>
            <p:nvPr/>
          </p:nvCxnSpPr>
          <p:spPr>
            <a:xfrm rot="10800000" flipH="1" flipV="1">
              <a:off x="7380585" y="3429000"/>
              <a:ext cx="1571636" cy="1588"/>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7668617" y="3068960"/>
              <a:ext cx="942887" cy="307777"/>
            </a:xfrm>
            <a:prstGeom prst="rect">
              <a:avLst/>
            </a:prstGeom>
          </p:spPr>
          <p:txBody>
            <a:bodyPr wrap="none">
              <a:spAutoFit/>
            </a:bodyPr>
            <a:lstStyle/>
            <a:p>
              <a:pPr algn="ctr"/>
              <a:r>
                <a:rPr lang="zh-CN" altLang="en-US" sz="1400" dirty="0" smtClean="0"/>
                <a:t> 运行方向</a:t>
              </a:r>
              <a:endParaRPr lang="zh-CN" altLang="en-US" sz="1400" dirty="0"/>
            </a:p>
          </p:txBody>
        </p:sp>
        <p:grpSp>
          <p:nvGrpSpPr>
            <p:cNvPr id="17" name="组合 57"/>
            <p:cNvGrpSpPr/>
            <p:nvPr/>
          </p:nvGrpSpPr>
          <p:grpSpPr>
            <a:xfrm flipH="1">
              <a:off x="2196009" y="4078782"/>
              <a:ext cx="504899" cy="214314"/>
              <a:chOff x="1691953" y="2636912"/>
              <a:chExt cx="504899" cy="214314"/>
            </a:xfrm>
          </p:grpSpPr>
          <p:sp>
            <p:nvSpPr>
              <p:cNvPr id="74" name="椭圆 73"/>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5" name="组合 8"/>
              <p:cNvGrpSpPr/>
              <p:nvPr/>
            </p:nvGrpSpPr>
            <p:grpSpPr>
              <a:xfrm>
                <a:off x="1910306" y="2636912"/>
                <a:ext cx="286546" cy="214314"/>
                <a:chOff x="1081062" y="3152772"/>
                <a:chExt cx="286546" cy="214314"/>
              </a:xfrm>
            </p:grpSpPr>
            <p:cxnSp>
              <p:nvCxnSpPr>
                <p:cNvPr id="76"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8" name="组合 57"/>
            <p:cNvGrpSpPr/>
            <p:nvPr/>
          </p:nvGrpSpPr>
          <p:grpSpPr>
            <a:xfrm flipH="1">
              <a:off x="8820745" y="4078782"/>
              <a:ext cx="504899" cy="214314"/>
              <a:chOff x="1691953" y="2636912"/>
              <a:chExt cx="504899" cy="214314"/>
            </a:xfrm>
          </p:grpSpPr>
          <p:sp>
            <p:nvSpPr>
              <p:cNvPr id="69" name="椭圆 68"/>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0" name="组合 8"/>
              <p:cNvGrpSpPr/>
              <p:nvPr/>
            </p:nvGrpSpPr>
            <p:grpSpPr>
              <a:xfrm>
                <a:off x="1910306" y="2636912"/>
                <a:ext cx="286546" cy="214314"/>
                <a:chOff x="1081062" y="3152772"/>
                <a:chExt cx="286546" cy="214314"/>
              </a:xfrm>
            </p:grpSpPr>
            <p:cxnSp>
              <p:nvCxnSpPr>
                <p:cNvPr id="71"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9" name="矩形 18"/>
            <p:cNvSpPr/>
            <p:nvPr/>
          </p:nvSpPr>
          <p:spPr>
            <a:xfrm>
              <a:off x="3996209" y="3430710"/>
              <a:ext cx="458780" cy="307777"/>
            </a:xfrm>
            <a:prstGeom prst="rect">
              <a:avLst/>
            </a:prstGeom>
          </p:spPr>
          <p:txBody>
            <a:bodyPr wrap="none">
              <a:spAutoFit/>
            </a:bodyPr>
            <a:lstStyle/>
            <a:p>
              <a:pPr algn="ctr"/>
              <a:r>
                <a:rPr lang="en-US" altLang="zh-CN" sz="1400" dirty="0" smtClean="0"/>
                <a:t>101</a:t>
              </a:r>
              <a:endParaRPr lang="zh-CN" altLang="en-US" sz="1400" dirty="0"/>
            </a:p>
          </p:txBody>
        </p:sp>
        <p:sp>
          <p:nvSpPr>
            <p:cNvPr id="20" name="矩形 19"/>
            <p:cNvSpPr/>
            <p:nvPr/>
          </p:nvSpPr>
          <p:spPr>
            <a:xfrm>
              <a:off x="1619945" y="3430710"/>
              <a:ext cx="458780" cy="307777"/>
            </a:xfrm>
            <a:prstGeom prst="rect">
              <a:avLst/>
            </a:prstGeom>
          </p:spPr>
          <p:txBody>
            <a:bodyPr wrap="none">
              <a:spAutoFit/>
            </a:bodyPr>
            <a:lstStyle/>
            <a:p>
              <a:pPr algn="ctr"/>
              <a:r>
                <a:rPr lang="en-US" altLang="zh-CN" sz="1400" dirty="0" smtClean="0"/>
                <a:t>102</a:t>
              </a:r>
              <a:endParaRPr lang="zh-CN" altLang="en-US" sz="1400" dirty="0"/>
            </a:p>
          </p:txBody>
        </p:sp>
        <p:grpSp>
          <p:nvGrpSpPr>
            <p:cNvPr id="21" name="组合 72"/>
            <p:cNvGrpSpPr/>
            <p:nvPr/>
          </p:nvGrpSpPr>
          <p:grpSpPr>
            <a:xfrm>
              <a:off x="1214414" y="3717032"/>
              <a:ext cx="7894363" cy="379785"/>
              <a:chOff x="1214414" y="3717032"/>
              <a:chExt cx="7894363" cy="379785"/>
            </a:xfrm>
          </p:grpSpPr>
          <p:grpSp>
            <p:nvGrpSpPr>
              <p:cNvPr id="48" name="组合 71"/>
              <p:cNvGrpSpPr/>
              <p:nvPr/>
            </p:nvGrpSpPr>
            <p:grpSpPr>
              <a:xfrm>
                <a:off x="1214414" y="3727937"/>
                <a:ext cx="7894363" cy="134822"/>
                <a:chOff x="1214414" y="3727937"/>
                <a:chExt cx="7894363" cy="134822"/>
              </a:xfrm>
            </p:grpSpPr>
            <p:cxnSp>
              <p:nvCxnSpPr>
                <p:cNvPr id="58" name="直接连接符 57"/>
                <p:cNvCxnSpPr/>
                <p:nvPr/>
              </p:nvCxnSpPr>
              <p:spPr>
                <a:xfrm flipV="1">
                  <a:off x="1214414" y="3790750"/>
                  <a:ext cx="7894363" cy="11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任意多边形 58"/>
                <p:cNvSpPr/>
                <p:nvPr/>
              </p:nvSpPr>
              <p:spPr>
                <a:xfrm flipH="1">
                  <a:off x="2173606" y="3739504"/>
                  <a:ext cx="45719" cy="123254"/>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0" name="任意多边形 59"/>
                <p:cNvSpPr/>
                <p:nvPr/>
              </p:nvSpPr>
              <p:spPr>
                <a:xfrm flipH="1">
                  <a:off x="3060105" y="3742453"/>
                  <a:ext cx="45719" cy="120306"/>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任意多边形 60"/>
                <p:cNvSpPr/>
                <p:nvPr/>
              </p:nvSpPr>
              <p:spPr>
                <a:xfrm>
                  <a:off x="3950490" y="3727937"/>
                  <a:ext cx="45719" cy="134821"/>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2" name="任意多边形 61"/>
                <p:cNvSpPr/>
                <p:nvPr/>
              </p:nvSpPr>
              <p:spPr>
                <a:xfrm flipH="1">
                  <a:off x="4716289" y="3727937"/>
                  <a:ext cx="45719" cy="134821"/>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3" name="任意多边形 62"/>
                <p:cNvSpPr/>
                <p:nvPr/>
              </p:nvSpPr>
              <p:spPr>
                <a:xfrm>
                  <a:off x="5529263" y="3729979"/>
                  <a:ext cx="0" cy="114300"/>
                </a:xfrm>
                <a:custGeom>
                  <a:avLst/>
                  <a:gdLst>
                    <a:gd name="connsiteX0" fmla="*/ 0 w 0"/>
                    <a:gd name="connsiteY0" fmla="*/ 0 h 114300"/>
                    <a:gd name="connsiteX1" fmla="*/ 0 w 0"/>
                    <a:gd name="connsiteY1" fmla="*/ 114300 h 114300"/>
                  </a:gdLst>
                  <a:ahLst/>
                  <a:cxnLst>
                    <a:cxn ang="0">
                      <a:pos x="connsiteX0" y="connsiteY0"/>
                    </a:cxn>
                    <a:cxn ang="0">
                      <a:pos x="connsiteX1" y="connsiteY1"/>
                    </a:cxn>
                  </a:cxnLst>
                  <a:rect l="l" t="t" r="r" b="b"/>
                  <a:pathLst>
                    <a:path h="114300">
                      <a:moveTo>
                        <a:pt x="0" y="0"/>
                      </a:moveTo>
                      <a:lnTo>
                        <a:pt x="0" y="114300"/>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4" name="任意多边形 21"/>
                <p:cNvSpPr/>
                <p:nvPr/>
              </p:nvSpPr>
              <p:spPr>
                <a:xfrm>
                  <a:off x="6300788" y="3729979"/>
                  <a:ext cx="0" cy="109537"/>
                </a:xfrm>
                <a:custGeom>
                  <a:avLst/>
                  <a:gdLst>
                    <a:gd name="connsiteX0" fmla="*/ 0 w 0"/>
                    <a:gd name="connsiteY0" fmla="*/ 0 h 109537"/>
                    <a:gd name="connsiteX1" fmla="*/ 0 w 0"/>
                    <a:gd name="connsiteY1" fmla="*/ 109537 h 109537"/>
                  </a:gdLst>
                  <a:ahLst/>
                  <a:cxnLst>
                    <a:cxn ang="0">
                      <a:pos x="connsiteX0" y="connsiteY0"/>
                    </a:cxn>
                    <a:cxn ang="0">
                      <a:pos x="connsiteX1" y="connsiteY1"/>
                    </a:cxn>
                  </a:cxnLst>
                  <a:rect l="l" t="t" r="r" b="b"/>
                  <a:pathLst>
                    <a:path h="109537">
                      <a:moveTo>
                        <a:pt x="0" y="0"/>
                      </a:moveTo>
                      <a:lnTo>
                        <a:pt x="0" y="109537"/>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5" name="任意多边形 22"/>
                <p:cNvSpPr/>
                <p:nvPr/>
              </p:nvSpPr>
              <p:spPr>
                <a:xfrm>
                  <a:off x="7164561" y="3739504"/>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6" name="任意多边形 65"/>
                <p:cNvSpPr/>
                <p:nvPr/>
              </p:nvSpPr>
              <p:spPr>
                <a:xfrm>
                  <a:off x="8028657" y="3744266"/>
                  <a:ext cx="0" cy="100013"/>
                </a:xfrm>
                <a:custGeom>
                  <a:avLst/>
                  <a:gdLst>
                    <a:gd name="connsiteX0" fmla="*/ 0 w 0"/>
                    <a:gd name="connsiteY0" fmla="*/ 0 h 100013"/>
                    <a:gd name="connsiteX1" fmla="*/ 0 w 0"/>
                    <a:gd name="connsiteY1" fmla="*/ 100013 h 100013"/>
                  </a:gdLst>
                  <a:ahLst/>
                  <a:cxnLst>
                    <a:cxn ang="0">
                      <a:pos x="connsiteX0" y="connsiteY0"/>
                    </a:cxn>
                    <a:cxn ang="0">
                      <a:pos x="connsiteX1" y="connsiteY1"/>
                    </a:cxn>
                  </a:cxnLst>
                  <a:rect l="l" t="t" r="r" b="b"/>
                  <a:pathLst>
                    <a:path h="100013">
                      <a:moveTo>
                        <a:pt x="0" y="0"/>
                      </a:moveTo>
                      <a:lnTo>
                        <a:pt x="0" y="100013"/>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7" name="任意多边形 66"/>
                <p:cNvSpPr/>
                <p:nvPr/>
              </p:nvSpPr>
              <p:spPr>
                <a:xfrm>
                  <a:off x="1403921" y="3734741"/>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8" name="任意多边形 67"/>
                <p:cNvSpPr/>
                <p:nvPr/>
              </p:nvSpPr>
              <p:spPr>
                <a:xfrm>
                  <a:off x="8820745" y="3734388"/>
                  <a:ext cx="0" cy="112889"/>
                </a:xfrm>
                <a:custGeom>
                  <a:avLst/>
                  <a:gdLst>
                    <a:gd name="connsiteX0" fmla="*/ 0 w 0"/>
                    <a:gd name="connsiteY0" fmla="*/ 0 h 112889"/>
                    <a:gd name="connsiteX1" fmla="*/ 0 w 0"/>
                    <a:gd name="connsiteY1" fmla="*/ 112889 h 112889"/>
                  </a:gdLst>
                  <a:ahLst/>
                  <a:cxnLst>
                    <a:cxn ang="0">
                      <a:pos x="connsiteX0" y="connsiteY0"/>
                    </a:cxn>
                    <a:cxn ang="0">
                      <a:pos x="connsiteX1" y="connsiteY1"/>
                    </a:cxn>
                  </a:cxnLst>
                  <a:rect l="l" t="t" r="r" b="b"/>
                  <a:pathLst>
                    <a:path h="112889">
                      <a:moveTo>
                        <a:pt x="0" y="0"/>
                      </a:moveTo>
                      <a:lnTo>
                        <a:pt x="0" y="112889"/>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49" name="矩形 48"/>
              <p:cNvSpPr/>
              <p:nvPr/>
            </p:nvSpPr>
            <p:spPr>
              <a:xfrm>
                <a:off x="1554955" y="3717032"/>
                <a:ext cx="509627" cy="369332"/>
              </a:xfrm>
              <a:prstGeom prst="rect">
                <a:avLst/>
              </a:prstGeom>
            </p:spPr>
            <p:txBody>
              <a:bodyPr wrap="none">
                <a:spAutoFit/>
              </a:bodyPr>
              <a:lstStyle/>
              <a:p>
                <a:pPr algn="ctr"/>
                <a:r>
                  <a:rPr lang="zh-CN" altLang="en-US" dirty="0" smtClean="0"/>
                  <a:t> </a:t>
                </a:r>
                <a:r>
                  <a:rPr lang="en-US" altLang="zh-CN" sz="1400" dirty="0" smtClean="0"/>
                  <a:t>TC1</a:t>
                </a:r>
                <a:endParaRPr lang="zh-CN" altLang="en-US" sz="1400" dirty="0"/>
              </a:p>
            </p:txBody>
          </p:sp>
          <p:sp>
            <p:nvSpPr>
              <p:cNvPr id="50" name="矩形 49"/>
              <p:cNvSpPr/>
              <p:nvPr/>
            </p:nvSpPr>
            <p:spPr>
              <a:xfrm>
                <a:off x="2484041" y="3789040"/>
                <a:ext cx="456728" cy="307777"/>
              </a:xfrm>
              <a:prstGeom prst="rect">
                <a:avLst/>
              </a:prstGeom>
            </p:spPr>
            <p:txBody>
              <a:bodyPr wrap="none">
                <a:spAutoFit/>
              </a:bodyPr>
              <a:lstStyle/>
              <a:p>
                <a:pPr algn="ctr"/>
                <a:r>
                  <a:rPr lang="en-US" altLang="zh-CN" sz="1400" dirty="0" smtClean="0"/>
                  <a:t>TC2</a:t>
                </a:r>
                <a:endParaRPr lang="zh-CN" altLang="en-US" sz="1400" dirty="0"/>
              </a:p>
            </p:txBody>
          </p:sp>
          <p:sp>
            <p:nvSpPr>
              <p:cNvPr id="51" name="矩形 50"/>
              <p:cNvSpPr/>
              <p:nvPr/>
            </p:nvSpPr>
            <p:spPr>
              <a:xfrm>
                <a:off x="3276129" y="3789040"/>
                <a:ext cx="456728" cy="307777"/>
              </a:xfrm>
              <a:prstGeom prst="rect">
                <a:avLst/>
              </a:prstGeom>
            </p:spPr>
            <p:txBody>
              <a:bodyPr wrap="none">
                <a:spAutoFit/>
              </a:bodyPr>
              <a:lstStyle/>
              <a:p>
                <a:pPr algn="ctr"/>
                <a:r>
                  <a:rPr lang="en-US" altLang="zh-CN" sz="1400" dirty="0" smtClean="0"/>
                  <a:t>TC3</a:t>
                </a:r>
                <a:endParaRPr lang="zh-CN" altLang="en-US" sz="1400" dirty="0"/>
              </a:p>
            </p:txBody>
          </p:sp>
          <p:sp>
            <p:nvSpPr>
              <p:cNvPr id="52" name="矩形 51"/>
              <p:cNvSpPr/>
              <p:nvPr/>
            </p:nvSpPr>
            <p:spPr>
              <a:xfrm>
                <a:off x="4140225" y="3789040"/>
                <a:ext cx="456728" cy="307777"/>
              </a:xfrm>
              <a:prstGeom prst="rect">
                <a:avLst/>
              </a:prstGeom>
            </p:spPr>
            <p:txBody>
              <a:bodyPr wrap="none">
                <a:spAutoFit/>
              </a:bodyPr>
              <a:lstStyle/>
              <a:p>
                <a:pPr algn="ctr"/>
                <a:r>
                  <a:rPr lang="en-US" altLang="zh-CN" sz="1400" dirty="0" smtClean="0"/>
                  <a:t>TC4</a:t>
                </a:r>
                <a:endParaRPr lang="zh-CN" altLang="en-US" sz="1400" dirty="0"/>
              </a:p>
            </p:txBody>
          </p:sp>
          <p:sp>
            <p:nvSpPr>
              <p:cNvPr id="53" name="矩形 52"/>
              <p:cNvSpPr/>
              <p:nvPr/>
            </p:nvSpPr>
            <p:spPr>
              <a:xfrm>
                <a:off x="4932313" y="3789040"/>
                <a:ext cx="456728" cy="307777"/>
              </a:xfrm>
              <a:prstGeom prst="rect">
                <a:avLst/>
              </a:prstGeom>
            </p:spPr>
            <p:txBody>
              <a:bodyPr wrap="none">
                <a:spAutoFit/>
              </a:bodyPr>
              <a:lstStyle/>
              <a:p>
                <a:pPr algn="ctr"/>
                <a:r>
                  <a:rPr lang="en-US" altLang="zh-CN" sz="1400" dirty="0" smtClean="0"/>
                  <a:t>TC5</a:t>
                </a:r>
                <a:endParaRPr lang="zh-CN" altLang="en-US" sz="1400" dirty="0"/>
              </a:p>
            </p:txBody>
          </p:sp>
          <p:sp>
            <p:nvSpPr>
              <p:cNvPr id="54" name="矩形 53"/>
              <p:cNvSpPr/>
              <p:nvPr/>
            </p:nvSpPr>
            <p:spPr>
              <a:xfrm>
                <a:off x="5652394" y="3789040"/>
                <a:ext cx="456727" cy="307777"/>
              </a:xfrm>
              <a:prstGeom prst="rect">
                <a:avLst/>
              </a:prstGeom>
            </p:spPr>
            <p:txBody>
              <a:bodyPr wrap="none">
                <a:spAutoFit/>
              </a:bodyPr>
              <a:lstStyle/>
              <a:p>
                <a:pPr algn="ctr"/>
                <a:r>
                  <a:rPr lang="en-US" altLang="zh-CN" sz="1400" dirty="0" smtClean="0"/>
                  <a:t>TC6</a:t>
                </a:r>
                <a:endParaRPr lang="zh-CN" altLang="en-US" sz="1400" dirty="0"/>
              </a:p>
            </p:txBody>
          </p:sp>
          <p:sp>
            <p:nvSpPr>
              <p:cNvPr id="55" name="矩形 54"/>
              <p:cNvSpPr/>
              <p:nvPr/>
            </p:nvSpPr>
            <p:spPr>
              <a:xfrm>
                <a:off x="6516489" y="3789040"/>
                <a:ext cx="648072" cy="307777"/>
              </a:xfrm>
              <a:prstGeom prst="rect">
                <a:avLst/>
              </a:prstGeom>
            </p:spPr>
            <p:txBody>
              <a:bodyPr wrap="square">
                <a:spAutoFit/>
              </a:bodyPr>
              <a:lstStyle/>
              <a:p>
                <a:pPr algn="ctr"/>
                <a:r>
                  <a:rPr lang="en-US" altLang="zh-CN" sz="1400" dirty="0" smtClean="0"/>
                  <a:t>TC7</a:t>
                </a:r>
                <a:endParaRPr lang="zh-CN" altLang="en-US" sz="1400" dirty="0"/>
              </a:p>
            </p:txBody>
          </p:sp>
          <p:sp>
            <p:nvSpPr>
              <p:cNvPr id="56" name="矩形 55"/>
              <p:cNvSpPr/>
              <p:nvPr/>
            </p:nvSpPr>
            <p:spPr>
              <a:xfrm>
                <a:off x="7308578" y="3789040"/>
                <a:ext cx="456727" cy="307777"/>
              </a:xfrm>
              <a:prstGeom prst="rect">
                <a:avLst/>
              </a:prstGeom>
            </p:spPr>
            <p:txBody>
              <a:bodyPr wrap="none">
                <a:spAutoFit/>
              </a:bodyPr>
              <a:lstStyle/>
              <a:p>
                <a:pPr algn="ctr"/>
                <a:r>
                  <a:rPr lang="en-US" altLang="zh-CN" sz="1400" dirty="0" smtClean="0"/>
                  <a:t>TC8</a:t>
                </a:r>
                <a:endParaRPr lang="zh-CN" altLang="en-US" sz="1400" dirty="0"/>
              </a:p>
            </p:txBody>
          </p:sp>
          <p:sp>
            <p:nvSpPr>
              <p:cNvPr id="57" name="矩形 56"/>
              <p:cNvSpPr/>
              <p:nvPr/>
            </p:nvSpPr>
            <p:spPr>
              <a:xfrm>
                <a:off x="8100666" y="3789040"/>
                <a:ext cx="456727" cy="307777"/>
              </a:xfrm>
              <a:prstGeom prst="rect">
                <a:avLst/>
              </a:prstGeom>
            </p:spPr>
            <p:txBody>
              <a:bodyPr wrap="none">
                <a:spAutoFit/>
              </a:bodyPr>
              <a:lstStyle/>
              <a:p>
                <a:pPr algn="ctr"/>
                <a:r>
                  <a:rPr lang="en-US" altLang="zh-CN" sz="1400" dirty="0" smtClean="0"/>
                  <a:t>TC9</a:t>
                </a:r>
                <a:endParaRPr lang="zh-CN" altLang="en-US" sz="1400" dirty="0"/>
              </a:p>
            </p:txBody>
          </p:sp>
        </p:grpSp>
        <p:grpSp>
          <p:nvGrpSpPr>
            <p:cNvPr id="22" name="组合 60"/>
            <p:cNvGrpSpPr/>
            <p:nvPr/>
          </p:nvGrpSpPr>
          <p:grpSpPr>
            <a:xfrm>
              <a:off x="2196009" y="2996952"/>
              <a:ext cx="1732544" cy="513251"/>
              <a:chOff x="2191657" y="2708920"/>
              <a:chExt cx="1732544" cy="513251"/>
            </a:xfrm>
          </p:grpSpPr>
          <p:sp>
            <p:nvSpPr>
              <p:cNvPr id="44" name="任意多边形 43"/>
              <p:cNvSpPr/>
              <p:nvPr/>
            </p:nvSpPr>
            <p:spPr>
              <a:xfrm>
                <a:off x="2191657" y="3077029"/>
                <a:ext cx="0" cy="145142"/>
              </a:xfrm>
              <a:custGeom>
                <a:avLst/>
                <a:gdLst>
                  <a:gd name="connsiteX0" fmla="*/ 0 w 0"/>
                  <a:gd name="connsiteY0" fmla="*/ 145142 h 145142"/>
                  <a:gd name="connsiteX1" fmla="*/ 0 w 0"/>
                  <a:gd name="connsiteY1" fmla="*/ 0 h 145142"/>
                </a:gdLst>
                <a:ahLst/>
                <a:cxnLst>
                  <a:cxn ang="0">
                    <a:pos x="connsiteX0" y="connsiteY0"/>
                  </a:cxn>
                  <a:cxn ang="0">
                    <a:pos x="connsiteX1" y="connsiteY1"/>
                  </a:cxn>
                </a:cxnLst>
                <a:rect l="l" t="t" r="r" b="b"/>
                <a:pathLst>
                  <a:path h="145142">
                    <a:moveTo>
                      <a:pt x="0" y="145142"/>
                    </a:moveTo>
                    <a:lnTo>
                      <a:pt x="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任意多边形 44"/>
              <p:cNvSpPr/>
              <p:nvPr/>
            </p:nvSpPr>
            <p:spPr>
              <a:xfrm>
                <a:off x="3918857" y="3091543"/>
                <a:ext cx="0" cy="130628"/>
              </a:xfrm>
              <a:custGeom>
                <a:avLst/>
                <a:gdLst>
                  <a:gd name="connsiteX0" fmla="*/ 0 w 0"/>
                  <a:gd name="connsiteY0" fmla="*/ 130628 h 130628"/>
                  <a:gd name="connsiteX1" fmla="*/ 0 w 0"/>
                  <a:gd name="connsiteY1" fmla="*/ 0 h 130628"/>
                </a:gdLst>
                <a:ahLst/>
                <a:cxnLst>
                  <a:cxn ang="0">
                    <a:pos x="connsiteX0" y="connsiteY0"/>
                  </a:cxn>
                  <a:cxn ang="0">
                    <a:pos x="connsiteX1" y="connsiteY1"/>
                  </a:cxn>
                </a:cxnLst>
                <a:rect l="l" t="t" r="r" b="b"/>
                <a:pathLst>
                  <a:path h="130628">
                    <a:moveTo>
                      <a:pt x="0" y="130628"/>
                    </a:moveTo>
                    <a:lnTo>
                      <a:pt x="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任意多边形 45"/>
              <p:cNvSpPr/>
              <p:nvPr/>
            </p:nvSpPr>
            <p:spPr>
              <a:xfrm flipV="1">
                <a:off x="2191657" y="3103881"/>
                <a:ext cx="1732544" cy="45719"/>
              </a:xfrm>
              <a:custGeom>
                <a:avLst/>
                <a:gdLst>
                  <a:gd name="connsiteX0" fmla="*/ 0 w 1741714"/>
                  <a:gd name="connsiteY0" fmla="*/ 0 h 0"/>
                  <a:gd name="connsiteX1" fmla="*/ 1741714 w 1741714"/>
                  <a:gd name="connsiteY1" fmla="*/ 0 h 0"/>
                </a:gdLst>
                <a:ahLst/>
                <a:cxnLst>
                  <a:cxn ang="0">
                    <a:pos x="connsiteX0" y="connsiteY0"/>
                  </a:cxn>
                  <a:cxn ang="0">
                    <a:pos x="connsiteX1" y="connsiteY1"/>
                  </a:cxn>
                </a:cxnLst>
                <a:rect l="l" t="t" r="r" b="b"/>
                <a:pathLst>
                  <a:path w="1741714">
                    <a:moveTo>
                      <a:pt x="0" y="0"/>
                    </a:moveTo>
                    <a:lnTo>
                      <a:pt x="1741714" y="0"/>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矩形 46"/>
              <p:cNvSpPr/>
              <p:nvPr/>
            </p:nvSpPr>
            <p:spPr>
              <a:xfrm>
                <a:off x="2628056" y="2708920"/>
                <a:ext cx="955711" cy="369332"/>
              </a:xfrm>
              <a:prstGeom prst="rect">
                <a:avLst/>
              </a:prstGeom>
            </p:spPr>
            <p:txBody>
              <a:bodyPr wrap="none">
                <a:spAutoFit/>
              </a:bodyPr>
              <a:lstStyle/>
              <a:p>
                <a:pPr algn="ctr"/>
                <a:r>
                  <a:rPr lang="zh-CN" altLang="en-US" dirty="0" smtClean="0"/>
                  <a:t> </a:t>
                </a:r>
                <a:r>
                  <a:rPr lang="zh-CN" altLang="en-US" sz="1400" dirty="0" smtClean="0"/>
                  <a:t>监控区段</a:t>
                </a:r>
                <a:endParaRPr lang="zh-CN" altLang="en-US" sz="1400" dirty="0"/>
              </a:p>
            </p:txBody>
          </p:sp>
        </p:grpSp>
        <p:grpSp>
          <p:nvGrpSpPr>
            <p:cNvPr id="23" name="组合 61"/>
            <p:cNvGrpSpPr/>
            <p:nvPr/>
          </p:nvGrpSpPr>
          <p:grpSpPr>
            <a:xfrm>
              <a:off x="5604972" y="2996952"/>
              <a:ext cx="1732544" cy="513251"/>
              <a:chOff x="2191657" y="2708920"/>
              <a:chExt cx="1732544" cy="513251"/>
            </a:xfrm>
          </p:grpSpPr>
          <p:sp>
            <p:nvSpPr>
              <p:cNvPr id="40" name="任意多边形 39"/>
              <p:cNvSpPr/>
              <p:nvPr/>
            </p:nvSpPr>
            <p:spPr>
              <a:xfrm>
                <a:off x="2191657" y="3077029"/>
                <a:ext cx="0" cy="145142"/>
              </a:xfrm>
              <a:custGeom>
                <a:avLst/>
                <a:gdLst>
                  <a:gd name="connsiteX0" fmla="*/ 0 w 0"/>
                  <a:gd name="connsiteY0" fmla="*/ 145142 h 145142"/>
                  <a:gd name="connsiteX1" fmla="*/ 0 w 0"/>
                  <a:gd name="connsiteY1" fmla="*/ 0 h 145142"/>
                </a:gdLst>
                <a:ahLst/>
                <a:cxnLst>
                  <a:cxn ang="0">
                    <a:pos x="connsiteX0" y="connsiteY0"/>
                  </a:cxn>
                  <a:cxn ang="0">
                    <a:pos x="connsiteX1" y="connsiteY1"/>
                  </a:cxn>
                </a:cxnLst>
                <a:rect l="l" t="t" r="r" b="b"/>
                <a:pathLst>
                  <a:path h="145142">
                    <a:moveTo>
                      <a:pt x="0" y="145142"/>
                    </a:moveTo>
                    <a:lnTo>
                      <a:pt x="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任意多边形 40"/>
              <p:cNvSpPr/>
              <p:nvPr/>
            </p:nvSpPr>
            <p:spPr>
              <a:xfrm>
                <a:off x="3918857" y="3091543"/>
                <a:ext cx="0" cy="130628"/>
              </a:xfrm>
              <a:custGeom>
                <a:avLst/>
                <a:gdLst>
                  <a:gd name="connsiteX0" fmla="*/ 0 w 0"/>
                  <a:gd name="connsiteY0" fmla="*/ 130628 h 130628"/>
                  <a:gd name="connsiteX1" fmla="*/ 0 w 0"/>
                  <a:gd name="connsiteY1" fmla="*/ 0 h 130628"/>
                </a:gdLst>
                <a:ahLst/>
                <a:cxnLst>
                  <a:cxn ang="0">
                    <a:pos x="connsiteX0" y="connsiteY0"/>
                  </a:cxn>
                  <a:cxn ang="0">
                    <a:pos x="connsiteX1" y="connsiteY1"/>
                  </a:cxn>
                </a:cxnLst>
                <a:rect l="l" t="t" r="r" b="b"/>
                <a:pathLst>
                  <a:path h="130628">
                    <a:moveTo>
                      <a:pt x="0" y="130628"/>
                    </a:moveTo>
                    <a:lnTo>
                      <a:pt x="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任意多边形 41"/>
              <p:cNvSpPr/>
              <p:nvPr/>
            </p:nvSpPr>
            <p:spPr>
              <a:xfrm flipV="1">
                <a:off x="2191657" y="3103881"/>
                <a:ext cx="1732544" cy="45719"/>
              </a:xfrm>
              <a:custGeom>
                <a:avLst/>
                <a:gdLst>
                  <a:gd name="connsiteX0" fmla="*/ 0 w 1741714"/>
                  <a:gd name="connsiteY0" fmla="*/ 0 h 0"/>
                  <a:gd name="connsiteX1" fmla="*/ 1741714 w 1741714"/>
                  <a:gd name="connsiteY1" fmla="*/ 0 h 0"/>
                </a:gdLst>
                <a:ahLst/>
                <a:cxnLst>
                  <a:cxn ang="0">
                    <a:pos x="connsiteX0" y="connsiteY0"/>
                  </a:cxn>
                  <a:cxn ang="0">
                    <a:pos x="connsiteX1" y="connsiteY1"/>
                  </a:cxn>
                </a:cxnLst>
                <a:rect l="l" t="t" r="r" b="b"/>
                <a:pathLst>
                  <a:path w="1741714">
                    <a:moveTo>
                      <a:pt x="0" y="0"/>
                    </a:moveTo>
                    <a:lnTo>
                      <a:pt x="1741714" y="0"/>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矩形 42"/>
              <p:cNvSpPr/>
              <p:nvPr/>
            </p:nvSpPr>
            <p:spPr>
              <a:xfrm>
                <a:off x="2628056" y="2708920"/>
                <a:ext cx="955711" cy="369332"/>
              </a:xfrm>
              <a:prstGeom prst="rect">
                <a:avLst/>
              </a:prstGeom>
            </p:spPr>
            <p:txBody>
              <a:bodyPr wrap="none">
                <a:spAutoFit/>
              </a:bodyPr>
              <a:lstStyle/>
              <a:p>
                <a:pPr algn="ctr"/>
                <a:r>
                  <a:rPr lang="zh-CN" altLang="en-US" dirty="0" smtClean="0"/>
                  <a:t> </a:t>
                </a:r>
                <a:r>
                  <a:rPr lang="zh-CN" altLang="en-US" sz="1400" dirty="0" smtClean="0"/>
                  <a:t>监控区段</a:t>
                </a:r>
                <a:endParaRPr lang="zh-CN" altLang="en-US" sz="1400" dirty="0"/>
              </a:p>
            </p:txBody>
          </p:sp>
        </p:grpSp>
        <p:grpSp>
          <p:nvGrpSpPr>
            <p:cNvPr id="24" name="组合 118"/>
            <p:cNvGrpSpPr/>
            <p:nvPr/>
          </p:nvGrpSpPr>
          <p:grpSpPr>
            <a:xfrm flipH="1">
              <a:off x="5508377" y="4077072"/>
              <a:ext cx="720923" cy="219078"/>
              <a:chOff x="1331913" y="5301208"/>
              <a:chExt cx="720923" cy="219078"/>
            </a:xfrm>
          </p:grpSpPr>
          <p:sp>
            <p:nvSpPr>
              <p:cNvPr id="30" name="椭圆 29"/>
              <p:cNvSpPr/>
              <p:nvPr/>
            </p:nvSpPr>
            <p:spPr>
              <a:xfrm>
                <a:off x="1547937" y="5301208"/>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8"/>
              <p:cNvGrpSpPr/>
              <p:nvPr/>
            </p:nvGrpSpPr>
            <p:grpSpPr>
              <a:xfrm>
                <a:off x="1766290" y="5301208"/>
                <a:ext cx="286546" cy="214314"/>
                <a:chOff x="1081062" y="3152772"/>
                <a:chExt cx="286546" cy="214314"/>
              </a:xfrm>
            </p:grpSpPr>
            <p:cxnSp>
              <p:nvCxnSpPr>
                <p:cNvPr id="37"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96"/>
              <p:cNvGrpSpPr/>
              <p:nvPr/>
            </p:nvGrpSpPr>
            <p:grpSpPr>
              <a:xfrm>
                <a:off x="1331913" y="5301208"/>
                <a:ext cx="214314" cy="219078"/>
                <a:chOff x="2838654" y="5301208"/>
                <a:chExt cx="214314" cy="219078"/>
              </a:xfrm>
            </p:grpSpPr>
            <p:sp>
              <p:nvSpPr>
                <p:cNvPr id="33" name="椭圆 23"/>
                <p:cNvSpPr/>
                <p:nvPr/>
              </p:nvSpPr>
              <p:spPr>
                <a:xfrm>
                  <a:off x="2838654" y="5301208"/>
                  <a:ext cx="214314" cy="214314"/>
                </a:xfrm>
                <a:prstGeom prst="ellipse">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24"/>
                <p:cNvSpPr/>
                <p:nvPr/>
              </p:nvSpPr>
              <p:spPr>
                <a:xfrm>
                  <a:off x="2865662" y="5334549"/>
                  <a:ext cx="147638" cy="152400"/>
                </a:xfrm>
                <a:custGeom>
                  <a:avLst/>
                  <a:gdLst>
                    <a:gd name="connsiteX0" fmla="*/ 0 w 147638"/>
                    <a:gd name="connsiteY0" fmla="*/ 0 h 152400"/>
                    <a:gd name="connsiteX1" fmla="*/ 147638 w 147638"/>
                    <a:gd name="connsiteY1" fmla="*/ 152400 h 152400"/>
                  </a:gdLst>
                  <a:ahLst/>
                  <a:cxnLst>
                    <a:cxn ang="0">
                      <a:pos x="connsiteX0" y="connsiteY0"/>
                    </a:cxn>
                    <a:cxn ang="0">
                      <a:pos x="connsiteX1" y="connsiteY1"/>
                    </a:cxn>
                  </a:cxnLst>
                  <a:rect l="l" t="t" r="r" b="b"/>
                  <a:pathLst>
                    <a:path w="147638" h="152400">
                      <a:moveTo>
                        <a:pt x="0" y="0"/>
                      </a:moveTo>
                      <a:lnTo>
                        <a:pt x="147638" y="15240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任意多边形 25"/>
                <p:cNvSpPr/>
                <p:nvPr/>
              </p:nvSpPr>
              <p:spPr>
                <a:xfrm>
                  <a:off x="2922812" y="5301211"/>
                  <a:ext cx="128588" cy="128588"/>
                </a:xfrm>
                <a:custGeom>
                  <a:avLst/>
                  <a:gdLst>
                    <a:gd name="connsiteX0" fmla="*/ 0 w 128588"/>
                    <a:gd name="connsiteY0" fmla="*/ 0 h 128588"/>
                    <a:gd name="connsiteX1" fmla="*/ 128588 w 128588"/>
                    <a:gd name="connsiteY1" fmla="*/ 128588 h 128588"/>
                  </a:gdLst>
                  <a:ahLst/>
                  <a:cxnLst>
                    <a:cxn ang="0">
                      <a:pos x="connsiteX0" y="connsiteY0"/>
                    </a:cxn>
                    <a:cxn ang="0">
                      <a:pos x="connsiteX1" y="connsiteY1"/>
                    </a:cxn>
                  </a:cxnLst>
                  <a:rect l="l" t="t" r="r" b="b"/>
                  <a:pathLst>
                    <a:path w="128588" h="128588">
                      <a:moveTo>
                        <a:pt x="0" y="0"/>
                      </a:moveTo>
                      <a:lnTo>
                        <a:pt x="128588" y="128588"/>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任意多边形 35"/>
                <p:cNvSpPr/>
                <p:nvPr/>
              </p:nvSpPr>
              <p:spPr>
                <a:xfrm>
                  <a:off x="2841850" y="5401224"/>
                  <a:ext cx="119062" cy="119062"/>
                </a:xfrm>
                <a:custGeom>
                  <a:avLst/>
                  <a:gdLst>
                    <a:gd name="connsiteX0" fmla="*/ 0 w 119062"/>
                    <a:gd name="connsiteY0" fmla="*/ 0 h 119062"/>
                    <a:gd name="connsiteX1" fmla="*/ 119062 w 119062"/>
                    <a:gd name="connsiteY1" fmla="*/ 119062 h 119062"/>
                  </a:gdLst>
                  <a:ahLst/>
                  <a:cxnLst>
                    <a:cxn ang="0">
                      <a:pos x="connsiteX0" y="connsiteY0"/>
                    </a:cxn>
                    <a:cxn ang="0">
                      <a:pos x="connsiteX1" y="connsiteY1"/>
                    </a:cxn>
                  </a:cxnLst>
                  <a:rect l="l" t="t" r="r" b="b"/>
                  <a:pathLst>
                    <a:path w="119062" h="119062">
                      <a:moveTo>
                        <a:pt x="0" y="0"/>
                      </a:moveTo>
                      <a:lnTo>
                        <a:pt x="119062" y="119062"/>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25" name="矩形 24"/>
            <p:cNvSpPr/>
            <p:nvPr/>
          </p:nvSpPr>
          <p:spPr>
            <a:xfrm>
              <a:off x="1835969" y="4077072"/>
              <a:ext cx="357790" cy="307777"/>
            </a:xfrm>
            <a:prstGeom prst="rect">
              <a:avLst/>
            </a:prstGeom>
          </p:spPr>
          <p:txBody>
            <a:bodyPr wrap="none">
              <a:spAutoFit/>
            </a:bodyPr>
            <a:lstStyle/>
            <a:p>
              <a:pPr algn="ctr"/>
              <a:r>
                <a:rPr lang="en-US" altLang="zh-CN" sz="1400" dirty="0" smtClean="0"/>
                <a:t>S1</a:t>
              </a:r>
              <a:endParaRPr lang="zh-CN" altLang="en-US" sz="1400" dirty="0"/>
            </a:p>
          </p:txBody>
        </p:sp>
        <p:sp>
          <p:nvSpPr>
            <p:cNvPr id="26" name="矩形 25"/>
            <p:cNvSpPr/>
            <p:nvPr/>
          </p:nvSpPr>
          <p:spPr>
            <a:xfrm>
              <a:off x="5148337" y="4077072"/>
              <a:ext cx="357790" cy="307777"/>
            </a:xfrm>
            <a:prstGeom prst="rect">
              <a:avLst/>
            </a:prstGeom>
          </p:spPr>
          <p:txBody>
            <a:bodyPr wrap="none">
              <a:spAutoFit/>
            </a:bodyPr>
            <a:lstStyle/>
            <a:p>
              <a:pPr algn="ctr"/>
              <a:r>
                <a:rPr lang="en-US" altLang="zh-CN" sz="1400" dirty="0" smtClean="0"/>
                <a:t>S2</a:t>
              </a:r>
              <a:endParaRPr lang="zh-CN" altLang="en-US" sz="1400" dirty="0"/>
            </a:p>
          </p:txBody>
        </p:sp>
        <p:sp>
          <p:nvSpPr>
            <p:cNvPr id="27" name="矩形 26"/>
            <p:cNvSpPr/>
            <p:nvPr/>
          </p:nvSpPr>
          <p:spPr>
            <a:xfrm>
              <a:off x="8460705" y="4077072"/>
              <a:ext cx="357790" cy="307777"/>
            </a:xfrm>
            <a:prstGeom prst="rect">
              <a:avLst/>
            </a:prstGeom>
          </p:spPr>
          <p:txBody>
            <a:bodyPr wrap="none">
              <a:spAutoFit/>
            </a:bodyPr>
            <a:lstStyle/>
            <a:p>
              <a:pPr algn="ctr"/>
              <a:r>
                <a:rPr lang="en-US" altLang="zh-CN" sz="1400" dirty="0" smtClean="0"/>
                <a:t>S3</a:t>
              </a:r>
              <a:endParaRPr lang="zh-CN" altLang="en-US" sz="1400" dirty="0"/>
            </a:p>
          </p:txBody>
        </p:sp>
        <p:sp>
          <p:nvSpPr>
            <p:cNvPr id="28" name="椭圆 27"/>
            <p:cNvSpPr/>
            <p:nvPr/>
          </p:nvSpPr>
          <p:spPr>
            <a:xfrm>
              <a:off x="5724401" y="3573016"/>
              <a:ext cx="144016" cy="144016"/>
            </a:xfrm>
            <a:prstGeom prst="ellipse">
              <a:avLst/>
            </a:prstGeom>
            <a:solidFill>
              <a:srgbClr val="29FF8A"/>
            </a:solidFill>
            <a:ln>
              <a:solidFill>
                <a:srgbClr val="29F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5227940" y="3212976"/>
              <a:ext cx="280437" cy="523220"/>
            </a:xfrm>
            <a:prstGeom prst="rect">
              <a:avLst/>
            </a:prstGeom>
          </p:spPr>
          <p:txBody>
            <a:bodyPr wrap="square">
              <a:spAutoFit/>
            </a:bodyPr>
            <a:lstStyle/>
            <a:p>
              <a:pPr algn="ctr"/>
              <a:r>
                <a:rPr lang="zh-CN" altLang="en-US" sz="1400" dirty="0" smtClean="0"/>
                <a:t> </a:t>
              </a:r>
              <a:r>
                <a:rPr lang="en-US" altLang="zh-CN" sz="1400" dirty="0" smtClean="0"/>
                <a:t>1</a:t>
              </a:r>
              <a:endParaRPr lang="zh-CN" altLang="en-US" sz="1400" dirty="0"/>
            </a:p>
          </p:txBody>
        </p:sp>
      </p:grpSp>
      <p:sp>
        <p:nvSpPr>
          <p:cNvPr id="85" name="矩形 84"/>
          <p:cNvSpPr/>
          <p:nvPr/>
        </p:nvSpPr>
        <p:spPr>
          <a:xfrm>
            <a:off x="1048508" y="5386400"/>
            <a:ext cx="7143800" cy="400110"/>
          </a:xfrm>
          <a:prstGeom prst="rect">
            <a:avLst/>
          </a:prstGeom>
        </p:spPr>
        <p:txBody>
          <a:bodyPr wrap="square">
            <a:spAutoFit/>
          </a:bodyPr>
          <a:lstStyle/>
          <a:p>
            <a:r>
              <a:rPr lang="zh-CN" altLang="en-US" sz="2000" b="1" dirty="0" smtClean="0">
                <a:solidFill>
                  <a:srgbClr val="333399"/>
                </a:solidFill>
                <a:latin typeface="Times New Roman" pitchFamily="18" charset="0"/>
                <a:cs typeface="Times New Roman" pitchFamily="18" charset="0"/>
              </a:rPr>
              <a:t>监控区段长度应满足驾驶模式转换的需要。</a:t>
            </a:r>
            <a:endParaRPr lang="zh-CN" altLang="en-US" sz="2000" dirty="0"/>
          </a:p>
        </p:txBody>
      </p:sp>
      <p:sp>
        <p:nvSpPr>
          <p:cNvPr id="86" name="矩形 85"/>
          <p:cNvSpPr/>
          <p:nvPr/>
        </p:nvSpPr>
        <p:spPr>
          <a:xfrm>
            <a:off x="548442" y="5957904"/>
            <a:ext cx="11287204" cy="1015663"/>
          </a:xfrm>
          <a:prstGeom prst="rect">
            <a:avLst/>
          </a:prstGeom>
        </p:spPr>
        <p:txBody>
          <a:bodyPr wrap="square">
            <a:spAutoFit/>
          </a:bodyPr>
          <a:lstStyle/>
          <a:p>
            <a:pPr algn="just">
              <a:lnSpc>
                <a:spcPct val="150000"/>
              </a:lnSpc>
            </a:pPr>
            <a:r>
              <a:rPr lang="zh-CN" altLang="en-US" sz="2000" b="1" dirty="0" smtClean="0">
                <a:latin typeface="Times New Roman" pitchFamily="18" charset="0"/>
                <a:ea typeface="+mj-ea"/>
                <a:cs typeface="Times New Roman" pitchFamily="18" charset="0"/>
              </a:rPr>
              <a:t>        在有岔进路中，从进路的第一个轨道区段开始，一直到最后一个道岔区段的后一区段为止都是监控区段，其他为非监控区段。</a:t>
            </a:r>
            <a:endParaRPr lang="zh-CN" altLang="en-US" sz="2000" b="1" dirty="0">
              <a:latin typeface="Times New Roman" pitchFamily="18" charset="0"/>
              <a:ea typeface="+mj-ea"/>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wipe(left)">
                                      <p:cBhvr>
                                        <p:cTn id="12" dur="500"/>
                                        <p:tgtEl>
                                          <p:spTgt spid="85"/>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834194" y="1100120"/>
            <a:ext cx="1696923" cy="461665"/>
            <a:chOff x="548443" y="1281397"/>
            <a:chExt cx="1696923"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268296" cy="461665"/>
            </a:xfrm>
            <a:prstGeom prst="rect">
              <a:avLst/>
            </a:prstGeom>
          </p:spPr>
          <p:txBody>
            <a:bodyPr wrap="none">
              <a:spAutoFit/>
            </a:bodyPr>
            <a:lstStyle/>
            <a:p>
              <a:r>
                <a:rPr lang="en-US" altLang="zh-CN" sz="2400" b="1" dirty="0" smtClean="0"/>
                <a:t>2</a:t>
              </a:r>
              <a:r>
                <a:rPr lang="zh-CN" altLang="en-US" sz="2400" b="1" dirty="0" smtClean="0"/>
                <a:t>、进路</a:t>
              </a:r>
              <a:endParaRPr lang="zh-CN" altLang="en-US" sz="2400" b="1" dirty="0" smtClean="0">
                <a:solidFill>
                  <a:srgbClr val="0303EB"/>
                </a:solidFill>
                <a:latin typeface="Times New Roman" pitchFamily="18" charset="0"/>
                <a:cs typeface="Times New Roman" pitchFamily="18" charset="0"/>
              </a:endParaRPr>
            </a:p>
          </p:txBody>
        </p:sp>
      </p:grpSp>
      <p:sp>
        <p:nvSpPr>
          <p:cNvPr id="7" name="矩形 6"/>
          <p:cNvSpPr/>
          <p:nvPr/>
        </p:nvSpPr>
        <p:spPr>
          <a:xfrm>
            <a:off x="619880" y="1671624"/>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5</a:t>
            </a:r>
            <a:r>
              <a:rPr lang="zh-CN" altLang="en-US" sz="2400" b="1" dirty="0" smtClean="0">
                <a:solidFill>
                  <a:srgbClr val="0303EB"/>
                </a:solidFill>
              </a:rPr>
              <a:t>）城市轨道交通中的进路</a:t>
            </a:r>
            <a:endParaRPr lang="zh-CN" altLang="en-US" sz="2400" dirty="0">
              <a:solidFill>
                <a:srgbClr val="0303EB"/>
              </a:solidFill>
            </a:endParaRPr>
          </a:p>
        </p:txBody>
      </p:sp>
      <p:sp>
        <p:nvSpPr>
          <p:cNvPr id="8" name="TextBox 7"/>
          <p:cNvSpPr txBox="1"/>
          <p:nvPr/>
        </p:nvSpPr>
        <p:spPr>
          <a:xfrm>
            <a:off x="834194" y="2457442"/>
            <a:ext cx="6858048" cy="1511248"/>
          </a:xfrm>
          <a:prstGeom prst="rect">
            <a:avLst/>
          </a:prstGeom>
          <a:noFill/>
        </p:spPr>
        <p:txBody>
          <a:bodyPr wrap="square" rtlCol="0">
            <a:spAutoFit/>
          </a:bodyPr>
          <a:lstStyle/>
          <a:p>
            <a:pPr algn="just">
              <a:lnSpc>
                <a:spcPct val="150000"/>
              </a:lnSpc>
            </a:pPr>
            <a:r>
              <a:rPr lang="zh-CN" altLang="en-US" sz="2400" b="1" dirty="0" smtClean="0">
                <a:solidFill>
                  <a:srgbClr val="333399"/>
                </a:solidFill>
                <a:latin typeface="Times New Roman" pitchFamily="18" charset="0"/>
                <a:ea typeface="+mj-ea"/>
                <a:cs typeface="Times New Roman" pitchFamily="18" charset="0"/>
              </a:rPr>
              <a:t>        </a:t>
            </a:r>
            <a:r>
              <a:rPr lang="zh-CN" altLang="en-US" sz="2000" b="1" dirty="0" smtClean="0">
                <a:latin typeface="Times New Roman" pitchFamily="18" charset="0"/>
                <a:ea typeface="+mj-ea"/>
                <a:cs typeface="Times New Roman" pitchFamily="18" charset="0"/>
              </a:rPr>
              <a:t>列车通过监控区段后自动将运行模式转换为</a:t>
            </a:r>
            <a:r>
              <a:rPr lang="en-US" altLang="zh-CN" sz="2000" b="1" dirty="0" smtClean="0">
                <a:latin typeface="Times New Roman" pitchFamily="18" charset="0"/>
                <a:ea typeface="+mj-ea"/>
                <a:cs typeface="Times New Roman" pitchFamily="18" charset="0"/>
              </a:rPr>
              <a:t>ATO</a:t>
            </a:r>
            <a:r>
              <a:rPr lang="zh-CN" altLang="en-US" sz="2000" b="1" dirty="0" smtClean="0">
                <a:latin typeface="Times New Roman" pitchFamily="18" charset="0"/>
                <a:ea typeface="+mj-ea"/>
                <a:cs typeface="Times New Roman" pitchFamily="18" charset="0"/>
              </a:rPr>
              <a:t>模式或</a:t>
            </a:r>
            <a:r>
              <a:rPr lang="en-US" altLang="zh-CN" sz="2000" b="1" dirty="0" smtClean="0">
                <a:latin typeface="Times New Roman" pitchFamily="18" charset="0"/>
                <a:ea typeface="+mj-ea"/>
                <a:cs typeface="Times New Roman" pitchFamily="18" charset="0"/>
              </a:rPr>
              <a:t>SM</a:t>
            </a:r>
            <a:r>
              <a:rPr lang="zh-CN" altLang="en-US" sz="2000" b="1" dirty="0" smtClean="0">
                <a:latin typeface="Times New Roman" pitchFamily="18" charset="0"/>
                <a:ea typeface="+mj-ea"/>
                <a:cs typeface="Times New Roman" pitchFamily="18" charset="0"/>
              </a:rPr>
              <a:t>模式</a:t>
            </a:r>
            <a:r>
              <a:rPr lang="en-US" altLang="zh-CN" sz="2000" b="1" dirty="0" smtClean="0">
                <a:latin typeface="Times New Roman" pitchFamily="18" charset="0"/>
                <a:ea typeface="+mj-ea"/>
                <a:cs typeface="Times New Roman" pitchFamily="18" charset="0"/>
              </a:rPr>
              <a:t>(ATP</a:t>
            </a:r>
            <a:r>
              <a:rPr lang="zh-CN" altLang="en-US" sz="2000" b="1" dirty="0" smtClean="0">
                <a:latin typeface="Times New Roman" pitchFamily="18" charset="0"/>
                <a:ea typeface="+mj-ea"/>
                <a:cs typeface="Times New Roman" pitchFamily="18" charset="0"/>
              </a:rPr>
              <a:t>监督下的人工驾驶模式</a:t>
            </a:r>
            <a:r>
              <a:rPr lang="en-US" altLang="zh-CN" sz="2000" b="1" dirty="0" smtClean="0">
                <a:latin typeface="Times New Roman" pitchFamily="18" charset="0"/>
                <a:ea typeface="+mj-ea"/>
                <a:cs typeface="Times New Roman" pitchFamily="18" charset="0"/>
              </a:rPr>
              <a:t>)</a:t>
            </a:r>
            <a:r>
              <a:rPr lang="zh-CN" altLang="en-US" sz="2000" b="1" dirty="0" smtClean="0">
                <a:latin typeface="Times New Roman" pitchFamily="18" charset="0"/>
                <a:ea typeface="+mj-ea"/>
                <a:cs typeface="Times New Roman" pitchFamily="18" charset="0"/>
              </a:rPr>
              <a:t>，列车之间的追踪保护就由</a:t>
            </a:r>
            <a:r>
              <a:rPr lang="en-US" altLang="zh-CN" sz="2000" b="1" dirty="0" smtClean="0">
                <a:latin typeface="Times New Roman" pitchFamily="18" charset="0"/>
                <a:ea typeface="+mj-ea"/>
                <a:cs typeface="Times New Roman" pitchFamily="18" charset="0"/>
              </a:rPr>
              <a:t>ATP</a:t>
            </a:r>
            <a:r>
              <a:rPr lang="zh-CN" altLang="en-US" sz="2000" b="1" dirty="0" smtClean="0">
                <a:latin typeface="Times New Roman" pitchFamily="18" charset="0"/>
                <a:ea typeface="+mj-ea"/>
                <a:cs typeface="Times New Roman" pitchFamily="18" charset="0"/>
              </a:rPr>
              <a:t>来实现。</a:t>
            </a:r>
            <a:endParaRPr lang="zh-CN" altLang="en-US" sz="2000" b="1" dirty="0">
              <a:latin typeface="Times New Roman" pitchFamily="18" charset="0"/>
              <a:ea typeface="+mj-ea"/>
              <a:cs typeface="Times New Roman" pitchFamily="18" charset="0"/>
            </a:endParaRPr>
          </a:p>
        </p:txBody>
      </p:sp>
      <p:pic>
        <p:nvPicPr>
          <p:cNvPr id="9" name="Picture 5" descr="01300000820304127539819856211"/>
          <p:cNvPicPr>
            <a:picLocks noChangeAspect="1" noChangeArrowheads="1"/>
          </p:cNvPicPr>
          <p:nvPr/>
        </p:nvPicPr>
        <p:blipFill>
          <a:blip r:embed="rId2"/>
          <a:srcRect/>
          <a:stretch>
            <a:fillRect/>
          </a:stretch>
        </p:blipFill>
        <p:spPr bwMode="auto">
          <a:xfrm>
            <a:off x="7977994" y="1885938"/>
            <a:ext cx="3464194" cy="2438440"/>
          </a:xfrm>
          <a:prstGeom prst="rect">
            <a:avLst/>
          </a:prstGeom>
          <a:noFill/>
          <a:ln w="9525">
            <a:noFill/>
            <a:miter lim="800000"/>
            <a:headEnd/>
            <a:tailEnd/>
          </a:ln>
        </p:spPr>
      </p:pic>
      <p:sp>
        <p:nvSpPr>
          <p:cNvPr id="10" name="矩形 9"/>
          <p:cNvSpPr/>
          <p:nvPr/>
        </p:nvSpPr>
        <p:spPr>
          <a:xfrm>
            <a:off x="834194" y="4386268"/>
            <a:ext cx="11072890" cy="461665"/>
          </a:xfrm>
          <a:prstGeom prst="rect">
            <a:avLst/>
          </a:prstGeom>
          <a:solidFill>
            <a:schemeClr val="accent1">
              <a:lumMod val="20000"/>
              <a:lumOff val="80000"/>
            </a:schemeClr>
          </a:solidFill>
          <a:ln>
            <a:solidFill>
              <a:srgbClr val="FFC000"/>
            </a:solidFill>
          </a:ln>
        </p:spPr>
        <p:txBody>
          <a:bodyPr wrap="square">
            <a:spAutoFit/>
          </a:bodyPr>
          <a:lstStyle/>
          <a:p>
            <a:pPr algn="just"/>
            <a:r>
              <a:rPr lang="zh-CN" altLang="en-US" sz="2400" b="1" dirty="0" smtClean="0">
                <a:solidFill>
                  <a:srgbClr val="333399"/>
                </a:solidFill>
                <a:latin typeface="Times New Roman" pitchFamily="18" charset="0"/>
                <a:ea typeface="宋体"/>
                <a:cs typeface="Times New Roman" pitchFamily="18" charset="0"/>
              </a:rPr>
              <a:t>多列车进路设有监控区段时，只要</a:t>
            </a:r>
            <a:r>
              <a:rPr lang="zh-CN" altLang="en-US" sz="2400" b="1" dirty="0" smtClean="0">
                <a:solidFill>
                  <a:srgbClr val="00B0F0"/>
                </a:solidFill>
                <a:latin typeface="Times New Roman" pitchFamily="18" charset="0"/>
                <a:ea typeface="宋体"/>
                <a:cs typeface="Times New Roman" pitchFamily="18" charset="0"/>
              </a:rPr>
              <a:t>监控区段空闲</a:t>
            </a:r>
            <a:r>
              <a:rPr lang="zh-CN" altLang="en-US" sz="2400" b="1" dirty="0" smtClean="0">
                <a:solidFill>
                  <a:srgbClr val="333399"/>
                </a:solidFill>
                <a:latin typeface="Times New Roman" pitchFamily="18" charset="0"/>
                <a:ea typeface="宋体"/>
                <a:cs typeface="Times New Roman" pitchFamily="18" charset="0"/>
              </a:rPr>
              <a:t>，进路防护信号机便可正常</a:t>
            </a:r>
            <a:r>
              <a:rPr lang="zh-CN" altLang="en-US" sz="2400" b="1" dirty="0" smtClean="0">
                <a:solidFill>
                  <a:srgbClr val="00B050"/>
                </a:solidFill>
                <a:latin typeface="Times New Roman" pitchFamily="18" charset="0"/>
                <a:ea typeface="宋体"/>
                <a:cs typeface="Times New Roman" pitchFamily="18" charset="0"/>
              </a:rPr>
              <a:t>开放</a:t>
            </a:r>
            <a:r>
              <a:rPr lang="zh-CN" altLang="en-US" sz="2400" b="1" dirty="0" smtClean="0">
                <a:solidFill>
                  <a:srgbClr val="333399"/>
                </a:solidFill>
                <a:latin typeface="Times New Roman" pitchFamily="18" charset="0"/>
                <a:ea typeface="宋体"/>
                <a:cs typeface="Times New Roman" pitchFamily="18" charset="0"/>
              </a:rPr>
              <a:t>。</a:t>
            </a:r>
          </a:p>
        </p:txBody>
      </p:sp>
      <p:grpSp>
        <p:nvGrpSpPr>
          <p:cNvPr id="11" name="组合 10"/>
          <p:cNvGrpSpPr/>
          <p:nvPr/>
        </p:nvGrpSpPr>
        <p:grpSpPr>
          <a:xfrm>
            <a:off x="2048640" y="5386400"/>
            <a:ext cx="8111230" cy="1387897"/>
            <a:chOff x="1214414" y="2996952"/>
            <a:chExt cx="8111230" cy="1387897"/>
          </a:xfrm>
        </p:grpSpPr>
        <p:grpSp>
          <p:nvGrpSpPr>
            <p:cNvPr id="12" name="组合 6"/>
            <p:cNvGrpSpPr/>
            <p:nvPr/>
          </p:nvGrpSpPr>
          <p:grpSpPr>
            <a:xfrm>
              <a:off x="1654145" y="3506138"/>
              <a:ext cx="428628" cy="285752"/>
              <a:chOff x="1582707" y="2285992"/>
              <a:chExt cx="682172" cy="285752"/>
            </a:xfrm>
          </p:grpSpPr>
          <p:sp>
            <p:nvSpPr>
              <p:cNvPr id="81" name="椭圆 7"/>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9"/>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0"/>
            <p:cNvGrpSpPr/>
            <p:nvPr/>
          </p:nvGrpSpPr>
          <p:grpSpPr>
            <a:xfrm>
              <a:off x="4068217" y="3502718"/>
              <a:ext cx="428628" cy="285752"/>
              <a:chOff x="1582707" y="2285992"/>
              <a:chExt cx="682172" cy="285752"/>
            </a:xfrm>
          </p:grpSpPr>
          <p:sp>
            <p:nvSpPr>
              <p:cNvPr id="78" name="椭圆 11"/>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12"/>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任意多边形 13"/>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4" name="直接箭头连接符 13"/>
            <p:cNvCxnSpPr/>
            <p:nvPr/>
          </p:nvCxnSpPr>
          <p:spPr>
            <a:xfrm rot="10800000" flipH="1" flipV="1">
              <a:off x="7380585" y="3429000"/>
              <a:ext cx="1571636" cy="1588"/>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7668617" y="3068960"/>
              <a:ext cx="942887" cy="307777"/>
            </a:xfrm>
            <a:prstGeom prst="rect">
              <a:avLst/>
            </a:prstGeom>
          </p:spPr>
          <p:txBody>
            <a:bodyPr wrap="none">
              <a:spAutoFit/>
            </a:bodyPr>
            <a:lstStyle/>
            <a:p>
              <a:pPr algn="ctr"/>
              <a:r>
                <a:rPr lang="zh-CN" altLang="en-US" sz="1400" dirty="0" smtClean="0"/>
                <a:t> 运行方向</a:t>
              </a:r>
              <a:endParaRPr lang="zh-CN" altLang="en-US" sz="1400" dirty="0"/>
            </a:p>
          </p:txBody>
        </p:sp>
        <p:grpSp>
          <p:nvGrpSpPr>
            <p:cNvPr id="16" name="组合 57"/>
            <p:cNvGrpSpPr/>
            <p:nvPr/>
          </p:nvGrpSpPr>
          <p:grpSpPr>
            <a:xfrm flipH="1">
              <a:off x="2196009" y="4078782"/>
              <a:ext cx="504899" cy="214314"/>
              <a:chOff x="1691953" y="2636912"/>
              <a:chExt cx="504899" cy="214314"/>
            </a:xfrm>
          </p:grpSpPr>
          <p:sp>
            <p:nvSpPr>
              <p:cNvPr id="73" name="椭圆 72"/>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4" name="组合 8"/>
              <p:cNvGrpSpPr/>
              <p:nvPr/>
            </p:nvGrpSpPr>
            <p:grpSpPr>
              <a:xfrm>
                <a:off x="1910306" y="2636912"/>
                <a:ext cx="286546" cy="214314"/>
                <a:chOff x="1081062" y="3152772"/>
                <a:chExt cx="286546" cy="214314"/>
              </a:xfrm>
            </p:grpSpPr>
            <p:cxnSp>
              <p:nvCxnSpPr>
                <p:cNvPr id="75"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7" name="组合 57"/>
            <p:cNvGrpSpPr/>
            <p:nvPr/>
          </p:nvGrpSpPr>
          <p:grpSpPr>
            <a:xfrm flipH="1">
              <a:off x="8820745" y="4078782"/>
              <a:ext cx="504899" cy="214314"/>
              <a:chOff x="1691953" y="2636912"/>
              <a:chExt cx="504899" cy="214314"/>
            </a:xfrm>
          </p:grpSpPr>
          <p:sp>
            <p:nvSpPr>
              <p:cNvPr id="68" name="椭圆 67"/>
              <p:cNvSpPr/>
              <p:nvPr/>
            </p:nvSpPr>
            <p:spPr>
              <a:xfrm>
                <a:off x="1691953" y="2636912"/>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9" name="组合 8"/>
              <p:cNvGrpSpPr/>
              <p:nvPr/>
            </p:nvGrpSpPr>
            <p:grpSpPr>
              <a:xfrm>
                <a:off x="1910306" y="2636912"/>
                <a:ext cx="286546" cy="214314"/>
                <a:chOff x="1081062" y="3152772"/>
                <a:chExt cx="286546" cy="214314"/>
              </a:xfrm>
            </p:grpSpPr>
            <p:cxnSp>
              <p:nvCxnSpPr>
                <p:cNvPr id="70"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8" name="矩形 17"/>
            <p:cNvSpPr/>
            <p:nvPr/>
          </p:nvSpPr>
          <p:spPr>
            <a:xfrm>
              <a:off x="3996209" y="3430710"/>
              <a:ext cx="458780" cy="307777"/>
            </a:xfrm>
            <a:prstGeom prst="rect">
              <a:avLst/>
            </a:prstGeom>
          </p:spPr>
          <p:txBody>
            <a:bodyPr wrap="none">
              <a:spAutoFit/>
            </a:bodyPr>
            <a:lstStyle/>
            <a:p>
              <a:pPr algn="ctr"/>
              <a:r>
                <a:rPr lang="en-US" altLang="zh-CN" sz="1400" dirty="0" smtClean="0"/>
                <a:t>101</a:t>
              </a:r>
              <a:endParaRPr lang="zh-CN" altLang="en-US" sz="1400" dirty="0"/>
            </a:p>
          </p:txBody>
        </p:sp>
        <p:sp>
          <p:nvSpPr>
            <p:cNvPr id="19" name="矩形 18"/>
            <p:cNvSpPr/>
            <p:nvPr/>
          </p:nvSpPr>
          <p:spPr>
            <a:xfrm>
              <a:off x="1619945" y="3430710"/>
              <a:ext cx="458780" cy="307777"/>
            </a:xfrm>
            <a:prstGeom prst="rect">
              <a:avLst/>
            </a:prstGeom>
          </p:spPr>
          <p:txBody>
            <a:bodyPr wrap="none">
              <a:spAutoFit/>
            </a:bodyPr>
            <a:lstStyle/>
            <a:p>
              <a:pPr algn="ctr"/>
              <a:r>
                <a:rPr lang="en-US" altLang="zh-CN" sz="1400" dirty="0" smtClean="0"/>
                <a:t>102</a:t>
              </a:r>
              <a:endParaRPr lang="zh-CN" altLang="en-US" sz="1400" dirty="0"/>
            </a:p>
          </p:txBody>
        </p:sp>
        <p:grpSp>
          <p:nvGrpSpPr>
            <p:cNvPr id="20" name="组合 72"/>
            <p:cNvGrpSpPr/>
            <p:nvPr/>
          </p:nvGrpSpPr>
          <p:grpSpPr>
            <a:xfrm>
              <a:off x="1214414" y="3717032"/>
              <a:ext cx="7894363" cy="379785"/>
              <a:chOff x="1214414" y="3717032"/>
              <a:chExt cx="7894363" cy="379785"/>
            </a:xfrm>
          </p:grpSpPr>
          <p:grpSp>
            <p:nvGrpSpPr>
              <p:cNvPr id="47" name="组合 71"/>
              <p:cNvGrpSpPr/>
              <p:nvPr/>
            </p:nvGrpSpPr>
            <p:grpSpPr>
              <a:xfrm>
                <a:off x="1214414" y="3727937"/>
                <a:ext cx="7894363" cy="134822"/>
                <a:chOff x="1214414" y="3727937"/>
                <a:chExt cx="7894363" cy="134822"/>
              </a:xfrm>
            </p:grpSpPr>
            <p:cxnSp>
              <p:nvCxnSpPr>
                <p:cNvPr id="57" name="直接连接符 56"/>
                <p:cNvCxnSpPr/>
                <p:nvPr/>
              </p:nvCxnSpPr>
              <p:spPr>
                <a:xfrm flipV="1">
                  <a:off x="1214414" y="3790750"/>
                  <a:ext cx="7894363" cy="11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任意多边形 57"/>
                <p:cNvSpPr/>
                <p:nvPr/>
              </p:nvSpPr>
              <p:spPr>
                <a:xfrm flipH="1">
                  <a:off x="2173606" y="3739504"/>
                  <a:ext cx="45719" cy="123254"/>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9" name="任意多边形 58"/>
                <p:cNvSpPr/>
                <p:nvPr/>
              </p:nvSpPr>
              <p:spPr>
                <a:xfrm flipH="1">
                  <a:off x="3060105" y="3742453"/>
                  <a:ext cx="45719" cy="120306"/>
                </a:xfrm>
                <a:custGeom>
                  <a:avLst/>
                  <a:gdLst>
                    <a:gd name="connsiteX0" fmla="*/ 0 w 0"/>
                    <a:gd name="connsiteY0" fmla="*/ 0 h 1567543"/>
                    <a:gd name="connsiteX1" fmla="*/ 0 w 0"/>
                    <a:gd name="connsiteY1" fmla="*/ 1567543 h 1567543"/>
                  </a:gdLst>
                  <a:ahLst/>
                  <a:cxnLst>
                    <a:cxn ang="0">
                      <a:pos x="connsiteX0" y="connsiteY0"/>
                    </a:cxn>
                    <a:cxn ang="0">
                      <a:pos x="connsiteX1" y="connsiteY1"/>
                    </a:cxn>
                  </a:cxnLst>
                  <a:rect l="l" t="t" r="r" b="b"/>
                  <a:pathLst>
                    <a:path h="1567543">
                      <a:moveTo>
                        <a:pt x="0" y="0"/>
                      </a:moveTo>
                      <a:lnTo>
                        <a:pt x="0" y="1567543"/>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0" name="任意多边形 59"/>
                <p:cNvSpPr/>
                <p:nvPr/>
              </p:nvSpPr>
              <p:spPr>
                <a:xfrm>
                  <a:off x="3950490" y="3727937"/>
                  <a:ext cx="45719" cy="134821"/>
                </a:xfrm>
                <a:custGeom>
                  <a:avLst/>
                  <a:gdLst>
                    <a:gd name="connsiteX0" fmla="*/ 0 w 0"/>
                    <a:gd name="connsiteY0" fmla="*/ 0 h 1596572"/>
                    <a:gd name="connsiteX1" fmla="*/ 0 w 0"/>
                    <a:gd name="connsiteY1" fmla="*/ 1596572 h 1596572"/>
                  </a:gdLst>
                  <a:ahLst/>
                  <a:cxnLst>
                    <a:cxn ang="0">
                      <a:pos x="connsiteX0" y="connsiteY0"/>
                    </a:cxn>
                    <a:cxn ang="0">
                      <a:pos x="connsiteX1" y="connsiteY1"/>
                    </a:cxn>
                  </a:cxnLst>
                  <a:rect l="l" t="t" r="r" b="b"/>
                  <a:pathLst>
                    <a:path h="1596572">
                      <a:moveTo>
                        <a:pt x="0" y="0"/>
                      </a:moveTo>
                      <a:lnTo>
                        <a:pt x="0" y="1596572"/>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任意多边形 60"/>
                <p:cNvSpPr/>
                <p:nvPr/>
              </p:nvSpPr>
              <p:spPr>
                <a:xfrm flipH="1">
                  <a:off x="4716289" y="3727937"/>
                  <a:ext cx="45719" cy="134821"/>
                </a:xfrm>
                <a:custGeom>
                  <a:avLst/>
                  <a:gdLst>
                    <a:gd name="connsiteX0" fmla="*/ 0 w 0"/>
                    <a:gd name="connsiteY0" fmla="*/ 0 h 1582058"/>
                    <a:gd name="connsiteX1" fmla="*/ 0 w 0"/>
                    <a:gd name="connsiteY1" fmla="*/ 1582058 h 1582058"/>
                  </a:gdLst>
                  <a:ahLst/>
                  <a:cxnLst>
                    <a:cxn ang="0">
                      <a:pos x="connsiteX0" y="connsiteY0"/>
                    </a:cxn>
                    <a:cxn ang="0">
                      <a:pos x="connsiteX1" y="connsiteY1"/>
                    </a:cxn>
                  </a:cxnLst>
                  <a:rect l="l" t="t" r="r" b="b"/>
                  <a:pathLst>
                    <a:path h="1582058">
                      <a:moveTo>
                        <a:pt x="0" y="0"/>
                      </a:moveTo>
                      <a:lnTo>
                        <a:pt x="0" y="1582058"/>
                      </a:lnTo>
                    </a:path>
                  </a:pathLst>
                </a:cu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2" name="任意多边形 61"/>
                <p:cNvSpPr/>
                <p:nvPr/>
              </p:nvSpPr>
              <p:spPr>
                <a:xfrm>
                  <a:off x="5529263" y="3729979"/>
                  <a:ext cx="0" cy="114300"/>
                </a:xfrm>
                <a:custGeom>
                  <a:avLst/>
                  <a:gdLst>
                    <a:gd name="connsiteX0" fmla="*/ 0 w 0"/>
                    <a:gd name="connsiteY0" fmla="*/ 0 h 114300"/>
                    <a:gd name="connsiteX1" fmla="*/ 0 w 0"/>
                    <a:gd name="connsiteY1" fmla="*/ 114300 h 114300"/>
                  </a:gdLst>
                  <a:ahLst/>
                  <a:cxnLst>
                    <a:cxn ang="0">
                      <a:pos x="connsiteX0" y="connsiteY0"/>
                    </a:cxn>
                    <a:cxn ang="0">
                      <a:pos x="connsiteX1" y="connsiteY1"/>
                    </a:cxn>
                  </a:cxnLst>
                  <a:rect l="l" t="t" r="r" b="b"/>
                  <a:pathLst>
                    <a:path h="114300">
                      <a:moveTo>
                        <a:pt x="0" y="0"/>
                      </a:moveTo>
                      <a:lnTo>
                        <a:pt x="0" y="114300"/>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3" name="任意多边形 21"/>
                <p:cNvSpPr/>
                <p:nvPr/>
              </p:nvSpPr>
              <p:spPr>
                <a:xfrm>
                  <a:off x="6300788" y="3729979"/>
                  <a:ext cx="0" cy="109537"/>
                </a:xfrm>
                <a:custGeom>
                  <a:avLst/>
                  <a:gdLst>
                    <a:gd name="connsiteX0" fmla="*/ 0 w 0"/>
                    <a:gd name="connsiteY0" fmla="*/ 0 h 109537"/>
                    <a:gd name="connsiteX1" fmla="*/ 0 w 0"/>
                    <a:gd name="connsiteY1" fmla="*/ 109537 h 109537"/>
                  </a:gdLst>
                  <a:ahLst/>
                  <a:cxnLst>
                    <a:cxn ang="0">
                      <a:pos x="connsiteX0" y="connsiteY0"/>
                    </a:cxn>
                    <a:cxn ang="0">
                      <a:pos x="connsiteX1" y="connsiteY1"/>
                    </a:cxn>
                  </a:cxnLst>
                  <a:rect l="l" t="t" r="r" b="b"/>
                  <a:pathLst>
                    <a:path h="109537">
                      <a:moveTo>
                        <a:pt x="0" y="0"/>
                      </a:moveTo>
                      <a:lnTo>
                        <a:pt x="0" y="109537"/>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4" name="任意多边形 22"/>
                <p:cNvSpPr/>
                <p:nvPr/>
              </p:nvSpPr>
              <p:spPr>
                <a:xfrm>
                  <a:off x="7164561" y="3739504"/>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5" name="任意多边形 64"/>
                <p:cNvSpPr/>
                <p:nvPr/>
              </p:nvSpPr>
              <p:spPr>
                <a:xfrm>
                  <a:off x="8028657" y="3744266"/>
                  <a:ext cx="0" cy="100013"/>
                </a:xfrm>
                <a:custGeom>
                  <a:avLst/>
                  <a:gdLst>
                    <a:gd name="connsiteX0" fmla="*/ 0 w 0"/>
                    <a:gd name="connsiteY0" fmla="*/ 0 h 100013"/>
                    <a:gd name="connsiteX1" fmla="*/ 0 w 0"/>
                    <a:gd name="connsiteY1" fmla="*/ 100013 h 100013"/>
                  </a:gdLst>
                  <a:ahLst/>
                  <a:cxnLst>
                    <a:cxn ang="0">
                      <a:pos x="connsiteX0" y="connsiteY0"/>
                    </a:cxn>
                    <a:cxn ang="0">
                      <a:pos x="connsiteX1" y="connsiteY1"/>
                    </a:cxn>
                  </a:cxnLst>
                  <a:rect l="l" t="t" r="r" b="b"/>
                  <a:pathLst>
                    <a:path h="100013">
                      <a:moveTo>
                        <a:pt x="0" y="0"/>
                      </a:moveTo>
                      <a:lnTo>
                        <a:pt x="0" y="100013"/>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6" name="任意多边形 65"/>
                <p:cNvSpPr/>
                <p:nvPr/>
              </p:nvSpPr>
              <p:spPr>
                <a:xfrm>
                  <a:off x="1403921" y="3734741"/>
                  <a:ext cx="0" cy="104775"/>
                </a:xfrm>
                <a:custGeom>
                  <a:avLst/>
                  <a:gdLst>
                    <a:gd name="connsiteX0" fmla="*/ 0 w 0"/>
                    <a:gd name="connsiteY0" fmla="*/ 0 h 104775"/>
                    <a:gd name="connsiteX1" fmla="*/ 0 w 0"/>
                    <a:gd name="connsiteY1" fmla="*/ 104775 h 104775"/>
                  </a:gdLst>
                  <a:ahLst/>
                  <a:cxnLst>
                    <a:cxn ang="0">
                      <a:pos x="connsiteX0" y="connsiteY0"/>
                    </a:cxn>
                    <a:cxn ang="0">
                      <a:pos x="connsiteX1" y="connsiteY1"/>
                    </a:cxn>
                  </a:cxnLst>
                  <a:rect l="l" t="t" r="r" b="b"/>
                  <a:pathLst>
                    <a:path h="104775">
                      <a:moveTo>
                        <a:pt x="0" y="0"/>
                      </a:moveTo>
                      <a:lnTo>
                        <a:pt x="0" y="104775"/>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7" name="任意多边形 66"/>
                <p:cNvSpPr/>
                <p:nvPr/>
              </p:nvSpPr>
              <p:spPr>
                <a:xfrm>
                  <a:off x="8820745" y="3734388"/>
                  <a:ext cx="0" cy="112889"/>
                </a:xfrm>
                <a:custGeom>
                  <a:avLst/>
                  <a:gdLst>
                    <a:gd name="connsiteX0" fmla="*/ 0 w 0"/>
                    <a:gd name="connsiteY0" fmla="*/ 0 h 112889"/>
                    <a:gd name="connsiteX1" fmla="*/ 0 w 0"/>
                    <a:gd name="connsiteY1" fmla="*/ 112889 h 112889"/>
                  </a:gdLst>
                  <a:ahLst/>
                  <a:cxnLst>
                    <a:cxn ang="0">
                      <a:pos x="connsiteX0" y="connsiteY0"/>
                    </a:cxn>
                    <a:cxn ang="0">
                      <a:pos x="connsiteX1" y="connsiteY1"/>
                    </a:cxn>
                  </a:cxnLst>
                  <a:rect l="l" t="t" r="r" b="b"/>
                  <a:pathLst>
                    <a:path h="112889">
                      <a:moveTo>
                        <a:pt x="0" y="0"/>
                      </a:moveTo>
                      <a:lnTo>
                        <a:pt x="0" y="112889"/>
                      </a:ln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48" name="矩形 47"/>
              <p:cNvSpPr/>
              <p:nvPr/>
            </p:nvSpPr>
            <p:spPr>
              <a:xfrm>
                <a:off x="1554955" y="3717032"/>
                <a:ext cx="509627" cy="369332"/>
              </a:xfrm>
              <a:prstGeom prst="rect">
                <a:avLst/>
              </a:prstGeom>
            </p:spPr>
            <p:txBody>
              <a:bodyPr wrap="none">
                <a:spAutoFit/>
              </a:bodyPr>
              <a:lstStyle/>
              <a:p>
                <a:pPr algn="ctr"/>
                <a:r>
                  <a:rPr lang="zh-CN" altLang="en-US" dirty="0" smtClean="0"/>
                  <a:t> </a:t>
                </a:r>
                <a:r>
                  <a:rPr lang="en-US" altLang="zh-CN" sz="1400" dirty="0" smtClean="0"/>
                  <a:t>TC1</a:t>
                </a:r>
                <a:endParaRPr lang="zh-CN" altLang="en-US" sz="1400" dirty="0"/>
              </a:p>
            </p:txBody>
          </p:sp>
          <p:sp>
            <p:nvSpPr>
              <p:cNvPr id="49" name="矩形 48"/>
              <p:cNvSpPr/>
              <p:nvPr/>
            </p:nvSpPr>
            <p:spPr>
              <a:xfrm>
                <a:off x="2484041" y="3789040"/>
                <a:ext cx="456728" cy="307777"/>
              </a:xfrm>
              <a:prstGeom prst="rect">
                <a:avLst/>
              </a:prstGeom>
            </p:spPr>
            <p:txBody>
              <a:bodyPr wrap="none">
                <a:spAutoFit/>
              </a:bodyPr>
              <a:lstStyle/>
              <a:p>
                <a:pPr algn="ctr"/>
                <a:r>
                  <a:rPr lang="en-US" altLang="zh-CN" sz="1400" dirty="0" smtClean="0"/>
                  <a:t>TC2</a:t>
                </a:r>
                <a:endParaRPr lang="zh-CN" altLang="en-US" sz="1400" dirty="0"/>
              </a:p>
            </p:txBody>
          </p:sp>
          <p:sp>
            <p:nvSpPr>
              <p:cNvPr id="50" name="矩形 49"/>
              <p:cNvSpPr/>
              <p:nvPr/>
            </p:nvSpPr>
            <p:spPr>
              <a:xfrm>
                <a:off x="3276129" y="3789040"/>
                <a:ext cx="456728" cy="307777"/>
              </a:xfrm>
              <a:prstGeom prst="rect">
                <a:avLst/>
              </a:prstGeom>
            </p:spPr>
            <p:txBody>
              <a:bodyPr wrap="none">
                <a:spAutoFit/>
              </a:bodyPr>
              <a:lstStyle/>
              <a:p>
                <a:pPr algn="ctr"/>
                <a:r>
                  <a:rPr lang="en-US" altLang="zh-CN" sz="1400" dirty="0" smtClean="0"/>
                  <a:t>TC3</a:t>
                </a:r>
                <a:endParaRPr lang="zh-CN" altLang="en-US" sz="1400" dirty="0"/>
              </a:p>
            </p:txBody>
          </p:sp>
          <p:sp>
            <p:nvSpPr>
              <p:cNvPr id="51" name="矩形 50"/>
              <p:cNvSpPr/>
              <p:nvPr/>
            </p:nvSpPr>
            <p:spPr>
              <a:xfrm>
                <a:off x="4140225" y="3789040"/>
                <a:ext cx="456728" cy="307777"/>
              </a:xfrm>
              <a:prstGeom prst="rect">
                <a:avLst/>
              </a:prstGeom>
            </p:spPr>
            <p:txBody>
              <a:bodyPr wrap="none">
                <a:spAutoFit/>
              </a:bodyPr>
              <a:lstStyle/>
              <a:p>
                <a:pPr algn="ctr"/>
                <a:r>
                  <a:rPr lang="en-US" altLang="zh-CN" sz="1400" dirty="0" smtClean="0"/>
                  <a:t>TC4</a:t>
                </a:r>
                <a:endParaRPr lang="zh-CN" altLang="en-US" sz="1400" dirty="0"/>
              </a:p>
            </p:txBody>
          </p:sp>
          <p:sp>
            <p:nvSpPr>
              <p:cNvPr id="52" name="矩形 51"/>
              <p:cNvSpPr/>
              <p:nvPr/>
            </p:nvSpPr>
            <p:spPr>
              <a:xfrm>
                <a:off x="4932313" y="3789040"/>
                <a:ext cx="456728" cy="307777"/>
              </a:xfrm>
              <a:prstGeom prst="rect">
                <a:avLst/>
              </a:prstGeom>
            </p:spPr>
            <p:txBody>
              <a:bodyPr wrap="none">
                <a:spAutoFit/>
              </a:bodyPr>
              <a:lstStyle/>
              <a:p>
                <a:pPr algn="ctr"/>
                <a:r>
                  <a:rPr lang="en-US" altLang="zh-CN" sz="1400" dirty="0" smtClean="0"/>
                  <a:t>TC5</a:t>
                </a:r>
                <a:endParaRPr lang="zh-CN" altLang="en-US" sz="1400" dirty="0"/>
              </a:p>
            </p:txBody>
          </p:sp>
          <p:sp>
            <p:nvSpPr>
              <p:cNvPr id="53" name="矩形 52"/>
              <p:cNvSpPr/>
              <p:nvPr/>
            </p:nvSpPr>
            <p:spPr>
              <a:xfrm>
                <a:off x="5652394" y="3789040"/>
                <a:ext cx="456727" cy="307777"/>
              </a:xfrm>
              <a:prstGeom prst="rect">
                <a:avLst/>
              </a:prstGeom>
            </p:spPr>
            <p:txBody>
              <a:bodyPr wrap="none">
                <a:spAutoFit/>
              </a:bodyPr>
              <a:lstStyle/>
              <a:p>
                <a:pPr algn="ctr"/>
                <a:r>
                  <a:rPr lang="en-US" altLang="zh-CN" sz="1400" dirty="0" smtClean="0"/>
                  <a:t>TC6</a:t>
                </a:r>
                <a:endParaRPr lang="zh-CN" altLang="en-US" sz="1400" dirty="0"/>
              </a:p>
            </p:txBody>
          </p:sp>
          <p:sp>
            <p:nvSpPr>
              <p:cNvPr id="54" name="矩形 53"/>
              <p:cNvSpPr/>
              <p:nvPr/>
            </p:nvSpPr>
            <p:spPr>
              <a:xfrm>
                <a:off x="6516489" y="3789040"/>
                <a:ext cx="648072" cy="307777"/>
              </a:xfrm>
              <a:prstGeom prst="rect">
                <a:avLst/>
              </a:prstGeom>
            </p:spPr>
            <p:txBody>
              <a:bodyPr wrap="square">
                <a:spAutoFit/>
              </a:bodyPr>
              <a:lstStyle/>
              <a:p>
                <a:pPr algn="ctr"/>
                <a:r>
                  <a:rPr lang="en-US" altLang="zh-CN" sz="1400" dirty="0" smtClean="0"/>
                  <a:t>TC7</a:t>
                </a:r>
                <a:endParaRPr lang="zh-CN" altLang="en-US" sz="1400" dirty="0"/>
              </a:p>
            </p:txBody>
          </p:sp>
          <p:sp>
            <p:nvSpPr>
              <p:cNvPr id="55" name="矩形 54"/>
              <p:cNvSpPr/>
              <p:nvPr/>
            </p:nvSpPr>
            <p:spPr>
              <a:xfrm>
                <a:off x="7308578" y="3789040"/>
                <a:ext cx="456727" cy="307777"/>
              </a:xfrm>
              <a:prstGeom prst="rect">
                <a:avLst/>
              </a:prstGeom>
            </p:spPr>
            <p:txBody>
              <a:bodyPr wrap="none">
                <a:spAutoFit/>
              </a:bodyPr>
              <a:lstStyle/>
              <a:p>
                <a:pPr algn="ctr"/>
                <a:r>
                  <a:rPr lang="en-US" altLang="zh-CN" sz="1400" dirty="0" smtClean="0"/>
                  <a:t>TC8</a:t>
                </a:r>
                <a:endParaRPr lang="zh-CN" altLang="en-US" sz="1400" dirty="0"/>
              </a:p>
            </p:txBody>
          </p:sp>
          <p:sp>
            <p:nvSpPr>
              <p:cNvPr id="56" name="矩形 55"/>
              <p:cNvSpPr/>
              <p:nvPr/>
            </p:nvSpPr>
            <p:spPr>
              <a:xfrm>
                <a:off x="8100666" y="3789040"/>
                <a:ext cx="456727" cy="307777"/>
              </a:xfrm>
              <a:prstGeom prst="rect">
                <a:avLst/>
              </a:prstGeom>
            </p:spPr>
            <p:txBody>
              <a:bodyPr wrap="none">
                <a:spAutoFit/>
              </a:bodyPr>
              <a:lstStyle/>
              <a:p>
                <a:pPr algn="ctr"/>
                <a:r>
                  <a:rPr lang="en-US" altLang="zh-CN" sz="1400" dirty="0" smtClean="0"/>
                  <a:t>TC9</a:t>
                </a:r>
                <a:endParaRPr lang="zh-CN" altLang="en-US" sz="1400" dirty="0"/>
              </a:p>
            </p:txBody>
          </p:sp>
        </p:grpSp>
        <p:grpSp>
          <p:nvGrpSpPr>
            <p:cNvPr id="21" name="组合 60"/>
            <p:cNvGrpSpPr/>
            <p:nvPr/>
          </p:nvGrpSpPr>
          <p:grpSpPr>
            <a:xfrm>
              <a:off x="2196009" y="2996952"/>
              <a:ext cx="1732544" cy="513251"/>
              <a:chOff x="2191657" y="2708920"/>
              <a:chExt cx="1732544" cy="513251"/>
            </a:xfrm>
          </p:grpSpPr>
          <p:sp>
            <p:nvSpPr>
              <p:cNvPr id="43" name="任意多边形 42"/>
              <p:cNvSpPr/>
              <p:nvPr/>
            </p:nvSpPr>
            <p:spPr>
              <a:xfrm>
                <a:off x="2191657" y="3077029"/>
                <a:ext cx="0" cy="145142"/>
              </a:xfrm>
              <a:custGeom>
                <a:avLst/>
                <a:gdLst>
                  <a:gd name="connsiteX0" fmla="*/ 0 w 0"/>
                  <a:gd name="connsiteY0" fmla="*/ 145142 h 145142"/>
                  <a:gd name="connsiteX1" fmla="*/ 0 w 0"/>
                  <a:gd name="connsiteY1" fmla="*/ 0 h 145142"/>
                </a:gdLst>
                <a:ahLst/>
                <a:cxnLst>
                  <a:cxn ang="0">
                    <a:pos x="connsiteX0" y="connsiteY0"/>
                  </a:cxn>
                  <a:cxn ang="0">
                    <a:pos x="connsiteX1" y="connsiteY1"/>
                  </a:cxn>
                </a:cxnLst>
                <a:rect l="l" t="t" r="r" b="b"/>
                <a:pathLst>
                  <a:path h="145142">
                    <a:moveTo>
                      <a:pt x="0" y="145142"/>
                    </a:moveTo>
                    <a:lnTo>
                      <a:pt x="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任意多边形 43"/>
              <p:cNvSpPr/>
              <p:nvPr/>
            </p:nvSpPr>
            <p:spPr>
              <a:xfrm>
                <a:off x="3918857" y="3091543"/>
                <a:ext cx="0" cy="130628"/>
              </a:xfrm>
              <a:custGeom>
                <a:avLst/>
                <a:gdLst>
                  <a:gd name="connsiteX0" fmla="*/ 0 w 0"/>
                  <a:gd name="connsiteY0" fmla="*/ 130628 h 130628"/>
                  <a:gd name="connsiteX1" fmla="*/ 0 w 0"/>
                  <a:gd name="connsiteY1" fmla="*/ 0 h 130628"/>
                </a:gdLst>
                <a:ahLst/>
                <a:cxnLst>
                  <a:cxn ang="0">
                    <a:pos x="connsiteX0" y="connsiteY0"/>
                  </a:cxn>
                  <a:cxn ang="0">
                    <a:pos x="connsiteX1" y="connsiteY1"/>
                  </a:cxn>
                </a:cxnLst>
                <a:rect l="l" t="t" r="r" b="b"/>
                <a:pathLst>
                  <a:path h="130628">
                    <a:moveTo>
                      <a:pt x="0" y="130628"/>
                    </a:moveTo>
                    <a:lnTo>
                      <a:pt x="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任意多边形 44"/>
              <p:cNvSpPr/>
              <p:nvPr/>
            </p:nvSpPr>
            <p:spPr>
              <a:xfrm flipV="1">
                <a:off x="2191657" y="3103881"/>
                <a:ext cx="1732544" cy="45719"/>
              </a:xfrm>
              <a:custGeom>
                <a:avLst/>
                <a:gdLst>
                  <a:gd name="connsiteX0" fmla="*/ 0 w 1741714"/>
                  <a:gd name="connsiteY0" fmla="*/ 0 h 0"/>
                  <a:gd name="connsiteX1" fmla="*/ 1741714 w 1741714"/>
                  <a:gd name="connsiteY1" fmla="*/ 0 h 0"/>
                </a:gdLst>
                <a:ahLst/>
                <a:cxnLst>
                  <a:cxn ang="0">
                    <a:pos x="connsiteX0" y="connsiteY0"/>
                  </a:cxn>
                  <a:cxn ang="0">
                    <a:pos x="connsiteX1" y="connsiteY1"/>
                  </a:cxn>
                </a:cxnLst>
                <a:rect l="l" t="t" r="r" b="b"/>
                <a:pathLst>
                  <a:path w="1741714">
                    <a:moveTo>
                      <a:pt x="0" y="0"/>
                    </a:moveTo>
                    <a:lnTo>
                      <a:pt x="1741714" y="0"/>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矩形 45"/>
              <p:cNvSpPr/>
              <p:nvPr/>
            </p:nvSpPr>
            <p:spPr>
              <a:xfrm>
                <a:off x="2628056" y="2708920"/>
                <a:ext cx="955711" cy="369332"/>
              </a:xfrm>
              <a:prstGeom prst="rect">
                <a:avLst/>
              </a:prstGeom>
            </p:spPr>
            <p:txBody>
              <a:bodyPr wrap="none">
                <a:spAutoFit/>
              </a:bodyPr>
              <a:lstStyle/>
              <a:p>
                <a:pPr algn="ctr"/>
                <a:r>
                  <a:rPr lang="zh-CN" altLang="en-US" dirty="0" smtClean="0"/>
                  <a:t> </a:t>
                </a:r>
                <a:r>
                  <a:rPr lang="zh-CN" altLang="en-US" sz="1400" dirty="0" smtClean="0"/>
                  <a:t>监控区段</a:t>
                </a:r>
                <a:endParaRPr lang="zh-CN" altLang="en-US" sz="1400" dirty="0"/>
              </a:p>
            </p:txBody>
          </p:sp>
        </p:grpSp>
        <p:grpSp>
          <p:nvGrpSpPr>
            <p:cNvPr id="22" name="组合 61"/>
            <p:cNvGrpSpPr/>
            <p:nvPr/>
          </p:nvGrpSpPr>
          <p:grpSpPr>
            <a:xfrm>
              <a:off x="5604972" y="2996952"/>
              <a:ext cx="1732544" cy="513251"/>
              <a:chOff x="2191657" y="2708920"/>
              <a:chExt cx="1732544" cy="513251"/>
            </a:xfrm>
          </p:grpSpPr>
          <p:sp>
            <p:nvSpPr>
              <p:cNvPr id="39" name="任意多边形 38"/>
              <p:cNvSpPr/>
              <p:nvPr/>
            </p:nvSpPr>
            <p:spPr>
              <a:xfrm>
                <a:off x="2191657" y="3077029"/>
                <a:ext cx="0" cy="145142"/>
              </a:xfrm>
              <a:custGeom>
                <a:avLst/>
                <a:gdLst>
                  <a:gd name="connsiteX0" fmla="*/ 0 w 0"/>
                  <a:gd name="connsiteY0" fmla="*/ 145142 h 145142"/>
                  <a:gd name="connsiteX1" fmla="*/ 0 w 0"/>
                  <a:gd name="connsiteY1" fmla="*/ 0 h 145142"/>
                </a:gdLst>
                <a:ahLst/>
                <a:cxnLst>
                  <a:cxn ang="0">
                    <a:pos x="connsiteX0" y="connsiteY0"/>
                  </a:cxn>
                  <a:cxn ang="0">
                    <a:pos x="connsiteX1" y="connsiteY1"/>
                  </a:cxn>
                </a:cxnLst>
                <a:rect l="l" t="t" r="r" b="b"/>
                <a:pathLst>
                  <a:path h="145142">
                    <a:moveTo>
                      <a:pt x="0" y="145142"/>
                    </a:moveTo>
                    <a:lnTo>
                      <a:pt x="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任意多边形 39"/>
              <p:cNvSpPr/>
              <p:nvPr/>
            </p:nvSpPr>
            <p:spPr>
              <a:xfrm>
                <a:off x="3918857" y="3091543"/>
                <a:ext cx="0" cy="130628"/>
              </a:xfrm>
              <a:custGeom>
                <a:avLst/>
                <a:gdLst>
                  <a:gd name="connsiteX0" fmla="*/ 0 w 0"/>
                  <a:gd name="connsiteY0" fmla="*/ 130628 h 130628"/>
                  <a:gd name="connsiteX1" fmla="*/ 0 w 0"/>
                  <a:gd name="connsiteY1" fmla="*/ 0 h 130628"/>
                </a:gdLst>
                <a:ahLst/>
                <a:cxnLst>
                  <a:cxn ang="0">
                    <a:pos x="connsiteX0" y="connsiteY0"/>
                  </a:cxn>
                  <a:cxn ang="0">
                    <a:pos x="connsiteX1" y="connsiteY1"/>
                  </a:cxn>
                </a:cxnLst>
                <a:rect l="l" t="t" r="r" b="b"/>
                <a:pathLst>
                  <a:path h="130628">
                    <a:moveTo>
                      <a:pt x="0" y="130628"/>
                    </a:moveTo>
                    <a:lnTo>
                      <a:pt x="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任意多边形 40"/>
              <p:cNvSpPr/>
              <p:nvPr/>
            </p:nvSpPr>
            <p:spPr>
              <a:xfrm flipV="1">
                <a:off x="2191657" y="3103881"/>
                <a:ext cx="1732544" cy="45719"/>
              </a:xfrm>
              <a:custGeom>
                <a:avLst/>
                <a:gdLst>
                  <a:gd name="connsiteX0" fmla="*/ 0 w 1741714"/>
                  <a:gd name="connsiteY0" fmla="*/ 0 h 0"/>
                  <a:gd name="connsiteX1" fmla="*/ 1741714 w 1741714"/>
                  <a:gd name="connsiteY1" fmla="*/ 0 h 0"/>
                </a:gdLst>
                <a:ahLst/>
                <a:cxnLst>
                  <a:cxn ang="0">
                    <a:pos x="connsiteX0" y="connsiteY0"/>
                  </a:cxn>
                  <a:cxn ang="0">
                    <a:pos x="connsiteX1" y="connsiteY1"/>
                  </a:cxn>
                </a:cxnLst>
                <a:rect l="l" t="t" r="r" b="b"/>
                <a:pathLst>
                  <a:path w="1741714">
                    <a:moveTo>
                      <a:pt x="0" y="0"/>
                    </a:moveTo>
                    <a:lnTo>
                      <a:pt x="1741714" y="0"/>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矩形 41"/>
              <p:cNvSpPr/>
              <p:nvPr/>
            </p:nvSpPr>
            <p:spPr>
              <a:xfrm>
                <a:off x="2628056" y="2708920"/>
                <a:ext cx="955711" cy="369332"/>
              </a:xfrm>
              <a:prstGeom prst="rect">
                <a:avLst/>
              </a:prstGeom>
            </p:spPr>
            <p:txBody>
              <a:bodyPr wrap="none">
                <a:spAutoFit/>
              </a:bodyPr>
              <a:lstStyle/>
              <a:p>
                <a:pPr algn="ctr"/>
                <a:r>
                  <a:rPr lang="zh-CN" altLang="en-US" dirty="0" smtClean="0"/>
                  <a:t> </a:t>
                </a:r>
                <a:r>
                  <a:rPr lang="zh-CN" altLang="en-US" sz="1400" dirty="0" smtClean="0"/>
                  <a:t>监控区段</a:t>
                </a:r>
                <a:endParaRPr lang="zh-CN" altLang="en-US" sz="1400" dirty="0"/>
              </a:p>
            </p:txBody>
          </p:sp>
        </p:grpSp>
        <p:grpSp>
          <p:nvGrpSpPr>
            <p:cNvPr id="23" name="组合 118"/>
            <p:cNvGrpSpPr/>
            <p:nvPr/>
          </p:nvGrpSpPr>
          <p:grpSpPr>
            <a:xfrm flipH="1">
              <a:off x="5508377" y="4077072"/>
              <a:ext cx="720923" cy="219078"/>
              <a:chOff x="1331913" y="5301208"/>
              <a:chExt cx="720923" cy="219078"/>
            </a:xfrm>
          </p:grpSpPr>
          <p:sp>
            <p:nvSpPr>
              <p:cNvPr id="29" name="椭圆 28"/>
              <p:cNvSpPr/>
              <p:nvPr/>
            </p:nvSpPr>
            <p:spPr>
              <a:xfrm>
                <a:off x="1547937" y="5301208"/>
                <a:ext cx="214314" cy="214314"/>
              </a:xfrm>
              <a:prstGeom prst="ellipse">
                <a:avLst/>
              </a:prstGeom>
              <a:gradFill flip="none" rotWithShape="1">
                <a:gsLst>
                  <a:gs pos="0">
                    <a:srgbClr val="00FF00">
                      <a:tint val="66000"/>
                      <a:satMod val="160000"/>
                    </a:srgbClr>
                  </a:gs>
                  <a:gs pos="50000">
                    <a:srgbClr val="00FF00">
                      <a:tint val="44500"/>
                      <a:satMod val="160000"/>
                    </a:srgbClr>
                  </a:gs>
                  <a:gs pos="100000">
                    <a:srgbClr val="00FF00">
                      <a:tint val="23500"/>
                      <a:satMod val="160000"/>
                    </a:srgbClr>
                  </a:gs>
                </a:gsLst>
                <a:lin ang="27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8"/>
              <p:cNvGrpSpPr/>
              <p:nvPr/>
            </p:nvGrpSpPr>
            <p:grpSpPr>
              <a:xfrm>
                <a:off x="1766290" y="5301208"/>
                <a:ext cx="286546" cy="214314"/>
                <a:chOff x="1081062" y="3152772"/>
                <a:chExt cx="286546" cy="214314"/>
              </a:xfrm>
            </p:grpSpPr>
            <p:cxnSp>
              <p:nvCxnSpPr>
                <p:cNvPr id="36" name="直接连接符 9"/>
                <p:cNvCxnSpPr/>
                <p:nvPr/>
              </p:nvCxnSpPr>
              <p:spPr>
                <a:xfrm rot="5400000">
                  <a:off x="1259974" y="3259452"/>
                  <a:ext cx="214314" cy="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10"/>
                <p:cNvCxnSpPr/>
                <p:nvPr/>
              </p:nvCxnSpPr>
              <p:spPr>
                <a:xfrm>
                  <a:off x="1281342" y="3259929"/>
                  <a:ext cx="85789" cy="1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椭圆 11"/>
                <p:cNvSpPr/>
                <p:nvPr/>
              </p:nvSpPr>
              <p:spPr>
                <a:xfrm>
                  <a:off x="1081062" y="3152772"/>
                  <a:ext cx="214314" cy="214314"/>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b="100000"/>
                  </a:path>
                  <a:tileRect t="-100000" r="-100000"/>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96"/>
              <p:cNvGrpSpPr/>
              <p:nvPr/>
            </p:nvGrpSpPr>
            <p:grpSpPr>
              <a:xfrm>
                <a:off x="1331913" y="5301208"/>
                <a:ext cx="214314" cy="219078"/>
                <a:chOff x="2838654" y="5301208"/>
                <a:chExt cx="214314" cy="219078"/>
              </a:xfrm>
            </p:grpSpPr>
            <p:sp>
              <p:nvSpPr>
                <p:cNvPr id="32" name="椭圆 23"/>
                <p:cNvSpPr/>
                <p:nvPr/>
              </p:nvSpPr>
              <p:spPr>
                <a:xfrm>
                  <a:off x="2838654" y="5301208"/>
                  <a:ext cx="214314" cy="214314"/>
                </a:xfrm>
                <a:prstGeom prst="ellipse">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24"/>
                <p:cNvSpPr/>
                <p:nvPr/>
              </p:nvSpPr>
              <p:spPr>
                <a:xfrm>
                  <a:off x="2865662" y="5334549"/>
                  <a:ext cx="147638" cy="152400"/>
                </a:xfrm>
                <a:custGeom>
                  <a:avLst/>
                  <a:gdLst>
                    <a:gd name="connsiteX0" fmla="*/ 0 w 147638"/>
                    <a:gd name="connsiteY0" fmla="*/ 0 h 152400"/>
                    <a:gd name="connsiteX1" fmla="*/ 147638 w 147638"/>
                    <a:gd name="connsiteY1" fmla="*/ 152400 h 152400"/>
                  </a:gdLst>
                  <a:ahLst/>
                  <a:cxnLst>
                    <a:cxn ang="0">
                      <a:pos x="connsiteX0" y="connsiteY0"/>
                    </a:cxn>
                    <a:cxn ang="0">
                      <a:pos x="connsiteX1" y="connsiteY1"/>
                    </a:cxn>
                  </a:cxnLst>
                  <a:rect l="l" t="t" r="r" b="b"/>
                  <a:pathLst>
                    <a:path w="147638" h="152400">
                      <a:moveTo>
                        <a:pt x="0" y="0"/>
                      </a:moveTo>
                      <a:lnTo>
                        <a:pt x="147638" y="15240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任意多边形 25"/>
                <p:cNvSpPr/>
                <p:nvPr/>
              </p:nvSpPr>
              <p:spPr>
                <a:xfrm>
                  <a:off x="2922812" y="5301211"/>
                  <a:ext cx="128588" cy="128588"/>
                </a:xfrm>
                <a:custGeom>
                  <a:avLst/>
                  <a:gdLst>
                    <a:gd name="connsiteX0" fmla="*/ 0 w 128588"/>
                    <a:gd name="connsiteY0" fmla="*/ 0 h 128588"/>
                    <a:gd name="connsiteX1" fmla="*/ 128588 w 128588"/>
                    <a:gd name="connsiteY1" fmla="*/ 128588 h 128588"/>
                  </a:gdLst>
                  <a:ahLst/>
                  <a:cxnLst>
                    <a:cxn ang="0">
                      <a:pos x="connsiteX0" y="connsiteY0"/>
                    </a:cxn>
                    <a:cxn ang="0">
                      <a:pos x="connsiteX1" y="connsiteY1"/>
                    </a:cxn>
                  </a:cxnLst>
                  <a:rect l="l" t="t" r="r" b="b"/>
                  <a:pathLst>
                    <a:path w="128588" h="128588">
                      <a:moveTo>
                        <a:pt x="0" y="0"/>
                      </a:moveTo>
                      <a:lnTo>
                        <a:pt x="128588" y="128588"/>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任意多边形 34"/>
                <p:cNvSpPr/>
                <p:nvPr/>
              </p:nvSpPr>
              <p:spPr>
                <a:xfrm>
                  <a:off x="2841850" y="5401224"/>
                  <a:ext cx="119062" cy="119062"/>
                </a:xfrm>
                <a:custGeom>
                  <a:avLst/>
                  <a:gdLst>
                    <a:gd name="connsiteX0" fmla="*/ 0 w 119062"/>
                    <a:gd name="connsiteY0" fmla="*/ 0 h 119062"/>
                    <a:gd name="connsiteX1" fmla="*/ 119062 w 119062"/>
                    <a:gd name="connsiteY1" fmla="*/ 119062 h 119062"/>
                  </a:gdLst>
                  <a:ahLst/>
                  <a:cxnLst>
                    <a:cxn ang="0">
                      <a:pos x="connsiteX0" y="connsiteY0"/>
                    </a:cxn>
                    <a:cxn ang="0">
                      <a:pos x="connsiteX1" y="connsiteY1"/>
                    </a:cxn>
                  </a:cxnLst>
                  <a:rect l="l" t="t" r="r" b="b"/>
                  <a:pathLst>
                    <a:path w="119062" h="119062">
                      <a:moveTo>
                        <a:pt x="0" y="0"/>
                      </a:moveTo>
                      <a:lnTo>
                        <a:pt x="119062" y="119062"/>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24" name="矩形 23"/>
            <p:cNvSpPr/>
            <p:nvPr/>
          </p:nvSpPr>
          <p:spPr>
            <a:xfrm>
              <a:off x="1835969" y="4077072"/>
              <a:ext cx="357790" cy="307777"/>
            </a:xfrm>
            <a:prstGeom prst="rect">
              <a:avLst/>
            </a:prstGeom>
          </p:spPr>
          <p:txBody>
            <a:bodyPr wrap="none">
              <a:spAutoFit/>
            </a:bodyPr>
            <a:lstStyle/>
            <a:p>
              <a:pPr algn="ctr"/>
              <a:r>
                <a:rPr lang="en-US" altLang="zh-CN" sz="1400" dirty="0" smtClean="0"/>
                <a:t>S1</a:t>
              </a:r>
              <a:endParaRPr lang="zh-CN" altLang="en-US" sz="1400" dirty="0"/>
            </a:p>
          </p:txBody>
        </p:sp>
        <p:sp>
          <p:nvSpPr>
            <p:cNvPr id="25" name="矩形 24"/>
            <p:cNvSpPr/>
            <p:nvPr/>
          </p:nvSpPr>
          <p:spPr>
            <a:xfrm>
              <a:off x="5148337" y="4077072"/>
              <a:ext cx="357790" cy="307777"/>
            </a:xfrm>
            <a:prstGeom prst="rect">
              <a:avLst/>
            </a:prstGeom>
          </p:spPr>
          <p:txBody>
            <a:bodyPr wrap="none">
              <a:spAutoFit/>
            </a:bodyPr>
            <a:lstStyle/>
            <a:p>
              <a:pPr algn="ctr"/>
              <a:r>
                <a:rPr lang="en-US" altLang="zh-CN" sz="1400" dirty="0" smtClean="0"/>
                <a:t>S2</a:t>
              </a:r>
              <a:endParaRPr lang="zh-CN" altLang="en-US" sz="1400" dirty="0"/>
            </a:p>
          </p:txBody>
        </p:sp>
        <p:sp>
          <p:nvSpPr>
            <p:cNvPr id="26" name="矩形 25"/>
            <p:cNvSpPr/>
            <p:nvPr/>
          </p:nvSpPr>
          <p:spPr>
            <a:xfrm>
              <a:off x="8460705" y="4077072"/>
              <a:ext cx="357790" cy="307777"/>
            </a:xfrm>
            <a:prstGeom prst="rect">
              <a:avLst/>
            </a:prstGeom>
          </p:spPr>
          <p:txBody>
            <a:bodyPr wrap="none">
              <a:spAutoFit/>
            </a:bodyPr>
            <a:lstStyle/>
            <a:p>
              <a:pPr algn="ctr"/>
              <a:r>
                <a:rPr lang="en-US" altLang="zh-CN" sz="1400" dirty="0" smtClean="0"/>
                <a:t>S3</a:t>
              </a:r>
              <a:endParaRPr lang="zh-CN" altLang="en-US" sz="1400" dirty="0"/>
            </a:p>
          </p:txBody>
        </p:sp>
        <p:sp>
          <p:nvSpPr>
            <p:cNvPr id="27" name="椭圆 26"/>
            <p:cNvSpPr/>
            <p:nvPr/>
          </p:nvSpPr>
          <p:spPr>
            <a:xfrm>
              <a:off x="5724401" y="3573016"/>
              <a:ext cx="144016" cy="144016"/>
            </a:xfrm>
            <a:prstGeom prst="ellipse">
              <a:avLst/>
            </a:prstGeom>
            <a:solidFill>
              <a:srgbClr val="29FF8A"/>
            </a:solidFill>
            <a:ln>
              <a:solidFill>
                <a:srgbClr val="29F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5227940" y="3212976"/>
              <a:ext cx="280437" cy="523220"/>
            </a:xfrm>
            <a:prstGeom prst="rect">
              <a:avLst/>
            </a:prstGeom>
          </p:spPr>
          <p:txBody>
            <a:bodyPr wrap="square">
              <a:spAutoFit/>
            </a:bodyPr>
            <a:lstStyle/>
            <a:p>
              <a:pPr algn="ctr"/>
              <a:r>
                <a:rPr lang="zh-CN" altLang="en-US" sz="1400" dirty="0" smtClean="0"/>
                <a:t> </a:t>
              </a:r>
              <a:r>
                <a:rPr lang="en-US" altLang="zh-CN" sz="1400" dirty="0" smtClean="0"/>
                <a:t>1</a:t>
              </a:r>
              <a:endParaRPr lang="zh-CN" altLang="en-US" sz="1400" dirty="0"/>
            </a:p>
          </p:txBody>
        </p:sp>
      </p:grpSp>
      <p:sp>
        <p:nvSpPr>
          <p:cNvPr id="84" name="任意多边形 83"/>
          <p:cNvSpPr/>
          <p:nvPr/>
        </p:nvSpPr>
        <p:spPr>
          <a:xfrm>
            <a:off x="3065172" y="6181859"/>
            <a:ext cx="1712890" cy="0"/>
          </a:xfrm>
          <a:custGeom>
            <a:avLst/>
            <a:gdLst>
              <a:gd name="connsiteX0" fmla="*/ 0 w 1712890"/>
              <a:gd name="connsiteY0" fmla="*/ 0 h 0"/>
              <a:gd name="connsiteX1" fmla="*/ 1712890 w 1712890"/>
              <a:gd name="connsiteY1" fmla="*/ 0 h 0"/>
            </a:gdLst>
            <a:ahLst/>
            <a:cxnLst>
              <a:cxn ang="0">
                <a:pos x="connsiteX0" y="connsiteY0"/>
              </a:cxn>
              <a:cxn ang="0">
                <a:pos x="connsiteX1" y="connsiteY1"/>
              </a:cxn>
            </a:cxnLst>
            <a:rect l="l" t="t" r="r" b="b"/>
            <a:pathLst>
              <a:path w="1712890">
                <a:moveTo>
                  <a:pt x="0" y="0"/>
                </a:moveTo>
                <a:lnTo>
                  <a:pt x="1712890" y="0"/>
                </a:lnTo>
              </a:path>
            </a:pathLst>
          </a:custGeom>
          <a:ln w="571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4171959" cy="461665"/>
            <a:chOff x="548443" y="1281397"/>
            <a:chExt cx="4171959"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743332" cy="461665"/>
            </a:xfrm>
            <a:prstGeom prst="rect">
              <a:avLst/>
            </a:prstGeom>
          </p:spPr>
          <p:txBody>
            <a:bodyPr wrap="none">
              <a:spAutoFit/>
            </a:bodyPr>
            <a:lstStyle/>
            <a:p>
              <a:r>
                <a:rPr lang="en-US" altLang="zh-CN" sz="2400" b="1" dirty="0" smtClean="0"/>
                <a:t>3</a:t>
              </a:r>
              <a:r>
                <a:rPr lang="zh-CN" altLang="en-US" sz="2400" b="1" dirty="0" smtClean="0"/>
                <a:t>、联锁对象间的联锁关系</a:t>
              </a:r>
              <a:endParaRPr lang="zh-CN" altLang="en-US" sz="2400" b="1" dirty="0" smtClean="0">
                <a:latin typeface="Times New Roman" pitchFamily="18" charset="0"/>
                <a:cs typeface="Times New Roman" pitchFamily="18" charset="0"/>
              </a:endParaRPr>
            </a:p>
          </p:txBody>
        </p:sp>
      </p:grpSp>
      <p:sp>
        <p:nvSpPr>
          <p:cNvPr id="8" name="矩形 7"/>
          <p:cNvSpPr/>
          <p:nvPr/>
        </p:nvSpPr>
        <p:spPr>
          <a:xfrm>
            <a:off x="619880" y="1814500"/>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1</a:t>
            </a:r>
            <a:r>
              <a:rPr lang="zh-CN" altLang="en-US" sz="2400" b="1" dirty="0" smtClean="0">
                <a:solidFill>
                  <a:srgbClr val="0303EB"/>
                </a:solidFill>
              </a:rPr>
              <a:t>）道岔与进路之间的联锁</a:t>
            </a:r>
            <a:endParaRPr lang="zh-CN" altLang="en-US" sz="2400" dirty="0">
              <a:solidFill>
                <a:srgbClr val="0303EB"/>
              </a:solidFill>
            </a:endParaRPr>
          </a:p>
        </p:txBody>
      </p:sp>
      <p:sp>
        <p:nvSpPr>
          <p:cNvPr id="9" name="矩形 8"/>
          <p:cNvSpPr/>
          <p:nvPr/>
        </p:nvSpPr>
        <p:spPr>
          <a:xfrm>
            <a:off x="762756" y="2386004"/>
            <a:ext cx="10930014" cy="962956"/>
          </a:xfrm>
          <a:prstGeom prst="rect">
            <a:avLst/>
          </a:prstGeom>
        </p:spPr>
        <p:txBody>
          <a:bodyPr wrap="square">
            <a:spAutoFit/>
          </a:bodyPr>
          <a:lstStyle/>
          <a:p>
            <a:pPr>
              <a:lnSpc>
                <a:spcPct val="150000"/>
              </a:lnSpc>
            </a:pPr>
            <a:r>
              <a:rPr lang="zh-CN" altLang="en-US" sz="2000" b="1" dirty="0" smtClean="0"/>
              <a:t>道岔有定位和反位两个工作位置，进路则有锁闭和解锁两个状态。</a:t>
            </a:r>
            <a:endParaRPr lang="en-US" altLang="zh-CN" sz="2000" b="1" dirty="0" smtClean="0"/>
          </a:p>
          <a:p>
            <a:pPr>
              <a:lnSpc>
                <a:spcPct val="150000"/>
              </a:lnSpc>
            </a:pPr>
            <a:r>
              <a:rPr lang="zh-CN" altLang="en-US" sz="2000" b="1" dirty="0" smtClean="0"/>
              <a:t>道岔位置正确，进路才能锁闭，进路解锁后，道岔才能改变其工作位置。</a:t>
            </a:r>
            <a:endParaRPr lang="zh-CN" altLang="en-US" sz="2000" b="1" dirty="0"/>
          </a:p>
        </p:txBody>
      </p:sp>
      <p:sp>
        <p:nvSpPr>
          <p:cNvPr id="117762" name="Rectangle 2"/>
          <p:cNvSpPr>
            <a:spLocks noChangeArrowheads="1"/>
          </p:cNvSpPr>
          <p:nvPr/>
        </p:nvSpPr>
        <p:spPr bwMode="auto">
          <a:xfrm>
            <a:off x="0" y="0"/>
            <a:ext cx="12241213"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7761" name="Object 1"/>
          <p:cNvGraphicFramePr>
            <a:graphicFrameLocks noChangeAspect="1"/>
          </p:cNvGraphicFramePr>
          <p:nvPr/>
        </p:nvGraphicFramePr>
        <p:xfrm>
          <a:off x="3462013" y="3743326"/>
          <a:ext cx="6016179" cy="1214446"/>
        </p:xfrm>
        <a:graphic>
          <a:graphicData uri="http://schemas.openxmlformats.org/presentationml/2006/ole">
            <p:oleObj spid="_x0000_s117761" r:id="rId3" imgW="3065145" imgH="621792" progId="">
              <p:embed/>
            </p:oleObj>
          </a:graphicData>
        </a:graphic>
      </p:graphicFrame>
      <p:graphicFrame>
        <p:nvGraphicFramePr>
          <p:cNvPr id="12" name="表格 11"/>
          <p:cNvGraphicFramePr>
            <a:graphicFrameLocks noGrp="1"/>
          </p:cNvGraphicFramePr>
          <p:nvPr/>
        </p:nvGraphicFramePr>
        <p:xfrm>
          <a:off x="3533451" y="5314962"/>
          <a:ext cx="5929354" cy="1357323"/>
        </p:xfrm>
        <a:graphic>
          <a:graphicData uri="http://schemas.openxmlformats.org/drawingml/2006/table">
            <a:tbl>
              <a:tblPr/>
              <a:tblGrid>
                <a:gridCol w="1696291"/>
                <a:gridCol w="2562022"/>
                <a:gridCol w="1671041"/>
              </a:tblGrid>
              <a:tr h="452441">
                <a:tc>
                  <a:txBody>
                    <a:bodyPr/>
                    <a:lstStyle/>
                    <a:p>
                      <a:pPr algn="ctr">
                        <a:spcAft>
                          <a:spcPts val="0"/>
                        </a:spcAft>
                      </a:pPr>
                      <a:r>
                        <a:rPr lang="zh-CN" sz="2000" b="1" kern="100" dirty="0">
                          <a:latin typeface="Calibri"/>
                          <a:ea typeface="宋体"/>
                          <a:cs typeface="Times New Roman"/>
                        </a:rPr>
                        <a:t>进路号</a:t>
                      </a:r>
                      <a:endParaRPr lang="zh-CN" sz="2000"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2000" b="1" kern="100">
                          <a:latin typeface="Calibri"/>
                          <a:ea typeface="宋体"/>
                          <a:cs typeface="Times New Roman"/>
                        </a:rPr>
                        <a:t>进路名称</a:t>
                      </a:r>
                      <a:endParaRPr lang="zh-CN" sz="20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2000" b="1" kern="100">
                          <a:latin typeface="Calibri"/>
                          <a:ea typeface="宋体"/>
                          <a:cs typeface="Times New Roman"/>
                        </a:rPr>
                        <a:t>道岔</a:t>
                      </a:r>
                      <a:endParaRPr lang="zh-CN" sz="20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52441">
                <a:tc>
                  <a:txBody>
                    <a:bodyPr/>
                    <a:lstStyle/>
                    <a:p>
                      <a:pPr algn="ctr">
                        <a:spcAft>
                          <a:spcPts val="0"/>
                        </a:spcAft>
                      </a:pPr>
                      <a:r>
                        <a:rPr lang="en-US" sz="2000" b="1" kern="100" dirty="0">
                          <a:latin typeface="Calibri"/>
                          <a:ea typeface="宋体"/>
                          <a:cs typeface="Times New Roman"/>
                        </a:rPr>
                        <a:t>1</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zh-CN" sz="2000" b="1" kern="100" dirty="0">
                          <a:latin typeface="Calibri"/>
                          <a:ea typeface="宋体"/>
                          <a:cs typeface="Times New Roman"/>
                        </a:rPr>
                        <a:t>Ⅰ道下行接车</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zh-CN" sz="2000" b="1" kern="100" dirty="0">
                          <a:latin typeface="Calibri"/>
                          <a:ea typeface="宋体"/>
                          <a:cs typeface="Times New Roman"/>
                        </a:rPr>
                        <a:t>（</a:t>
                      </a:r>
                      <a:r>
                        <a:rPr lang="en-US" sz="2000" b="1" kern="100" dirty="0">
                          <a:latin typeface="Calibri"/>
                          <a:ea typeface="宋体"/>
                          <a:cs typeface="Times New Roman"/>
                        </a:rPr>
                        <a:t>1</a:t>
                      </a:r>
                      <a:r>
                        <a:rPr lang="zh-CN" sz="2000" b="1" kern="100" dirty="0">
                          <a:latin typeface="Calibri"/>
                          <a:ea typeface="宋体"/>
                          <a:cs typeface="Times New Roman"/>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452441">
                <a:tc>
                  <a:txBody>
                    <a:bodyPr/>
                    <a:lstStyle/>
                    <a:p>
                      <a:pPr algn="ctr">
                        <a:spcAft>
                          <a:spcPts val="0"/>
                        </a:spcAft>
                      </a:pPr>
                      <a:r>
                        <a:rPr lang="en-US" sz="2000" b="1" kern="100" dirty="0">
                          <a:latin typeface="Calibri"/>
                          <a:ea typeface="宋体"/>
                          <a:cs typeface="Times New Roman"/>
                        </a:rPr>
                        <a:t>2</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zh-CN" sz="2000" b="1" kern="100" dirty="0">
                          <a:latin typeface="Calibri"/>
                          <a:ea typeface="宋体"/>
                          <a:cs typeface="Times New Roman"/>
                        </a:rPr>
                        <a:t>Ⅱ道下行接车</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en-US" sz="2000" b="1" kern="100" dirty="0">
                          <a:latin typeface="Calibri"/>
                          <a:ea typeface="宋体"/>
                          <a:cs typeface="Times New Roman"/>
                        </a:rPr>
                        <a:t>1</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r>
            </a:tbl>
          </a:graphicData>
        </a:graphic>
      </p:graphicFrame>
      <p:grpSp>
        <p:nvGrpSpPr>
          <p:cNvPr id="13" name="组合 12"/>
          <p:cNvGrpSpPr/>
          <p:nvPr/>
        </p:nvGrpSpPr>
        <p:grpSpPr>
          <a:xfrm>
            <a:off x="2556381" y="4314830"/>
            <a:ext cx="1143008" cy="357190"/>
            <a:chOff x="3906028" y="5314962"/>
            <a:chExt cx="1143008" cy="357190"/>
          </a:xfrm>
        </p:grpSpPr>
        <p:sp>
          <p:nvSpPr>
            <p:cNvPr id="14" name="矩形 13"/>
            <p:cNvSpPr/>
            <p:nvPr/>
          </p:nvSpPr>
          <p:spPr>
            <a:xfrm>
              <a:off x="3977466" y="5314962"/>
              <a:ext cx="1071570" cy="285752"/>
            </a:xfrm>
            <a:prstGeom prst="rect">
              <a:avLst/>
            </a:prstGeom>
            <a:solidFill>
              <a:srgbClr val="FF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1"/>
            <p:cNvGrpSpPr/>
            <p:nvPr/>
          </p:nvGrpSpPr>
          <p:grpSpPr>
            <a:xfrm>
              <a:off x="3906030" y="5314965"/>
              <a:ext cx="1143012" cy="357191"/>
              <a:chOff x="1357290" y="1352550"/>
              <a:chExt cx="2714644" cy="433376"/>
            </a:xfrm>
          </p:grpSpPr>
          <p:grpSp>
            <p:nvGrpSpPr>
              <p:cNvPr id="16" name="组合 120"/>
              <p:cNvGrpSpPr/>
              <p:nvPr/>
            </p:nvGrpSpPr>
            <p:grpSpPr>
              <a:xfrm>
                <a:off x="3714744" y="1643050"/>
                <a:ext cx="285752" cy="142876"/>
                <a:chOff x="3643306" y="1643050"/>
                <a:chExt cx="285752" cy="142876"/>
              </a:xfrm>
            </p:grpSpPr>
            <p:sp>
              <p:nvSpPr>
                <p:cNvPr id="48" name="椭圆 47"/>
                <p:cNvSpPr/>
                <p:nvPr/>
              </p:nvSpPr>
              <p:spPr>
                <a:xfrm>
                  <a:off x="3643306"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786182"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21"/>
              <p:cNvGrpSpPr/>
              <p:nvPr/>
            </p:nvGrpSpPr>
            <p:grpSpPr>
              <a:xfrm>
                <a:off x="1500166" y="1643050"/>
                <a:ext cx="285752" cy="142876"/>
                <a:chOff x="1643042" y="1643050"/>
                <a:chExt cx="285752" cy="142876"/>
              </a:xfrm>
            </p:grpSpPr>
            <p:sp>
              <p:nvSpPr>
                <p:cNvPr id="46" name="椭圆 45"/>
                <p:cNvSpPr/>
                <p:nvPr/>
              </p:nvSpPr>
              <p:spPr>
                <a:xfrm>
                  <a:off x="1643042"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1785918"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矩形 17"/>
              <p:cNvSpPr/>
              <p:nvPr/>
            </p:nvSpPr>
            <p:spPr>
              <a:xfrm>
                <a:off x="1357290" y="1643050"/>
                <a:ext cx="2714644" cy="714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11"/>
              <p:cNvGrpSpPr/>
              <p:nvPr/>
            </p:nvGrpSpPr>
            <p:grpSpPr>
              <a:xfrm>
                <a:off x="1428728" y="1352550"/>
                <a:ext cx="2628922" cy="366713"/>
                <a:chOff x="1428728" y="1352550"/>
                <a:chExt cx="2628922" cy="366713"/>
              </a:xfrm>
            </p:grpSpPr>
            <p:sp>
              <p:nvSpPr>
                <p:cNvPr id="20" name="任意多边形 19"/>
                <p:cNvSpPr/>
                <p:nvPr/>
              </p:nvSpPr>
              <p:spPr>
                <a:xfrm>
                  <a:off x="1428728" y="1643049"/>
                  <a:ext cx="2428892" cy="45719"/>
                </a:xfrm>
                <a:custGeom>
                  <a:avLst/>
                  <a:gdLst>
                    <a:gd name="connsiteX0" fmla="*/ 0 w 1157288"/>
                    <a:gd name="connsiteY0" fmla="*/ 0 h 0"/>
                    <a:gd name="connsiteX1" fmla="*/ 1157288 w 1157288"/>
                    <a:gd name="connsiteY1" fmla="*/ 0 h 0"/>
                  </a:gdLst>
                  <a:ahLst/>
                  <a:cxnLst>
                    <a:cxn ang="0">
                      <a:pos x="connsiteX0" y="connsiteY0"/>
                    </a:cxn>
                    <a:cxn ang="0">
                      <a:pos x="connsiteX1" y="connsiteY1"/>
                    </a:cxn>
                  </a:cxnLst>
                  <a:rect l="l" t="t" r="r" b="b"/>
                  <a:pathLst>
                    <a:path w="1157288">
                      <a:moveTo>
                        <a:pt x="0" y="0"/>
                      </a:moveTo>
                      <a:lnTo>
                        <a:pt x="1157288" y="0"/>
                      </a:lnTo>
                    </a:path>
                  </a:pathLst>
                </a:custGeom>
                <a:ln>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1643042"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任意多边形 21"/>
                <p:cNvSpPr/>
                <p:nvPr/>
              </p:nvSpPr>
              <p:spPr>
                <a:xfrm flipV="1">
                  <a:off x="1433513" y="1568768"/>
                  <a:ext cx="2566983" cy="74281"/>
                </a:xfrm>
                <a:custGeom>
                  <a:avLst/>
                  <a:gdLst>
                    <a:gd name="connsiteX0" fmla="*/ 0 w 1843087"/>
                    <a:gd name="connsiteY0" fmla="*/ 0 h 0"/>
                    <a:gd name="connsiteX1" fmla="*/ 1843087 w 1843087"/>
                    <a:gd name="connsiteY1" fmla="*/ 0 h 0"/>
                  </a:gdLst>
                  <a:ahLst/>
                  <a:cxnLst>
                    <a:cxn ang="0">
                      <a:pos x="connsiteX0" y="connsiteY0"/>
                    </a:cxn>
                    <a:cxn ang="0">
                      <a:pos x="connsiteX1" y="connsiteY1"/>
                    </a:cxn>
                  </a:cxnLst>
                  <a:rect l="l" t="t" r="r" b="b"/>
                  <a:pathLst>
                    <a:path w="1843087">
                      <a:moveTo>
                        <a:pt x="0" y="0"/>
                      </a:moveTo>
                      <a:lnTo>
                        <a:pt x="1843087" y="0"/>
                      </a:lnTo>
                    </a:path>
                  </a:pathLst>
                </a:cu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任意多边形 22"/>
                <p:cNvSpPr/>
                <p:nvPr/>
              </p:nvSpPr>
              <p:spPr>
                <a:xfrm>
                  <a:off x="2300288"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任意多边形 23"/>
                <p:cNvSpPr/>
                <p:nvPr/>
              </p:nvSpPr>
              <p:spPr>
                <a:xfrm>
                  <a:off x="3000364"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任意多边形 24"/>
                <p:cNvSpPr/>
                <p:nvPr/>
              </p:nvSpPr>
              <p:spPr>
                <a:xfrm>
                  <a:off x="3657610"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任意多边形 25"/>
                <p:cNvSpPr/>
                <p:nvPr/>
              </p:nvSpPr>
              <p:spPr>
                <a:xfrm>
                  <a:off x="1747838" y="1428750"/>
                  <a:ext cx="0" cy="280988"/>
                </a:xfrm>
                <a:custGeom>
                  <a:avLst/>
                  <a:gdLst>
                    <a:gd name="connsiteX0" fmla="*/ 0 w 0"/>
                    <a:gd name="connsiteY0" fmla="*/ 0 h 280988"/>
                    <a:gd name="connsiteX1" fmla="*/ 0 w 0"/>
                    <a:gd name="connsiteY1" fmla="*/ 280988 h 280988"/>
                  </a:gdLst>
                  <a:ahLst/>
                  <a:cxnLst>
                    <a:cxn ang="0">
                      <a:pos x="connsiteX0" y="connsiteY0"/>
                    </a:cxn>
                    <a:cxn ang="0">
                      <a:pos x="connsiteX1" y="connsiteY1"/>
                    </a:cxn>
                  </a:cxnLst>
                  <a:rect l="l" t="t" r="r" b="b"/>
                  <a:pathLst>
                    <a:path h="280988">
                      <a:moveTo>
                        <a:pt x="0" y="0"/>
                      </a:moveTo>
                      <a:lnTo>
                        <a:pt x="0" y="28098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任意多边形 26"/>
                <p:cNvSpPr/>
                <p:nvPr/>
              </p:nvSpPr>
              <p:spPr>
                <a:xfrm>
                  <a:off x="2405079" y="1428750"/>
                  <a:ext cx="0" cy="285750"/>
                </a:xfrm>
                <a:custGeom>
                  <a:avLst/>
                  <a:gdLst>
                    <a:gd name="connsiteX0" fmla="*/ 0 w 0"/>
                    <a:gd name="connsiteY0" fmla="*/ 0 h 285750"/>
                    <a:gd name="connsiteX1" fmla="*/ 0 w 0"/>
                    <a:gd name="connsiteY1" fmla="*/ 285750 h 285750"/>
                  </a:gdLst>
                  <a:ahLst/>
                  <a:cxnLst>
                    <a:cxn ang="0">
                      <a:pos x="connsiteX0" y="connsiteY0"/>
                    </a:cxn>
                    <a:cxn ang="0">
                      <a:pos x="connsiteX1" y="connsiteY1"/>
                    </a:cxn>
                  </a:cxnLst>
                  <a:rect l="l" t="t" r="r" b="b"/>
                  <a:pathLst>
                    <a:path h="285750">
                      <a:moveTo>
                        <a:pt x="0" y="0"/>
                      </a:move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任意多边形 27"/>
                <p:cNvSpPr/>
                <p:nvPr/>
              </p:nvSpPr>
              <p:spPr>
                <a:xfrm>
                  <a:off x="3105151" y="1428750"/>
                  <a:ext cx="0" cy="285750"/>
                </a:xfrm>
                <a:custGeom>
                  <a:avLst/>
                  <a:gdLst>
                    <a:gd name="connsiteX0" fmla="*/ 0 w 0"/>
                    <a:gd name="connsiteY0" fmla="*/ 0 h 285750"/>
                    <a:gd name="connsiteX1" fmla="*/ 0 w 0"/>
                    <a:gd name="connsiteY1" fmla="*/ 285750 h 285750"/>
                  </a:gdLst>
                  <a:ahLst/>
                  <a:cxnLst>
                    <a:cxn ang="0">
                      <a:pos x="connsiteX0" y="connsiteY0"/>
                    </a:cxn>
                    <a:cxn ang="0">
                      <a:pos x="connsiteX1" y="connsiteY1"/>
                    </a:cxn>
                  </a:cxnLst>
                  <a:rect l="l" t="t" r="r" b="b"/>
                  <a:pathLst>
                    <a:path h="285750">
                      <a:moveTo>
                        <a:pt x="0" y="0"/>
                      </a:move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任意多边形 28"/>
                <p:cNvSpPr/>
                <p:nvPr/>
              </p:nvSpPr>
              <p:spPr>
                <a:xfrm>
                  <a:off x="3762392" y="1428750"/>
                  <a:ext cx="0" cy="280988"/>
                </a:xfrm>
                <a:custGeom>
                  <a:avLst/>
                  <a:gdLst>
                    <a:gd name="connsiteX0" fmla="*/ 0 w 0"/>
                    <a:gd name="connsiteY0" fmla="*/ 0 h 280988"/>
                    <a:gd name="connsiteX1" fmla="*/ 0 w 0"/>
                    <a:gd name="connsiteY1" fmla="*/ 280988 h 280988"/>
                  </a:gdLst>
                  <a:ahLst/>
                  <a:cxnLst>
                    <a:cxn ang="0">
                      <a:pos x="connsiteX0" y="connsiteY0"/>
                    </a:cxn>
                    <a:cxn ang="0">
                      <a:pos x="connsiteX1" y="connsiteY1"/>
                    </a:cxn>
                  </a:cxnLst>
                  <a:rect l="l" t="t" r="r" b="b"/>
                  <a:pathLst>
                    <a:path h="280988">
                      <a:moveTo>
                        <a:pt x="0" y="0"/>
                      </a:moveTo>
                      <a:lnTo>
                        <a:pt x="0" y="28098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圆角矩形 29"/>
                <p:cNvSpPr/>
                <p:nvPr/>
              </p:nvSpPr>
              <p:spPr>
                <a:xfrm>
                  <a:off x="1857356" y="1428736"/>
                  <a:ext cx="42862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2500298" y="1428736"/>
                  <a:ext cx="500066"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3214678" y="1428736"/>
                  <a:ext cx="42862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nvSpPr>
              <p:spPr>
                <a:xfrm>
                  <a:off x="1500166" y="1428736"/>
                  <a:ext cx="7143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a:off x="3929058" y="1428736"/>
                  <a:ext cx="7143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1428750" y="1357313"/>
                  <a:ext cx="114300" cy="361950"/>
                </a:xfrm>
                <a:custGeom>
                  <a:avLst/>
                  <a:gdLst>
                    <a:gd name="connsiteX0" fmla="*/ 114300 w 114300"/>
                    <a:gd name="connsiteY0" fmla="*/ 0 h 361950"/>
                    <a:gd name="connsiteX1" fmla="*/ 52388 w 114300"/>
                    <a:gd name="connsiteY1" fmla="*/ 28575 h 361950"/>
                    <a:gd name="connsiteX2" fmla="*/ 9525 w 114300"/>
                    <a:gd name="connsiteY2" fmla="*/ 147637 h 361950"/>
                    <a:gd name="connsiteX3" fmla="*/ 0 w 114300"/>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14300" h="361950">
                      <a:moveTo>
                        <a:pt x="114300" y="0"/>
                      </a:moveTo>
                      <a:cubicBezTo>
                        <a:pt x="92075" y="1984"/>
                        <a:pt x="69850" y="3969"/>
                        <a:pt x="52388" y="28575"/>
                      </a:cubicBezTo>
                      <a:cubicBezTo>
                        <a:pt x="34926" y="53181"/>
                        <a:pt x="18256" y="92075"/>
                        <a:pt x="9525" y="147637"/>
                      </a:cubicBezTo>
                      <a:cubicBezTo>
                        <a:pt x="794" y="203200"/>
                        <a:pt x="397" y="282575"/>
                        <a:pt x="0" y="3619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任意多边形 35"/>
                <p:cNvSpPr/>
                <p:nvPr/>
              </p:nvSpPr>
              <p:spPr>
                <a:xfrm>
                  <a:off x="3957638" y="1352550"/>
                  <a:ext cx="100012" cy="361950"/>
                </a:xfrm>
                <a:custGeom>
                  <a:avLst/>
                  <a:gdLst>
                    <a:gd name="connsiteX0" fmla="*/ 0 w 100012"/>
                    <a:gd name="connsiteY0" fmla="*/ 0 h 361950"/>
                    <a:gd name="connsiteX1" fmla="*/ 71437 w 100012"/>
                    <a:gd name="connsiteY1" fmla="*/ 33338 h 361950"/>
                    <a:gd name="connsiteX2" fmla="*/ 95250 w 100012"/>
                    <a:gd name="connsiteY2" fmla="*/ 109538 h 361950"/>
                    <a:gd name="connsiteX3" fmla="*/ 100012 w 100012"/>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00012" h="361950">
                      <a:moveTo>
                        <a:pt x="0" y="0"/>
                      </a:moveTo>
                      <a:cubicBezTo>
                        <a:pt x="27781" y="7541"/>
                        <a:pt x="55562" y="15082"/>
                        <a:pt x="71437" y="33338"/>
                      </a:cubicBezTo>
                      <a:cubicBezTo>
                        <a:pt x="87312" y="51594"/>
                        <a:pt x="90488" y="54769"/>
                        <a:pt x="95250" y="109538"/>
                      </a:cubicBezTo>
                      <a:cubicBezTo>
                        <a:pt x="100012" y="164307"/>
                        <a:pt x="100012" y="263128"/>
                        <a:pt x="100012" y="3619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任意多边形 36"/>
                <p:cNvSpPr/>
                <p:nvPr/>
              </p:nvSpPr>
              <p:spPr>
                <a:xfrm>
                  <a:off x="1543050" y="1357313"/>
                  <a:ext cx="2424113" cy="0"/>
                </a:xfrm>
                <a:custGeom>
                  <a:avLst/>
                  <a:gdLst>
                    <a:gd name="connsiteX0" fmla="*/ 0 w 2424113"/>
                    <a:gd name="connsiteY0" fmla="*/ 0 h 0"/>
                    <a:gd name="connsiteX1" fmla="*/ 2424113 w 2424113"/>
                    <a:gd name="connsiteY1" fmla="*/ 0 h 0"/>
                  </a:gdLst>
                  <a:ahLst/>
                  <a:cxnLst>
                    <a:cxn ang="0">
                      <a:pos x="connsiteX0" y="connsiteY0"/>
                    </a:cxn>
                    <a:cxn ang="0">
                      <a:pos x="connsiteX1" y="connsiteY1"/>
                    </a:cxn>
                  </a:cxnLst>
                  <a:rect l="l" t="t" r="r" b="b"/>
                  <a:pathLst>
                    <a:path w="2424113">
                      <a:moveTo>
                        <a:pt x="0" y="0"/>
                      </a:moveTo>
                      <a:lnTo>
                        <a:pt x="2424113"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任意多边形 37"/>
                <p:cNvSpPr/>
                <p:nvPr/>
              </p:nvSpPr>
              <p:spPr>
                <a:xfrm>
                  <a:off x="1428750" y="1709738"/>
                  <a:ext cx="2628900" cy="4762"/>
                </a:xfrm>
                <a:custGeom>
                  <a:avLst/>
                  <a:gdLst>
                    <a:gd name="connsiteX0" fmla="*/ 0 w 2628900"/>
                    <a:gd name="connsiteY0" fmla="*/ 4762 h 4762"/>
                    <a:gd name="connsiteX1" fmla="*/ 2628900 w 2628900"/>
                    <a:gd name="connsiteY1" fmla="*/ 0 h 4762"/>
                  </a:gdLst>
                  <a:ahLst/>
                  <a:cxnLst>
                    <a:cxn ang="0">
                      <a:pos x="connsiteX0" y="connsiteY0"/>
                    </a:cxn>
                    <a:cxn ang="0">
                      <a:pos x="connsiteX1" y="connsiteY1"/>
                    </a:cxn>
                  </a:cxnLst>
                  <a:rect l="l" t="t" r="r" b="b"/>
                  <a:pathLst>
                    <a:path w="2628900" h="4762">
                      <a:moveTo>
                        <a:pt x="0" y="4762"/>
                      </a:moveTo>
                      <a:lnTo>
                        <a:pt x="262890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任意多边形 38"/>
                <p:cNvSpPr/>
                <p:nvPr/>
              </p:nvSpPr>
              <p:spPr>
                <a:xfrm>
                  <a:off x="1614488" y="1352550"/>
                  <a:ext cx="0" cy="361950"/>
                </a:xfrm>
                <a:custGeom>
                  <a:avLst/>
                  <a:gdLst>
                    <a:gd name="connsiteX0" fmla="*/ 0 w 0"/>
                    <a:gd name="connsiteY0" fmla="*/ 0 h 361950"/>
                    <a:gd name="connsiteX1" fmla="*/ 0 w 0"/>
                    <a:gd name="connsiteY1" fmla="*/ 361950 h 361950"/>
                  </a:gdLst>
                  <a:ahLst/>
                  <a:cxnLst>
                    <a:cxn ang="0">
                      <a:pos x="connsiteX0" y="connsiteY0"/>
                    </a:cxn>
                    <a:cxn ang="0">
                      <a:pos x="connsiteX1" y="connsiteY1"/>
                    </a:cxn>
                  </a:cxnLst>
                  <a:rect l="l" t="t" r="r" b="b"/>
                  <a:pathLst>
                    <a:path h="361950">
                      <a:moveTo>
                        <a:pt x="0" y="0"/>
                      </a:moveTo>
                      <a:lnTo>
                        <a:pt x="0" y="361950"/>
                      </a:lnTo>
                    </a:path>
                  </a:pathLst>
                </a:cu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任意多边形 39"/>
                <p:cNvSpPr/>
                <p:nvPr/>
              </p:nvSpPr>
              <p:spPr>
                <a:xfrm>
                  <a:off x="3881438" y="1357313"/>
                  <a:ext cx="0" cy="347662"/>
                </a:xfrm>
                <a:custGeom>
                  <a:avLst/>
                  <a:gdLst>
                    <a:gd name="connsiteX0" fmla="*/ 0 w 0"/>
                    <a:gd name="connsiteY0" fmla="*/ 0 h 347662"/>
                    <a:gd name="connsiteX1" fmla="*/ 0 w 0"/>
                    <a:gd name="connsiteY1" fmla="*/ 347662 h 347662"/>
                  </a:gdLst>
                  <a:ahLst/>
                  <a:cxnLst>
                    <a:cxn ang="0">
                      <a:pos x="connsiteX0" y="connsiteY0"/>
                    </a:cxn>
                    <a:cxn ang="0">
                      <a:pos x="connsiteX1" y="connsiteY1"/>
                    </a:cxn>
                  </a:cxnLst>
                  <a:rect l="l" t="t" r="r" b="b"/>
                  <a:pathLst>
                    <a:path h="347662">
                      <a:moveTo>
                        <a:pt x="0" y="0"/>
                      </a:moveTo>
                      <a:lnTo>
                        <a:pt x="0" y="34766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任意多边形 40"/>
                <p:cNvSpPr/>
                <p:nvPr/>
              </p:nvSpPr>
              <p:spPr>
                <a:xfrm>
                  <a:off x="1433513" y="1652588"/>
                  <a:ext cx="180975" cy="0"/>
                </a:xfrm>
                <a:custGeom>
                  <a:avLst/>
                  <a:gdLst>
                    <a:gd name="connsiteX0" fmla="*/ 0 w 180975"/>
                    <a:gd name="connsiteY0" fmla="*/ 0 h 0"/>
                    <a:gd name="connsiteX1" fmla="*/ 180975 w 180975"/>
                    <a:gd name="connsiteY1" fmla="*/ 0 h 0"/>
                  </a:gdLst>
                  <a:ahLst/>
                  <a:cxnLst>
                    <a:cxn ang="0">
                      <a:pos x="connsiteX0" y="connsiteY0"/>
                    </a:cxn>
                    <a:cxn ang="0">
                      <a:pos x="connsiteX1" y="connsiteY1"/>
                    </a:cxn>
                  </a:cxnLst>
                  <a:rect l="l" t="t" r="r" b="b"/>
                  <a:pathLst>
                    <a:path w="180975">
                      <a:moveTo>
                        <a:pt x="0" y="0"/>
                      </a:moveTo>
                      <a:lnTo>
                        <a:pt x="180975"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任意多边形 41"/>
                <p:cNvSpPr/>
                <p:nvPr/>
              </p:nvSpPr>
              <p:spPr>
                <a:xfrm>
                  <a:off x="1843088" y="1652588"/>
                  <a:ext cx="452437" cy="0"/>
                </a:xfrm>
                <a:custGeom>
                  <a:avLst/>
                  <a:gdLst>
                    <a:gd name="connsiteX0" fmla="*/ 0 w 452437"/>
                    <a:gd name="connsiteY0" fmla="*/ 0 h 0"/>
                    <a:gd name="connsiteX1" fmla="*/ 452437 w 452437"/>
                    <a:gd name="connsiteY1" fmla="*/ 0 h 0"/>
                  </a:gdLst>
                  <a:ahLst/>
                  <a:cxnLst>
                    <a:cxn ang="0">
                      <a:pos x="connsiteX0" y="connsiteY0"/>
                    </a:cxn>
                    <a:cxn ang="0">
                      <a:pos x="connsiteX1" y="connsiteY1"/>
                    </a:cxn>
                  </a:cxnLst>
                  <a:rect l="l" t="t" r="r" b="b"/>
                  <a:pathLst>
                    <a:path w="452437">
                      <a:moveTo>
                        <a:pt x="0" y="0"/>
                      </a:moveTo>
                      <a:lnTo>
                        <a:pt x="45243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任意多边形 42"/>
                <p:cNvSpPr/>
                <p:nvPr/>
              </p:nvSpPr>
              <p:spPr>
                <a:xfrm>
                  <a:off x="2500313" y="1652588"/>
                  <a:ext cx="490537" cy="0"/>
                </a:xfrm>
                <a:custGeom>
                  <a:avLst/>
                  <a:gdLst>
                    <a:gd name="connsiteX0" fmla="*/ 0 w 490537"/>
                    <a:gd name="connsiteY0" fmla="*/ 0 h 0"/>
                    <a:gd name="connsiteX1" fmla="*/ 490537 w 490537"/>
                    <a:gd name="connsiteY1" fmla="*/ 0 h 0"/>
                  </a:gdLst>
                  <a:ahLst/>
                  <a:cxnLst>
                    <a:cxn ang="0">
                      <a:pos x="connsiteX0" y="connsiteY0"/>
                    </a:cxn>
                    <a:cxn ang="0">
                      <a:pos x="connsiteX1" y="connsiteY1"/>
                    </a:cxn>
                  </a:cxnLst>
                  <a:rect l="l" t="t" r="r" b="b"/>
                  <a:pathLst>
                    <a:path w="490537">
                      <a:moveTo>
                        <a:pt x="0" y="0"/>
                      </a:moveTo>
                      <a:lnTo>
                        <a:pt x="49053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任意多边形 43"/>
                <p:cNvSpPr/>
                <p:nvPr/>
              </p:nvSpPr>
              <p:spPr>
                <a:xfrm>
                  <a:off x="3195638" y="1652588"/>
                  <a:ext cx="461962" cy="0"/>
                </a:xfrm>
                <a:custGeom>
                  <a:avLst/>
                  <a:gdLst>
                    <a:gd name="connsiteX0" fmla="*/ 0 w 461962"/>
                    <a:gd name="connsiteY0" fmla="*/ 0 h 0"/>
                    <a:gd name="connsiteX1" fmla="*/ 461962 w 461962"/>
                    <a:gd name="connsiteY1" fmla="*/ 0 h 0"/>
                  </a:gdLst>
                  <a:ahLst/>
                  <a:cxnLst>
                    <a:cxn ang="0">
                      <a:pos x="connsiteX0" y="connsiteY0"/>
                    </a:cxn>
                    <a:cxn ang="0">
                      <a:pos x="connsiteX1" y="connsiteY1"/>
                    </a:cxn>
                  </a:cxnLst>
                  <a:rect l="l" t="t" r="r" b="b"/>
                  <a:pathLst>
                    <a:path w="461962">
                      <a:moveTo>
                        <a:pt x="0" y="0"/>
                      </a:moveTo>
                      <a:lnTo>
                        <a:pt x="461962"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任意多边形 44"/>
                <p:cNvSpPr/>
                <p:nvPr/>
              </p:nvSpPr>
              <p:spPr>
                <a:xfrm>
                  <a:off x="3881438" y="1652588"/>
                  <a:ext cx="171450" cy="0"/>
                </a:xfrm>
                <a:custGeom>
                  <a:avLst/>
                  <a:gdLst>
                    <a:gd name="connsiteX0" fmla="*/ 0 w 171450"/>
                    <a:gd name="connsiteY0" fmla="*/ 0 h 0"/>
                    <a:gd name="connsiteX1" fmla="*/ 171450 w 171450"/>
                    <a:gd name="connsiteY1" fmla="*/ 0 h 0"/>
                  </a:gdLst>
                  <a:ahLst/>
                  <a:cxnLst>
                    <a:cxn ang="0">
                      <a:pos x="connsiteX0" y="connsiteY0"/>
                    </a:cxn>
                    <a:cxn ang="0">
                      <a:pos x="connsiteX1" y="connsiteY1"/>
                    </a:cxn>
                  </a:cxnLst>
                  <a:rect l="l" t="t" r="r" b="b"/>
                  <a:pathLst>
                    <a:path w="171450">
                      <a:moveTo>
                        <a:pt x="0" y="0"/>
                      </a:moveTo>
                      <a:lnTo>
                        <a:pt x="17145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sp>
        <p:nvSpPr>
          <p:cNvPr id="50" name="任意多边形 49"/>
          <p:cNvSpPr/>
          <p:nvPr/>
        </p:nvSpPr>
        <p:spPr>
          <a:xfrm>
            <a:off x="3966693" y="3966693"/>
            <a:ext cx="3554569" cy="708338"/>
          </a:xfrm>
          <a:custGeom>
            <a:avLst/>
            <a:gdLst>
              <a:gd name="connsiteX0" fmla="*/ 0 w 3554569"/>
              <a:gd name="connsiteY0" fmla="*/ 708338 h 708338"/>
              <a:gd name="connsiteX1" fmla="*/ 1326524 w 3554569"/>
              <a:gd name="connsiteY1" fmla="*/ 708338 h 708338"/>
              <a:gd name="connsiteX2" fmla="*/ 1828800 w 3554569"/>
              <a:gd name="connsiteY2" fmla="*/ 0 h 708338"/>
              <a:gd name="connsiteX3" fmla="*/ 3554569 w 3554569"/>
              <a:gd name="connsiteY3" fmla="*/ 0 h 708338"/>
            </a:gdLst>
            <a:ahLst/>
            <a:cxnLst>
              <a:cxn ang="0">
                <a:pos x="connsiteX0" y="connsiteY0"/>
              </a:cxn>
              <a:cxn ang="0">
                <a:pos x="connsiteX1" y="connsiteY1"/>
              </a:cxn>
              <a:cxn ang="0">
                <a:pos x="connsiteX2" y="connsiteY2"/>
              </a:cxn>
              <a:cxn ang="0">
                <a:pos x="connsiteX3" y="connsiteY3"/>
              </a:cxn>
            </a:cxnLst>
            <a:rect l="l" t="t" r="r" b="b"/>
            <a:pathLst>
              <a:path w="3554569" h="708338">
                <a:moveTo>
                  <a:pt x="0" y="708338"/>
                </a:moveTo>
                <a:lnTo>
                  <a:pt x="1326524" y="708338"/>
                </a:lnTo>
                <a:lnTo>
                  <a:pt x="1828800" y="0"/>
                </a:lnTo>
                <a:lnTo>
                  <a:pt x="3554569" y="0"/>
                </a:lnTo>
              </a:path>
            </a:pathLst>
          </a:custGeom>
          <a:ln w="3810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任意多边形 50"/>
          <p:cNvSpPr/>
          <p:nvPr/>
        </p:nvSpPr>
        <p:spPr>
          <a:xfrm>
            <a:off x="3979572" y="4726546"/>
            <a:ext cx="3515932" cy="0"/>
          </a:xfrm>
          <a:custGeom>
            <a:avLst/>
            <a:gdLst>
              <a:gd name="connsiteX0" fmla="*/ 0 w 3515932"/>
              <a:gd name="connsiteY0" fmla="*/ 0 h 0"/>
              <a:gd name="connsiteX1" fmla="*/ 3515932 w 3515932"/>
              <a:gd name="connsiteY1" fmla="*/ 0 h 0"/>
            </a:gdLst>
            <a:ahLst/>
            <a:cxnLst>
              <a:cxn ang="0">
                <a:pos x="connsiteX0" y="connsiteY0"/>
              </a:cxn>
              <a:cxn ang="0">
                <a:pos x="connsiteX1" y="connsiteY1"/>
              </a:cxn>
            </a:cxnLst>
            <a:rect l="l" t="t" r="r" b="b"/>
            <a:pathLst>
              <a:path w="3515932">
                <a:moveTo>
                  <a:pt x="0" y="0"/>
                </a:moveTo>
                <a:lnTo>
                  <a:pt x="3515932" y="0"/>
                </a:lnTo>
              </a:path>
            </a:pathLst>
          </a:custGeom>
          <a:ln w="38100">
            <a:solidFill>
              <a:srgbClr val="FF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pic>
        <p:nvPicPr>
          <p:cNvPr id="11" name="Picture 2" descr="d:\360浏览器\360\360se\360se6\User Data\temp\359b033b5bb5c9ea2d542b89d739b6003af3b330.jpg"/>
          <p:cNvPicPr>
            <a:picLocks noChangeAspect="1" noChangeArrowheads="1"/>
          </p:cNvPicPr>
          <p:nvPr/>
        </p:nvPicPr>
        <p:blipFill>
          <a:blip r:embed="rId2"/>
          <a:srcRect t="8163"/>
          <a:stretch>
            <a:fillRect/>
          </a:stretch>
        </p:blipFill>
        <p:spPr bwMode="auto">
          <a:xfrm>
            <a:off x="2763020" y="1957376"/>
            <a:ext cx="8528580" cy="3214710"/>
          </a:xfrm>
          <a:prstGeom prst="rect">
            <a:avLst/>
          </a:prstGeom>
          <a:noFill/>
        </p:spPr>
      </p:pic>
      <p:pic>
        <p:nvPicPr>
          <p:cNvPr id="14" name="Picture 146"/>
          <p:cNvPicPr>
            <a:picLocks noChangeAspect="1" noChangeArrowheads="1"/>
          </p:cNvPicPr>
          <p:nvPr/>
        </p:nvPicPr>
        <p:blipFill>
          <a:blip r:embed="rId3" cstate="print"/>
          <a:srcRect/>
          <a:stretch>
            <a:fillRect/>
          </a:stretch>
        </p:blipFill>
        <p:spPr bwMode="auto">
          <a:xfrm>
            <a:off x="9121002" y="7288967"/>
            <a:ext cx="1066800" cy="401637"/>
          </a:xfrm>
          <a:prstGeom prst="rect">
            <a:avLst/>
          </a:prstGeom>
          <a:noFill/>
          <a:ln w="9525">
            <a:noFill/>
            <a:miter lim="800000"/>
            <a:headEnd/>
            <a:tailEnd/>
          </a:ln>
        </p:spPr>
      </p:pic>
      <p:grpSp>
        <p:nvGrpSpPr>
          <p:cNvPr id="16" name="组合 15"/>
          <p:cNvGrpSpPr/>
          <p:nvPr/>
        </p:nvGrpSpPr>
        <p:grpSpPr>
          <a:xfrm>
            <a:off x="691318" y="1242996"/>
            <a:ext cx="2625062" cy="461665"/>
            <a:chOff x="548443" y="1281397"/>
            <a:chExt cx="2625062" cy="461665"/>
          </a:xfrm>
        </p:grpSpPr>
        <p:sp>
          <p:nvSpPr>
            <p:cNvPr id="17" name="燕尾形 16"/>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燕尾形 17"/>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矩形 18"/>
            <p:cNvSpPr/>
            <p:nvPr/>
          </p:nvSpPr>
          <p:spPr>
            <a:xfrm>
              <a:off x="977070" y="1281397"/>
              <a:ext cx="2196435" cy="461665"/>
            </a:xfrm>
            <a:prstGeom prst="rect">
              <a:avLst/>
            </a:prstGeom>
          </p:spPr>
          <p:txBody>
            <a:bodyPr wrap="none">
              <a:spAutoFit/>
            </a:bodyPr>
            <a:lstStyle/>
            <a:p>
              <a:r>
                <a:rPr lang="en-US" altLang="zh-CN" sz="2400" b="1" dirty="0" smtClean="0"/>
                <a:t>1</a:t>
              </a:r>
              <a:r>
                <a:rPr lang="zh-CN" altLang="en-US" sz="2400" b="1" dirty="0" smtClean="0"/>
                <a:t>、</a:t>
              </a:r>
              <a:r>
                <a:rPr lang="zh-CN" altLang="en-US" sz="2400" b="1" dirty="0" smtClean="0">
                  <a:latin typeface="Times New Roman" pitchFamily="18" charset="0"/>
                  <a:cs typeface="Times New Roman" pitchFamily="18" charset="0"/>
                </a:rPr>
                <a:t>联锁的定义</a:t>
              </a:r>
            </a:p>
          </p:txBody>
        </p:sp>
      </p:grpSp>
      <p:pic>
        <p:nvPicPr>
          <p:cNvPr id="20" name="Picture 146"/>
          <p:cNvPicPr>
            <a:picLocks noChangeAspect="1" noChangeArrowheads="1"/>
          </p:cNvPicPr>
          <p:nvPr/>
        </p:nvPicPr>
        <p:blipFill>
          <a:blip r:embed="rId3" cstate="print"/>
          <a:srcRect/>
          <a:stretch>
            <a:fillRect/>
          </a:stretch>
        </p:blipFill>
        <p:spPr bwMode="auto">
          <a:xfrm>
            <a:off x="10049696" y="1671624"/>
            <a:ext cx="1066800" cy="401637"/>
          </a:xfrm>
          <a:prstGeom prst="rect">
            <a:avLst/>
          </a:prstGeom>
          <a:noFill/>
          <a:ln w="9525">
            <a:noFill/>
            <a:miter lim="800000"/>
            <a:headEnd/>
            <a:tailEnd/>
          </a:ln>
        </p:spPr>
      </p:pic>
      <p:sp>
        <p:nvSpPr>
          <p:cNvPr id="21" name="任意多边形 20"/>
          <p:cNvSpPr/>
          <p:nvPr/>
        </p:nvSpPr>
        <p:spPr>
          <a:xfrm>
            <a:off x="4842456" y="2112135"/>
            <a:ext cx="5190186" cy="605307"/>
          </a:xfrm>
          <a:custGeom>
            <a:avLst/>
            <a:gdLst>
              <a:gd name="connsiteX0" fmla="*/ 5190186 w 5190186"/>
              <a:gd name="connsiteY0" fmla="*/ 12879 h 605307"/>
              <a:gd name="connsiteX1" fmla="*/ 4559121 w 5190186"/>
              <a:gd name="connsiteY1" fmla="*/ 0 h 605307"/>
              <a:gd name="connsiteX2" fmla="*/ 3953814 w 5190186"/>
              <a:gd name="connsiteY2" fmla="*/ 592428 h 605307"/>
              <a:gd name="connsiteX3" fmla="*/ 0 w 5190186"/>
              <a:gd name="connsiteY3" fmla="*/ 605307 h 605307"/>
            </a:gdLst>
            <a:ahLst/>
            <a:cxnLst>
              <a:cxn ang="0">
                <a:pos x="connsiteX0" y="connsiteY0"/>
              </a:cxn>
              <a:cxn ang="0">
                <a:pos x="connsiteX1" y="connsiteY1"/>
              </a:cxn>
              <a:cxn ang="0">
                <a:pos x="connsiteX2" y="connsiteY2"/>
              </a:cxn>
              <a:cxn ang="0">
                <a:pos x="connsiteX3" y="connsiteY3"/>
              </a:cxn>
            </a:cxnLst>
            <a:rect l="l" t="t" r="r" b="b"/>
            <a:pathLst>
              <a:path w="5190186" h="605307">
                <a:moveTo>
                  <a:pt x="5190186" y="12879"/>
                </a:moveTo>
                <a:lnTo>
                  <a:pt x="4559121" y="0"/>
                </a:lnTo>
                <a:lnTo>
                  <a:pt x="3953814" y="592428"/>
                </a:lnTo>
                <a:lnTo>
                  <a:pt x="0" y="605307"/>
                </a:ln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矩形 21"/>
          <p:cNvSpPr/>
          <p:nvPr/>
        </p:nvSpPr>
        <p:spPr>
          <a:xfrm>
            <a:off x="977070" y="5172086"/>
            <a:ext cx="2220480"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a:t>
            </a:r>
            <a:r>
              <a:rPr lang="en-US" altLang="zh-CN" sz="2400" b="1" dirty="0" smtClean="0">
                <a:latin typeface="微软雅黑" pitchFamily="34" charset="-122"/>
                <a:ea typeface="微软雅黑" pitchFamily="34" charset="-122"/>
              </a:rPr>
              <a:t>2</a:t>
            </a:r>
            <a:r>
              <a:rPr lang="zh-CN" altLang="en-US" sz="2400" b="1" dirty="0" smtClean="0">
                <a:latin typeface="微软雅黑" pitchFamily="34" charset="-122"/>
                <a:ea typeface="微软雅黑" pitchFamily="34" charset="-122"/>
              </a:rPr>
              <a:t>）办理进路</a:t>
            </a:r>
            <a:endParaRPr lang="zh-CN" altLang="en-US" dirty="0">
              <a:latin typeface="微软雅黑" pitchFamily="34" charset="-122"/>
              <a:ea typeface="微软雅黑" pitchFamily="34" charset="-122"/>
            </a:endParaRPr>
          </a:p>
        </p:txBody>
      </p:sp>
      <p:grpSp>
        <p:nvGrpSpPr>
          <p:cNvPr id="23" name="组合 22"/>
          <p:cNvGrpSpPr/>
          <p:nvPr/>
        </p:nvGrpSpPr>
        <p:grpSpPr>
          <a:xfrm>
            <a:off x="905632" y="5743590"/>
            <a:ext cx="10144196" cy="857256"/>
            <a:chOff x="500034" y="2671756"/>
            <a:chExt cx="10835546" cy="857256"/>
          </a:xfrm>
        </p:grpSpPr>
        <p:sp>
          <p:nvSpPr>
            <p:cNvPr id="24" name="矩形 23"/>
            <p:cNvSpPr/>
            <p:nvPr/>
          </p:nvSpPr>
          <p:spPr>
            <a:xfrm>
              <a:off x="576341" y="2886070"/>
              <a:ext cx="10483225" cy="461665"/>
            </a:xfrm>
            <a:prstGeom prst="rect">
              <a:avLst/>
            </a:prstGeom>
          </p:spPr>
          <p:txBody>
            <a:bodyPr wrap="square">
              <a:spAutoFit/>
            </a:bodyPr>
            <a:lstStyle/>
            <a:p>
              <a:r>
                <a:rPr lang="zh-CN" altLang="en-US" sz="2400" b="1" dirty="0" smtClean="0">
                  <a:solidFill>
                    <a:srgbClr val="333399"/>
                  </a:solidFill>
                  <a:latin typeface="+mj-ea"/>
                </a:rPr>
                <a:t>是将有关道岔转换到进路所要求的位置后锁闭，开放防护进路的信号。</a:t>
              </a:r>
              <a:endParaRPr lang="zh-CN" altLang="en-US" sz="2400" b="1" dirty="0">
                <a:latin typeface="楷体_GB2312" pitchFamily="49" charset="-122"/>
                <a:ea typeface="楷体_GB2312" pitchFamily="49" charset="-122"/>
              </a:endParaRPr>
            </a:p>
          </p:txBody>
        </p:sp>
        <p:sp>
          <p:nvSpPr>
            <p:cNvPr id="25" name="图文框 24"/>
            <p:cNvSpPr/>
            <p:nvPr/>
          </p:nvSpPr>
          <p:spPr>
            <a:xfrm>
              <a:off x="500034" y="2671756"/>
              <a:ext cx="10835546" cy="857256"/>
            </a:xfrm>
            <a:prstGeom prst="frame">
              <a:avLst>
                <a:gd name="adj1" fmla="val 8962"/>
              </a:avLst>
            </a:prstGeom>
            <a:solidFill>
              <a:srgbClr val="01AEEE"/>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erpetua"/>
                <a:ea typeface="宋体"/>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right)">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4171959" cy="461665"/>
            <a:chOff x="548443" y="1281397"/>
            <a:chExt cx="4171959"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743332" cy="461665"/>
            </a:xfrm>
            <a:prstGeom prst="rect">
              <a:avLst/>
            </a:prstGeom>
          </p:spPr>
          <p:txBody>
            <a:bodyPr wrap="none">
              <a:spAutoFit/>
            </a:bodyPr>
            <a:lstStyle/>
            <a:p>
              <a:r>
                <a:rPr lang="en-US" altLang="zh-CN" sz="2400" b="1" dirty="0" smtClean="0"/>
                <a:t>3</a:t>
              </a:r>
              <a:r>
                <a:rPr lang="zh-CN" altLang="en-US" sz="2400" b="1" dirty="0" smtClean="0"/>
                <a:t>、联锁对象间的联锁关系</a:t>
              </a:r>
              <a:endParaRPr lang="zh-CN" altLang="en-US" sz="2400" b="1" dirty="0" smtClean="0">
                <a:latin typeface="Times New Roman" pitchFamily="18" charset="0"/>
                <a:cs typeface="Times New Roman" pitchFamily="18" charset="0"/>
              </a:endParaRPr>
            </a:p>
          </p:txBody>
        </p:sp>
      </p:grpSp>
      <p:sp>
        <p:nvSpPr>
          <p:cNvPr id="7" name="矩形 6"/>
          <p:cNvSpPr/>
          <p:nvPr/>
        </p:nvSpPr>
        <p:spPr>
          <a:xfrm>
            <a:off x="477004" y="2671756"/>
            <a:ext cx="11358642" cy="1015663"/>
          </a:xfrm>
          <a:prstGeom prst="rect">
            <a:avLst/>
          </a:prstGeom>
          <a:ln>
            <a:solidFill>
              <a:srgbClr val="00B050"/>
            </a:solidFill>
          </a:ln>
        </p:spPr>
        <p:txBody>
          <a:bodyPr wrap="square">
            <a:spAutoFit/>
          </a:bodyPr>
          <a:lstStyle/>
          <a:p>
            <a:pPr>
              <a:lnSpc>
                <a:spcPct val="150000"/>
              </a:lnSpc>
            </a:pPr>
            <a:r>
              <a:rPr lang="zh-CN" altLang="en-US" sz="2000" b="1" dirty="0" smtClean="0"/>
              <a:t>在建立进路时，不但对进路中的道岔进行锁闭，还应将</a:t>
            </a:r>
            <a:r>
              <a:rPr lang="zh-CN" altLang="en-US" sz="2000" b="1" dirty="0" smtClean="0">
                <a:solidFill>
                  <a:srgbClr val="FF00FF"/>
                </a:solidFill>
              </a:rPr>
              <a:t>进路以外</a:t>
            </a:r>
            <a:r>
              <a:rPr lang="zh-CN" altLang="en-US" sz="2000" b="1" dirty="0" smtClean="0"/>
              <a:t>的有关道岔防护到规定位置上并进行锁闭，以免发生车辆冲撞事故。这种道岔称为防护道岔。</a:t>
            </a:r>
            <a:endParaRPr lang="zh-CN" altLang="en-US" sz="2000" b="1" dirty="0"/>
          </a:p>
        </p:txBody>
      </p:sp>
      <p:sp>
        <p:nvSpPr>
          <p:cNvPr id="102402" name="Rectangle 2"/>
          <p:cNvSpPr>
            <a:spLocks noChangeArrowheads="1"/>
          </p:cNvSpPr>
          <p:nvPr/>
        </p:nvSpPr>
        <p:spPr bwMode="auto">
          <a:xfrm>
            <a:off x="0" y="0"/>
            <a:ext cx="12241213"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2401" name="Object 1"/>
          <p:cNvGraphicFramePr>
            <a:graphicFrameLocks noChangeAspect="1"/>
          </p:cNvGraphicFramePr>
          <p:nvPr/>
        </p:nvGraphicFramePr>
        <p:xfrm>
          <a:off x="477004" y="4171954"/>
          <a:ext cx="5214974" cy="1852047"/>
        </p:xfrm>
        <a:graphic>
          <a:graphicData uri="http://schemas.openxmlformats.org/presentationml/2006/ole">
            <p:oleObj spid="_x0000_s102401" r:id="rId3" imgW="3052953" imgH="1090041" progId="">
              <p:embed/>
            </p:oleObj>
          </a:graphicData>
        </a:graphic>
      </p:graphicFrame>
      <p:graphicFrame>
        <p:nvGraphicFramePr>
          <p:cNvPr id="10" name="表格 9"/>
          <p:cNvGraphicFramePr>
            <a:graphicFrameLocks noGrp="1"/>
          </p:cNvGraphicFramePr>
          <p:nvPr/>
        </p:nvGraphicFramePr>
        <p:xfrm>
          <a:off x="5883233" y="4243392"/>
          <a:ext cx="5738100" cy="1714512"/>
        </p:xfrm>
        <a:graphic>
          <a:graphicData uri="http://schemas.openxmlformats.org/drawingml/2006/table">
            <a:tbl>
              <a:tblPr/>
              <a:tblGrid>
                <a:gridCol w="1052380"/>
                <a:gridCol w="2828331"/>
                <a:gridCol w="1857389"/>
              </a:tblGrid>
              <a:tr h="428628">
                <a:tc>
                  <a:txBody>
                    <a:bodyPr/>
                    <a:lstStyle/>
                    <a:p>
                      <a:pPr algn="ctr">
                        <a:spcAft>
                          <a:spcPts val="0"/>
                        </a:spcAft>
                      </a:pPr>
                      <a:r>
                        <a:rPr lang="zh-CN" sz="1800" b="1" kern="100" dirty="0">
                          <a:latin typeface="Calibri"/>
                          <a:ea typeface="宋体"/>
                          <a:cs typeface="Times New Roman"/>
                        </a:rPr>
                        <a:t>进路号</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1800" b="1" kern="100">
                          <a:latin typeface="Calibri"/>
                          <a:ea typeface="宋体"/>
                          <a:cs typeface="Times New Roman"/>
                        </a:rPr>
                        <a:t>进路名称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1800" b="1" kern="100">
                          <a:latin typeface="Calibri"/>
                          <a:ea typeface="宋体"/>
                          <a:cs typeface="Times New Roman"/>
                        </a:rPr>
                        <a:t>道岔</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28628">
                <a:tc>
                  <a:txBody>
                    <a:bodyPr/>
                    <a:lstStyle/>
                    <a:p>
                      <a:pPr algn="ctr">
                        <a:spcAft>
                          <a:spcPts val="0"/>
                        </a:spcAft>
                      </a:pPr>
                      <a:r>
                        <a:rPr lang="en-US" sz="1800" b="1" kern="100" dirty="0">
                          <a:latin typeface="Calibri"/>
                          <a:ea typeface="宋体"/>
                          <a:cs typeface="Times New Roman"/>
                        </a:rPr>
                        <a:t>1</a:t>
                      </a:r>
                      <a:endParaRPr lang="zh-CN" sz="18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zh-CN" sz="1800" b="1" kern="100" dirty="0">
                          <a:latin typeface="Calibri"/>
                          <a:ea typeface="宋体"/>
                          <a:cs typeface="Times New Roman"/>
                        </a:rPr>
                        <a:t>Ⅰ道上行接车</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en-US" sz="1800" b="1" kern="100" dirty="0">
                          <a:latin typeface="Calibri"/>
                          <a:ea typeface="宋体"/>
                          <a:cs typeface="Times New Roman"/>
                        </a:rPr>
                        <a:t>2</a:t>
                      </a:r>
                      <a:r>
                        <a:rPr lang="zh-CN" sz="1800" b="1" kern="100" dirty="0">
                          <a:latin typeface="Calibri"/>
                          <a:ea typeface="宋体"/>
                          <a:cs typeface="Times New Roman"/>
                        </a:rPr>
                        <a:t>，（</a:t>
                      </a:r>
                      <a:r>
                        <a:rPr lang="en-US" sz="1800" b="1" kern="100" dirty="0">
                          <a:latin typeface="Calibri"/>
                          <a:ea typeface="宋体"/>
                          <a:cs typeface="Times New Roman"/>
                        </a:rPr>
                        <a:t>4/6</a:t>
                      </a:r>
                      <a:r>
                        <a:rPr lang="zh-CN" sz="1800" b="1" kern="100" dirty="0">
                          <a:latin typeface="Calibri"/>
                          <a:ea typeface="宋体"/>
                          <a:cs typeface="Times New Roman"/>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r>
              <a:tr h="428628">
                <a:tc>
                  <a:txBody>
                    <a:bodyPr/>
                    <a:lstStyle/>
                    <a:p>
                      <a:pPr algn="ctr">
                        <a:spcAft>
                          <a:spcPts val="0"/>
                        </a:spcAft>
                      </a:pPr>
                      <a:r>
                        <a:rPr lang="en-US" sz="1800" b="1" kern="100" dirty="0">
                          <a:solidFill>
                            <a:schemeClr val="bg1">
                              <a:lumMod val="95000"/>
                            </a:schemeClr>
                          </a:solidFill>
                          <a:latin typeface="Calibri"/>
                          <a:ea typeface="宋体"/>
                          <a:cs typeface="Times New Roman"/>
                        </a:rPr>
                        <a:t>2</a:t>
                      </a:r>
                      <a:endParaRPr lang="zh-CN" sz="1800" b="1" kern="100" dirty="0">
                        <a:solidFill>
                          <a:schemeClr val="bg1">
                            <a:lumMod val="95000"/>
                          </a:schemeClr>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AEEE"/>
                    </a:solidFill>
                  </a:tcPr>
                </a:tc>
                <a:tc>
                  <a:txBody>
                    <a:bodyPr/>
                    <a:lstStyle/>
                    <a:p>
                      <a:pPr algn="ctr">
                        <a:spcAft>
                          <a:spcPts val="0"/>
                        </a:spcAft>
                      </a:pPr>
                      <a:r>
                        <a:rPr lang="zh-CN" sz="1800" b="1" kern="100" dirty="0">
                          <a:solidFill>
                            <a:schemeClr val="bg1">
                              <a:lumMod val="95000"/>
                            </a:schemeClr>
                          </a:solidFill>
                          <a:latin typeface="Calibri"/>
                          <a:ea typeface="宋体"/>
                          <a:cs typeface="Times New Roman"/>
                        </a:rPr>
                        <a:t>Ⅱ道上行接车</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AEEE"/>
                    </a:solidFill>
                  </a:tcPr>
                </a:tc>
                <a:tc>
                  <a:txBody>
                    <a:bodyPr/>
                    <a:lstStyle/>
                    <a:p>
                      <a:pPr algn="ctr">
                        <a:spcAft>
                          <a:spcPts val="0"/>
                        </a:spcAft>
                      </a:pPr>
                      <a:r>
                        <a:rPr lang="en-US" sz="1800" b="1" kern="100" dirty="0">
                          <a:solidFill>
                            <a:schemeClr val="bg1">
                              <a:lumMod val="95000"/>
                            </a:schemeClr>
                          </a:solidFill>
                          <a:latin typeface="Calibri"/>
                          <a:ea typeface="宋体"/>
                          <a:cs typeface="Times New Roman"/>
                        </a:rPr>
                        <a:t>2</a:t>
                      </a:r>
                      <a:r>
                        <a:rPr lang="zh-CN" sz="1800" b="1" kern="100" dirty="0">
                          <a:solidFill>
                            <a:schemeClr val="bg1">
                              <a:lumMod val="95000"/>
                            </a:schemeClr>
                          </a:solidFill>
                          <a:latin typeface="Calibri"/>
                          <a:ea typeface="宋体"/>
                          <a:cs typeface="Times New Roman"/>
                        </a:rPr>
                        <a:t>，</a:t>
                      </a:r>
                      <a:r>
                        <a:rPr lang="en-US" sz="1800" b="1" kern="100" dirty="0">
                          <a:solidFill>
                            <a:schemeClr val="bg1">
                              <a:lumMod val="95000"/>
                            </a:schemeClr>
                          </a:solidFill>
                          <a:latin typeface="Calibri"/>
                          <a:ea typeface="宋体"/>
                          <a:cs typeface="Times New Roman"/>
                        </a:rPr>
                        <a:t>4/6</a:t>
                      </a:r>
                      <a:endParaRPr lang="zh-CN" sz="1800" b="1" kern="100" dirty="0">
                        <a:solidFill>
                          <a:schemeClr val="bg1">
                            <a:lumMod val="95000"/>
                          </a:schemeClr>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AEEE"/>
                    </a:solidFill>
                  </a:tcPr>
                </a:tc>
              </a:tr>
              <a:tr h="428628">
                <a:tc>
                  <a:txBody>
                    <a:bodyPr/>
                    <a:lstStyle/>
                    <a:p>
                      <a:pPr algn="ctr">
                        <a:spcAft>
                          <a:spcPts val="0"/>
                        </a:spcAft>
                      </a:pPr>
                      <a:r>
                        <a:rPr lang="en-US" sz="1800" b="1" kern="100" dirty="0">
                          <a:solidFill>
                            <a:schemeClr val="tx1"/>
                          </a:solidFill>
                          <a:latin typeface="Calibri"/>
                          <a:ea typeface="宋体"/>
                          <a:cs typeface="Times New Roman"/>
                        </a:rPr>
                        <a:t>3</a:t>
                      </a:r>
                      <a:endParaRPr lang="zh-CN" sz="1800" b="1" kern="100" dirty="0">
                        <a:solidFill>
                          <a:schemeClr val="tx1"/>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r>
                        <a:rPr lang="zh-CN" sz="1800" b="1" kern="100" dirty="0">
                          <a:solidFill>
                            <a:schemeClr val="tx1"/>
                          </a:solidFill>
                          <a:latin typeface="Calibri"/>
                          <a:ea typeface="宋体"/>
                          <a:cs typeface="Times New Roman"/>
                        </a:rPr>
                        <a:t>Ⅲ道上行接车</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r>
                        <a:rPr lang="en-US" sz="1800" b="1" kern="100" dirty="0">
                          <a:solidFill>
                            <a:schemeClr val="tx1"/>
                          </a:solidFill>
                          <a:latin typeface="Calibri"/>
                          <a:ea typeface="宋体"/>
                          <a:cs typeface="Times New Roman"/>
                        </a:rPr>
                        <a:t>2</a:t>
                      </a:r>
                      <a:r>
                        <a:rPr lang="zh-CN" sz="1800" b="1" kern="100" dirty="0">
                          <a:solidFill>
                            <a:schemeClr val="tx1"/>
                          </a:solidFill>
                          <a:latin typeface="Calibri"/>
                          <a:ea typeface="宋体"/>
                          <a:cs typeface="Times New Roman"/>
                        </a:rPr>
                        <a:t>，</a:t>
                      </a:r>
                      <a:r>
                        <a:rPr lang="en-US" sz="1800" b="1" kern="100" dirty="0">
                          <a:solidFill>
                            <a:schemeClr val="tx1"/>
                          </a:solidFill>
                          <a:latin typeface="Calibri"/>
                          <a:ea typeface="宋体"/>
                          <a:cs typeface="Times New Roman"/>
                        </a:rPr>
                        <a:t>[4/6]</a:t>
                      </a:r>
                      <a:endParaRPr lang="zh-CN" sz="1800" b="1" kern="100" dirty="0">
                        <a:solidFill>
                          <a:schemeClr val="tx1"/>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bl>
          </a:graphicData>
        </a:graphic>
      </p:graphicFrame>
      <p:sp>
        <p:nvSpPr>
          <p:cNvPr id="11" name="矩形 10"/>
          <p:cNvSpPr/>
          <p:nvPr/>
        </p:nvSpPr>
        <p:spPr>
          <a:xfrm>
            <a:off x="477004" y="1814500"/>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1</a:t>
            </a:r>
            <a:r>
              <a:rPr lang="zh-CN" altLang="en-US" sz="2400" b="1" dirty="0" smtClean="0">
                <a:solidFill>
                  <a:srgbClr val="0303EB"/>
                </a:solidFill>
              </a:rPr>
              <a:t>）道岔与进路之间的联锁</a:t>
            </a:r>
            <a:endParaRPr lang="zh-CN" altLang="en-US" sz="2400" dirty="0">
              <a:solidFill>
                <a:srgbClr val="0303EB"/>
              </a:solidFill>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4171959" cy="461665"/>
            <a:chOff x="548443" y="1281397"/>
            <a:chExt cx="4171959"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743332" cy="461665"/>
            </a:xfrm>
            <a:prstGeom prst="rect">
              <a:avLst/>
            </a:prstGeom>
          </p:spPr>
          <p:txBody>
            <a:bodyPr wrap="none">
              <a:spAutoFit/>
            </a:bodyPr>
            <a:lstStyle/>
            <a:p>
              <a:r>
                <a:rPr lang="en-US" altLang="zh-CN" sz="2400" b="1" dirty="0" smtClean="0"/>
                <a:t>3</a:t>
              </a:r>
              <a:r>
                <a:rPr lang="zh-CN" altLang="en-US" sz="2400" b="1" dirty="0" smtClean="0"/>
                <a:t>、联锁对象间的联锁关系</a:t>
              </a:r>
              <a:endParaRPr lang="zh-CN" altLang="en-US" sz="2400" b="1" dirty="0" smtClean="0">
                <a:latin typeface="Times New Roman" pitchFamily="18" charset="0"/>
                <a:cs typeface="Times New Roman" pitchFamily="18" charset="0"/>
              </a:endParaRPr>
            </a:p>
          </p:txBody>
        </p:sp>
      </p:grpSp>
      <p:sp>
        <p:nvSpPr>
          <p:cNvPr id="7" name="矩形 6"/>
          <p:cNvSpPr/>
          <p:nvPr/>
        </p:nvSpPr>
        <p:spPr>
          <a:xfrm>
            <a:off x="477004" y="1814500"/>
            <a:ext cx="4362092"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1</a:t>
            </a:r>
            <a:r>
              <a:rPr lang="zh-CN" altLang="en-US" sz="2400" b="1" dirty="0" smtClean="0">
                <a:solidFill>
                  <a:srgbClr val="0303EB"/>
                </a:solidFill>
              </a:rPr>
              <a:t>）道岔与信号机之间的联锁</a:t>
            </a:r>
            <a:endParaRPr lang="zh-CN" altLang="en-US" sz="2400" dirty="0">
              <a:solidFill>
                <a:srgbClr val="0303EB"/>
              </a:solidFill>
            </a:endParaRPr>
          </a:p>
        </p:txBody>
      </p:sp>
      <p:sp>
        <p:nvSpPr>
          <p:cNvPr id="103426" name="Rectangle 2"/>
          <p:cNvSpPr>
            <a:spLocks noChangeArrowheads="1"/>
          </p:cNvSpPr>
          <p:nvPr/>
        </p:nvSpPr>
        <p:spPr bwMode="auto">
          <a:xfrm>
            <a:off x="0" y="0"/>
            <a:ext cx="12241213"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3425" name="Object 1"/>
          <p:cNvGraphicFramePr>
            <a:graphicFrameLocks noChangeAspect="1"/>
          </p:cNvGraphicFramePr>
          <p:nvPr/>
        </p:nvGraphicFramePr>
        <p:xfrm>
          <a:off x="2977334" y="2671756"/>
          <a:ext cx="5662286" cy="1143008"/>
        </p:xfrm>
        <a:graphic>
          <a:graphicData uri="http://schemas.openxmlformats.org/presentationml/2006/ole">
            <p:oleObj spid="_x0000_s103425" r:id="rId3" imgW="3065145" imgH="621792" progId="">
              <p:embed/>
            </p:oleObj>
          </a:graphicData>
        </a:graphic>
      </p:graphicFrame>
      <p:graphicFrame>
        <p:nvGraphicFramePr>
          <p:cNvPr id="10" name="表格 9"/>
          <p:cNvGraphicFramePr>
            <a:graphicFrameLocks noGrp="1"/>
          </p:cNvGraphicFramePr>
          <p:nvPr/>
        </p:nvGraphicFramePr>
        <p:xfrm>
          <a:off x="2477268" y="4171954"/>
          <a:ext cx="6715172" cy="714380"/>
        </p:xfrm>
        <a:graphic>
          <a:graphicData uri="http://schemas.openxmlformats.org/drawingml/2006/table">
            <a:tbl>
              <a:tblPr/>
              <a:tblGrid>
                <a:gridCol w="1921101"/>
                <a:gridCol w="2901567"/>
                <a:gridCol w="1892504"/>
              </a:tblGrid>
              <a:tr h="357190">
                <a:tc>
                  <a:txBody>
                    <a:bodyPr/>
                    <a:lstStyle/>
                    <a:p>
                      <a:pPr algn="ctr">
                        <a:spcAft>
                          <a:spcPts val="0"/>
                        </a:spcAft>
                      </a:pPr>
                      <a:r>
                        <a:rPr lang="zh-CN" sz="2000" b="1" kern="100">
                          <a:latin typeface="Calibri"/>
                          <a:ea typeface="宋体"/>
                          <a:cs typeface="Times New Roman"/>
                        </a:rPr>
                        <a:t>信号机</a:t>
                      </a:r>
                      <a:endParaRPr lang="zh-CN" sz="20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2000" b="1" kern="100">
                          <a:latin typeface="Calibri"/>
                          <a:ea typeface="宋体"/>
                          <a:cs typeface="Times New Roman"/>
                        </a:rPr>
                        <a:t>信号机名称</a:t>
                      </a:r>
                      <a:endParaRPr lang="zh-CN" sz="20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2000" b="1" kern="100">
                          <a:latin typeface="Calibri"/>
                          <a:ea typeface="宋体"/>
                          <a:cs typeface="Times New Roman"/>
                        </a:rPr>
                        <a:t>道岔</a:t>
                      </a:r>
                      <a:endParaRPr lang="zh-CN" sz="20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7190">
                <a:tc>
                  <a:txBody>
                    <a:bodyPr/>
                    <a:lstStyle/>
                    <a:p>
                      <a:pPr algn="ctr">
                        <a:spcAft>
                          <a:spcPts val="0"/>
                        </a:spcAft>
                      </a:pPr>
                      <a:r>
                        <a:rPr lang="en-US" sz="2000" b="1" kern="100" dirty="0">
                          <a:latin typeface="Calibri"/>
                          <a:ea typeface="宋体"/>
                          <a:cs typeface="Times New Roman"/>
                        </a:rPr>
                        <a:t>X</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zh-CN" sz="2000" b="1" kern="100" dirty="0">
                          <a:latin typeface="Calibri"/>
                          <a:ea typeface="宋体"/>
                          <a:cs typeface="Times New Roman"/>
                        </a:rPr>
                        <a:t>下行进站信号机</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US" sz="2000" b="1" kern="100" dirty="0">
                          <a:latin typeface="Calibri"/>
                          <a:ea typeface="宋体"/>
                          <a:cs typeface="Times New Roman"/>
                        </a:rPr>
                        <a:t>1</a:t>
                      </a:r>
                      <a:r>
                        <a:rPr lang="zh-CN" sz="2000" b="1" kern="100" dirty="0">
                          <a:latin typeface="Calibri"/>
                          <a:ea typeface="宋体"/>
                          <a:cs typeface="Times New Roman"/>
                        </a:rPr>
                        <a:t>，（</a:t>
                      </a:r>
                      <a:r>
                        <a:rPr lang="en-US" sz="2000" b="1" kern="100" dirty="0">
                          <a:latin typeface="Calibri"/>
                          <a:ea typeface="宋体"/>
                          <a:cs typeface="Times New Roman"/>
                        </a:rPr>
                        <a:t>1</a:t>
                      </a:r>
                      <a:r>
                        <a:rPr lang="zh-CN" sz="2000" b="1" kern="100" dirty="0">
                          <a:latin typeface="Calibri"/>
                          <a:ea typeface="宋体"/>
                          <a:cs typeface="Times New Roman"/>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103427" name="Rectangle 3"/>
          <p:cNvSpPr>
            <a:spLocks noChangeArrowheads="1"/>
          </p:cNvSpPr>
          <p:nvPr/>
        </p:nvSpPr>
        <p:spPr bwMode="auto">
          <a:xfrm>
            <a:off x="1405698" y="5243524"/>
            <a:ext cx="9144063"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266700" defTabSz="914400" fontAlgn="base">
              <a:lnSpc>
                <a:spcPct val="150000"/>
              </a:lnSpc>
              <a:spcBef>
                <a:spcPct val="0"/>
              </a:spcBef>
              <a:spcAft>
                <a:spcPct val="0"/>
              </a:spcAft>
            </a:pPr>
            <a:r>
              <a:rPr kumimoji="0" lang="zh-CN" altLang="en-US" sz="2000" b="1" i="0" u="none" strike="noStrike" cap="none" normalizeH="0" dirty="0" smtClean="0">
                <a:ln>
                  <a:noFill/>
                </a:ln>
                <a:solidFill>
                  <a:schemeClr val="tx1"/>
                </a:solidFill>
                <a:effectLst/>
                <a:latin typeface="Calibri" pitchFamily="34" charset="0"/>
                <a:ea typeface="宋体" pitchFamily="2" charset="-122"/>
                <a:cs typeface="Times New Roman" pitchFamily="18" charset="0"/>
              </a:rPr>
              <a:t>     </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信号机</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X</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与道岔</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之间的联锁关系，既有定位锁闭关系，又有反位锁闭关系，叫做定反位锁闭，应记作“</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lvl="0" indent="266700" defTabSz="914400" fontAlgn="base">
              <a:lnSpc>
                <a:spcPct val="150000"/>
              </a:lnSpc>
              <a:spcBef>
                <a:spcPct val="0"/>
              </a:spcBef>
              <a:spcAft>
                <a:spcPct val="0"/>
              </a:spcAft>
            </a:pPr>
            <a:r>
              <a:rPr lang="en-US" altLang="zh-CN" sz="2000" b="1" dirty="0" smtClean="0">
                <a:latin typeface="Calibri" pitchFamily="34" charset="0"/>
                <a:ea typeface="宋体" pitchFamily="2" charset="-122"/>
                <a:cs typeface="Times New Roman" pitchFamily="18" charset="0"/>
              </a:rPr>
              <a:t>     </a:t>
            </a:r>
            <a:r>
              <a:rPr lang="zh-CN" altLang="en-US" sz="2000" b="1" dirty="0" smtClean="0">
                <a:solidFill>
                  <a:srgbClr val="0303EB"/>
                </a:solidFill>
                <a:latin typeface="Calibri" pitchFamily="34" charset="0"/>
                <a:ea typeface="宋体" pitchFamily="2" charset="-122"/>
                <a:cs typeface="Times New Roman" pitchFamily="18" charset="0"/>
              </a:rPr>
              <a:t>必须遵守道岔在非工作状态时信号机不允许开放的联锁规则。</a:t>
            </a:r>
            <a:endParaRPr kumimoji="0" lang="zh-CN" altLang="en-US" sz="2000" b="1" i="0" u="none" strike="noStrike" cap="none" normalizeH="0" baseline="0" dirty="0" smtClean="0">
              <a:ln>
                <a:noFill/>
              </a:ln>
              <a:solidFill>
                <a:srgbClr val="0303EB"/>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3427"/>
                                        </p:tgtEl>
                                        <p:attrNameLst>
                                          <p:attrName>style.visibility</p:attrName>
                                        </p:attrNameLst>
                                      </p:cBhvr>
                                      <p:to>
                                        <p:strVal val="visible"/>
                                      </p:to>
                                    </p:set>
                                    <p:animEffect transition="in" filter="wipe(left)">
                                      <p:cBhvr>
                                        <p:cTn id="7" dur="500"/>
                                        <p:tgtEl>
                                          <p:spTgt spid="1034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4171959" cy="461665"/>
            <a:chOff x="548443" y="1281397"/>
            <a:chExt cx="4171959"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743332" cy="461665"/>
            </a:xfrm>
            <a:prstGeom prst="rect">
              <a:avLst/>
            </a:prstGeom>
          </p:spPr>
          <p:txBody>
            <a:bodyPr wrap="none">
              <a:spAutoFit/>
            </a:bodyPr>
            <a:lstStyle/>
            <a:p>
              <a:r>
                <a:rPr lang="en-US" altLang="zh-CN" sz="2400" b="1" dirty="0" smtClean="0"/>
                <a:t>3</a:t>
              </a:r>
              <a:r>
                <a:rPr lang="zh-CN" altLang="en-US" sz="2400" b="1" dirty="0" smtClean="0"/>
                <a:t>、联锁对象间的联锁关系</a:t>
              </a:r>
              <a:endParaRPr lang="zh-CN" altLang="en-US" sz="2400" b="1" dirty="0" smtClean="0">
                <a:latin typeface="Times New Roman" pitchFamily="18" charset="0"/>
                <a:cs typeface="Times New Roman" pitchFamily="18" charset="0"/>
              </a:endParaRPr>
            </a:p>
          </p:txBody>
        </p:sp>
      </p:grpSp>
      <p:sp>
        <p:nvSpPr>
          <p:cNvPr id="7" name="矩形 6"/>
          <p:cNvSpPr/>
          <p:nvPr/>
        </p:nvSpPr>
        <p:spPr>
          <a:xfrm>
            <a:off x="477004" y="1814500"/>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3</a:t>
            </a:r>
            <a:r>
              <a:rPr lang="zh-CN" altLang="en-US" sz="2400" b="1" dirty="0" smtClean="0">
                <a:solidFill>
                  <a:srgbClr val="0303EB"/>
                </a:solidFill>
              </a:rPr>
              <a:t>）进路与进路之间的联锁</a:t>
            </a:r>
            <a:endParaRPr lang="zh-CN" altLang="en-US" sz="2400" dirty="0">
              <a:solidFill>
                <a:srgbClr val="0303EB"/>
              </a:solidFill>
            </a:endParaRPr>
          </a:p>
        </p:txBody>
      </p:sp>
      <p:sp>
        <p:nvSpPr>
          <p:cNvPr id="9" name="矩形 8"/>
          <p:cNvSpPr/>
          <p:nvPr/>
        </p:nvSpPr>
        <p:spPr>
          <a:xfrm>
            <a:off x="1048508" y="3138785"/>
            <a:ext cx="6796921" cy="461665"/>
          </a:xfrm>
          <a:prstGeom prst="rect">
            <a:avLst/>
          </a:prstGeom>
          <a:solidFill>
            <a:schemeClr val="accent1">
              <a:lumMod val="20000"/>
              <a:lumOff val="80000"/>
            </a:schemeClr>
          </a:solidFill>
          <a:ln w="28575">
            <a:solidFill>
              <a:srgbClr val="0303EB"/>
            </a:solidFill>
          </a:ln>
        </p:spPr>
        <p:txBody>
          <a:bodyPr wrap="square">
            <a:spAutoFit/>
          </a:bodyPr>
          <a:lstStyle/>
          <a:p>
            <a:r>
              <a:rPr lang="zh-CN" altLang="en-US" sz="2400" b="1" smtClean="0">
                <a:solidFill>
                  <a:prstClr val="black"/>
                </a:solidFill>
                <a:latin typeface="Calibri" pitchFamily="34" charset="0"/>
                <a:ea typeface="宋体" pitchFamily="2" charset="-122"/>
                <a:cs typeface="Times New Roman" pitchFamily="18" charset="0"/>
              </a:rPr>
              <a:t>进路与进路之间存在着两种不同性质的联锁关系</a:t>
            </a:r>
            <a:endParaRPr lang="zh-CN" altLang="en-US"/>
          </a:p>
        </p:txBody>
      </p:sp>
      <p:sp>
        <p:nvSpPr>
          <p:cNvPr id="11" name="矩形 10"/>
          <p:cNvSpPr/>
          <p:nvPr/>
        </p:nvSpPr>
        <p:spPr>
          <a:xfrm>
            <a:off x="8549498" y="2710157"/>
            <a:ext cx="2040943" cy="461665"/>
          </a:xfrm>
          <a:prstGeom prst="rect">
            <a:avLst/>
          </a:prstGeom>
          <a:solidFill>
            <a:schemeClr val="bg1"/>
          </a:solidFill>
          <a:ln w="28575">
            <a:solidFill>
              <a:srgbClr val="0303EB"/>
            </a:solidFill>
          </a:ln>
        </p:spPr>
        <p:txBody>
          <a:bodyPr wrap="none">
            <a:spAutoFit/>
          </a:bodyPr>
          <a:lstStyle/>
          <a:p>
            <a:r>
              <a:rPr lang="zh-CN" altLang="en-US" sz="2400" b="1" dirty="0" smtClean="0">
                <a:solidFill>
                  <a:prstClr val="black"/>
                </a:solidFill>
                <a:latin typeface="Calibri" pitchFamily="34" charset="0"/>
                <a:ea typeface="宋体" pitchFamily="2" charset="-122"/>
                <a:cs typeface="Times New Roman" pitchFamily="18" charset="0"/>
              </a:rPr>
              <a:t>一是抵触进路</a:t>
            </a:r>
            <a:endParaRPr lang="zh-CN" altLang="en-US" dirty="0"/>
          </a:p>
        </p:txBody>
      </p:sp>
      <p:sp>
        <p:nvSpPr>
          <p:cNvPr id="12" name="矩形 11"/>
          <p:cNvSpPr/>
          <p:nvPr/>
        </p:nvSpPr>
        <p:spPr>
          <a:xfrm>
            <a:off x="8549498" y="3495975"/>
            <a:ext cx="2040943" cy="461665"/>
          </a:xfrm>
          <a:prstGeom prst="rect">
            <a:avLst/>
          </a:prstGeom>
          <a:solidFill>
            <a:schemeClr val="bg1"/>
          </a:solidFill>
          <a:ln w="28575">
            <a:solidFill>
              <a:srgbClr val="0303EB"/>
            </a:solidFill>
          </a:ln>
        </p:spPr>
        <p:txBody>
          <a:bodyPr wrap="none">
            <a:spAutoFit/>
          </a:bodyPr>
          <a:lstStyle/>
          <a:p>
            <a:r>
              <a:rPr lang="zh-CN" altLang="en-US" sz="2400" b="1" dirty="0" smtClean="0">
                <a:solidFill>
                  <a:prstClr val="black"/>
                </a:solidFill>
                <a:latin typeface="Calibri" pitchFamily="34" charset="0"/>
                <a:ea typeface="宋体" pitchFamily="2" charset="-122"/>
                <a:cs typeface="Times New Roman" pitchFamily="18" charset="0"/>
              </a:rPr>
              <a:t>二是敌对进路</a:t>
            </a:r>
            <a:endParaRPr lang="zh-CN" altLang="en-US" dirty="0"/>
          </a:p>
        </p:txBody>
      </p:sp>
      <p:sp>
        <p:nvSpPr>
          <p:cNvPr id="13" name="任意多边形 12"/>
          <p:cNvSpPr/>
          <p:nvPr/>
        </p:nvSpPr>
        <p:spPr>
          <a:xfrm>
            <a:off x="7863001" y="2978409"/>
            <a:ext cx="686361" cy="721217"/>
          </a:xfrm>
          <a:custGeom>
            <a:avLst/>
            <a:gdLst>
              <a:gd name="connsiteX0" fmla="*/ 686361 w 686361"/>
              <a:gd name="connsiteY0" fmla="*/ 0 h 721217"/>
              <a:gd name="connsiteX1" fmla="*/ 3780 w 686361"/>
              <a:gd name="connsiteY1" fmla="*/ 360609 h 721217"/>
              <a:gd name="connsiteX2" fmla="*/ 16659 w 686361"/>
              <a:gd name="connsiteY2" fmla="*/ 360609 h 721217"/>
              <a:gd name="connsiteX3" fmla="*/ 686361 w 686361"/>
              <a:gd name="connsiteY3" fmla="*/ 721217 h 721217"/>
            </a:gdLst>
            <a:ahLst/>
            <a:cxnLst>
              <a:cxn ang="0">
                <a:pos x="connsiteX0" y="connsiteY0"/>
              </a:cxn>
              <a:cxn ang="0">
                <a:pos x="connsiteX1" y="connsiteY1"/>
              </a:cxn>
              <a:cxn ang="0">
                <a:pos x="connsiteX2" y="connsiteY2"/>
              </a:cxn>
              <a:cxn ang="0">
                <a:pos x="connsiteX3" y="connsiteY3"/>
              </a:cxn>
            </a:cxnLst>
            <a:rect l="l" t="t" r="r" b="b"/>
            <a:pathLst>
              <a:path w="686361" h="721217">
                <a:moveTo>
                  <a:pt x="686361" y="0"/>
                </a:moveTo>
                <a:lnTo>
                  <a:pt x="3780" y="360609"/>
                </a:lnTo>
                <a:cubicBezTo>
                  <a:pt x="0" y="362644"/>
                  <a:pt x="12366" y="360609"/>
                  <a:pt x="16659" y="360609"/>
                </a:cubicBezTo>
                <a:lnTo>
                  <a:pt x="686361" y="721217"/>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4451" name="Rectangle 3"/>
          <p:cNvSpPr>
            <a:spLocks noChangeArrowheads="1"/>
          </p:cNvSpPr>
          <p:nvPr/>
        </p:nvSpPr>
        <p:spPr bwMode="auto">
          <a:xfrm>
            <a:off x="0" y="0"/>
            <a:ext cx="12241213"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8" name="矩形 57"/>
          <p:cNvSpPr/>
          <p:nvPr/>
        </p:nvSpPr>
        <p:spPr>
          <a:xfrm>
            <a:off x="1191384" y="4743458"/>
            <a:ext cx="9723039" cy="1477328"/>
          </a:xfrm>
          <a:prstGeom prst="rect">
            <a:avLst/>
          </a:prstGeom>
        </p:spPr>
        <p:txBody>
          <a:bodyPr wrap="square">
            <a:spAutoFit/>
          </a:bodyPr>
          <a:lstStyle/>
          <a:p>
            <a:pPr>
              <a:lnSpc>
                <a:spcPct val="150000"/>
              </a:lnSpc>
            </a:pPr>
            <a:r>
              <a:rPr lang="zh-CN" altLang="en-US" sz="2000" b="1" dirty="0" smtClean="0"/>
              <a:t>                                       如果两条进路具有共用路段（有重叠部分），又都经由某一道岔，但该道岔的位置要求不相同，这类用道岔位置能够区分，不可能同时建立的两条进路称为抵触进路。</a:t>
            </a:r>
            <a:endParaRPr lang="zh-CN" altLang="en-US" sz="2000" b="1" dirty="0"/>
          </a:p>
        </p:txBody>
      </p:sp>
      <p:sp>
        <p:nvSpPr>
          <p:cNvPr id="59" name="圆角矩形 58"/>
          <p:cNvSpPr/>
          <p:nvPr/>
        </p:nvSpPr>
        <p:spPr>
          <a:xfrm>
            <a:off x="1119946" y="4672020"/>
            <a:ext cx="9787006" cy="1785950"/>
          </a:xfrm>
          <a:prstGeom prst="roundRect">
            <a:avLst>
              <a:gd name="adj" fmla="val 7531"/>
            </a:avLst>
          </a:prstGeom>
          <a:noFill/>
          <a:ln w="28575">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grpSp>
        <p:nvGrpSpPr>
          <p:cNvPr id="60" name="组合 34"/>
          <p:cNvGrpSpPr/>
          <p:nvPr/>
        </p:nvGrpSpPr>
        <p:grpSpPr>
          <a:xfrm>
            <a:off x="762756" y="4386268"/>
            <a:ext cx="2430760" cy="571504"/>
            <a:chOff x="285720" y="2163128"/>
            <a:chExt cx="2214578" cy="785596"/>
          </a:xfrm>
        </p:grpSpPr>
        <p:sp>
          <p:nvSpPr>
            <p:cNvPr id="61" name="燕尾形 5"/>
            <p:cNvSpPr/>
            <p:nvPr/>
          </p:nvSpPr>
          <p:spPr>
            <a:xfrm>
              <a:off x="285720" y="2163128"/>
              <a:ext cx="2214578" cy="785596"/>
            </a:xfrm>
            <a:prstGeom prst="chevron">
              <a:avLst/>
            </a:prstGeom>
            <a:solidFill>
              <a:srgbClr val="00B0F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62" name="燕尾形 4"/>
            <p:cNvSpPr/>
            <p:nvPr/>
          </p:nvSpPr>
          <p:spPr>
            <a:xfrm>
              <a:off x="728636" y="2163128"/>
              <a:ext cx="1485910"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r>
                <a:rPr lang="zh-CN" altLang="en-US" sz="2400" b="1" dirty="0" smtClean="0">
                  <a:solidFill>
                    <a:schemeClr val="bg1"/>
                  </a:solidFill>
                  <a:latin typeface="Calibri" pitchFamily="34" charset="0"/>
                  <a:ea typeface="宋体" pitchFamily="2" charset="-122"/>
                  <a:cs typeface="Times New Roman" pitchFamily="18" charset="0"/>
                </a:rPr>
                <a:t>抵触进路</a:t>
              </a:r>
              <a:endParaRPr lang="zh-CN" altLang="en-US" sz="2400" dirty="0">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4171959" cy="461665"/>
            <a:chOff x="548443" y="1281397"/>
            <a:chExt cx="4171959"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743332" cy="461665"/>
            </a:xfrm>
            <a:prstGeom prst="rect">
              <a:avLst/>
            </a:prstGeom>
          </p:spPr>
          <p:txBody>
            <a:bodyPr wrap="none">
              <a:spAutoFit/>
            </a:bodyPr>
            <a:lstStyle/>
            <a:p>
              <a:r>
                <a:rPr lang="en-US" altLang="zh-CN" sz="2400" b="1" dirty="0" smtClean="0"/>
                <a:t>3</a:t>
              </a:r>
              <a:r>
                <a:rPr lang="zh-CN" altLang="en-US" sz="2400" b="1" dirty="0" smtClean="0"/>
                <a:t>、联锁对象间的联锁关系</a:t>
              </a:r>
              <a:endParaRPr lang="zh-CN" altLang="en-US" sz="2400" b="1" dirty="0" smtClean="0">
                <a:latin typeface="Times New Roman" pitchFamily="18" charset="0"/>
                <a:cs typeface="Times New Roman" pitchFamily="18" charset="0"/>
              </a:endParaRPr>
            </a:p>
          </p:txBody>
        </p:sp>
      </p:grpSp>
      <p:sp>
        <p:nvSpPr>
          <p:cNvPr id="7" name="矩形 6"/>
          <p:cNvSpPr/>
          <p:nvPr/>
        </p:nvSpPr>
        <p:spPr>
          <a:xfrm>
            <a:off x="477004" y="1814500"/>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3</a:t>
            </a:r>
            <a:r>
              <a:rPr lang="zh-CN" altLang="en-US" sz="2400" b="1" dirty="0" smtClean="0">
                <a:solidFill>
                  <a:srgbClr val="0303EB"/>
                </a:solidFill>
              </a:rPr>
              <a:t>）进路与进路之间的联锁</a:t>
            </a:r>
            <a:endParaRPr lang="zh-CN" altLang="en-US" sz="2400" dirty="0">
              <a:solidFill>
                <a:srgbClr val="0303EB"/>
              </a:solidFill>
            </a:endParaRPr>
          </a:p>
        </p:txBody>
      </p:sp>
      <p:sp>
        <p:nvSpPr>
          <p:cNvPr id="104451" name="Rectangle 3"/>
          <p:cNvSpPr>
            <a:spLocks noChangeArrowheads="1"/>
          </p:cNvSpPr>
          <p:nvPr/>
        </p:nvSpPr>
        <p:spPr bwMode="auto">
          <a:xfrm>
            <a:off x="0" y="0"/>
            <a:ext cx="12241213"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Object 1"/>
          <p:cNvGraphicFramePr>
            <a:graphicFrameLocks noChangeAspect="1"/>
          </p:cNvGraphicFramePr>
          <p:nvPr/>
        </p:nvGraphicFramePr>
        <p:xfrm>
          <a:off x="4674353" y="2902982"/>
          <a:ext cx="6016179" cy="1214446"/>
        </p:xfrm>
        <a:graphic>
          <a:graphicData uri="http://schemas.openxmlformats.org/presentationml/2006/ole">
            <p:oleObj spid="_x0000_s119810" r:id="rId3" imgW="3065145" imgH="621792" progId="">
              <p:embed/>
            </p:oleObj>
          </a:graphicData>
        </a:graphic>
      </p:graphicFrame>
      <p:grpSp>
        <p:nvGrpSpPr>
          <p:cNvPr id="8" name="组合 16"/>
          <p:cNvGrpSpPr/>
          <p:nvPr/>
        </p:nvGrpSpPr>
        <p:grpSpPr>
          <a:xfrm>
            <a:off x="3768721" y="3474486"/>
            <a:ext cx="1143008" cy="357190"/>
            <a:chOff x="3906028" y="5314962"/>
            <a:chExt cx="1143008" cy="357190"/>
          </a:xfrm>
        </p:grpSpPr>
        <p:sp>
          <p:nvSpPr>
            <p:cNvPr id="18" name="矩形 17"/>
            <p:cNvSpPr/>
            <p:nvPr/>
          </p:nvSpPr>
          <p:spPr>
            <a:xfrm>
              <a:off x="3977466" y="5314962"/>
              <a:ext cx="1071570" cy="285752"/>
            </a:xfrm>
            <a:prstGeom prst="rect">
              <a:avLst/>
            </a:prstGeom>
            <a:solidFill>
              <a:srgbClr val="FF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11"/>
            <p:cNvGrpSpPr/>
            <p:nvPr/>
          </p:nvGrpSpPr>
          <p:grpSpPr>
            <a:xfrm>
              <a:off x="3906030" y="5314965"/>
              <a:ext cx="1143012" cy="357191"/>
              <a:chOff x="1357290" y="1352550"/>
              <a:chExt cx="2714644" cy="433376"/>
            </a:xfrm>
          </p:grpSpPr>
          <p:grpSp>
            <p:nvGrpSpPr>
              <p:cNvPr id="14" name="组合 120"/>
              <p:cNvGrpSpPr/>
              <p:nvPr/>
            </p:nvGrpSpPr>
            <p:grpSpPr>
              <a:xfrm>
                <a:off x="3714744" y="1643050"/>
                <a:ext cx="285752" cy="142876"/>
                <a:chOff x="3643306" y="1643050"/>
                <a:chExt cx="285752" cy="142876"/>
              </a:xfrm>
            </p:grpSpPr>
            <p:sp>
              <p:nvSpPr>
                <p:cNvPr id="52" name="椭圆 51"/>
                <p:cNvSpPr/>
                <p:nvPr/>
              </p:nvSpPr>
              <p:spPr>
                <a:xfrm>
                  <a:off x="3643306"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3786182"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21"/>
              <p:cNvGrpSpPr/>
              <p:nvPr/>
            </p:nvGrpSpPr>
            <p:grpSpPr>
              <a:xfrm>
                <a:off x="1500166" y="1643050"/>
                <a:ext cx="285752" cy="142876"/>
                <a:chOff x="1643042" y="1643050"/>
                <a:chExt cx="285752" cy="142876"/>
              </a:xfrm>
            </p:grpSpPr>
            <p:sp>
              <p:nvSpPr>
                <p:cNvPr id="50" name="椭圆 49"/>
                <p:cNvSpPr/>
                <p:nvPr/>
              </p:nvSpPr>
              <p:spPr>
                <a:xfrm>
                  <a:off x="1643042"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785918"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p:nvSpPr>
            <p:spPr>
              <a:xfrm>
                <a:off x="1357290" y="1643050"/>
                <a:ext cx="2714644" cy="714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11"/>
              <p:cNvGrpSpPr/>
              <p:nvPr/>
            </p:nvGrpSpPr>
            <p:grpSpPr>
              <a:xfrm>
                <a:off x="1428728" y="1352550"/>
                <a:ext cx="2628922" cy="366713"/>
                <a:chOff x="1428728" y="1352550"/>
                <a:chExt cx="2628922" cy="366713"/>
              </a:xfrm>
            </p:grpSpPr>
            <p:sp>
              <p:nvSpPr>
                <p:cNvPr id="24" name="任意多边形 23"/>
                <p:cNvSpPr/>
                <p:nvPr/>
              </p:nvSpPr>
              <p:spPr>
                <a:xfrm>
                  <a:off x="1428728" y="1643049"/>
                  <a:ext cx="2428892" cy="45719"/>
                </a:xfrm>
                <a:custGeom>
                  <a:avLst/>
                  <a:gdLst>
                    <a:gd name="connsiteX0" fmla="*/ 0 w 1157288"/>
                    <a:gd name="connsiteY0" fmla="*/ 0 h 0"/>
                    <a:gd name="connsiteX1" fmla="*/ 1157288 w 1157288"/>
                    <a:gd name="connsiteY1" fmla="*/ 0 h 0"/>
                  </a:gdLst>
                  <a:ahLst/>
                  <a:cxnLst>
                    <a:cxn ang="0">
                      <a:pos x="connsiteX0" y="connsiteY0"/>
                    </a:cxn>
                    <a:cxn ang="0">
                      <a:pos x="connsiteX1" y="connsiteY1"/>
                    </a:cxn>
                  </a:cxnLst>
                  <a:rect l="l" t="t" r="r" b="b"/>
                  <a:pathLst>
                    <a:path w="1157288">
                      <a:moveTo>
                        <a:pt x="0" y="0"/>
                      </a:moveTo>
                      <a:lnTo>
                        <a:pt x="1157288" y="0"/>
                      </a:lnTo>
                    </a:path>
                  </a:pathLst>
                </a:custGeom>
                <a:ln>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任意多边形 24"/>
                <p:cNvSpPr/>
                <p:nvPr/>
              </p:nvSpPr>
              <p:spPr>
                <a:xfrm>
                  <a:off x="1643042"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任意多边形 25"/>
                <p:cNvSpPr/>
                <p:nvPr/>
              </p:nvSpPr>
              <p:spPr>
                <a:xfrm flipV="1">
                  <a:off x="1433513" y="1568768"/>
                  <a:ext cx="2566983" cy="74281"/>
                </a:xfrm>
                <a:custGeom>
                  <a:avLst/>
                  <a:gdLst>
                    <a:gd name="connsiteX0" fmla="*/ 0 w 1843087"/>
                    <a:gd name="connsiteY0" fmla="*/ 0 h 0"/>
                    <a:gd name="connsiteX1" fmla="*/ 1843087 w 1843087"/>
                    <a:gd name="connsiteY1" fmla="*/ 0 h 0"/>
                  </a:gdLst>
                  <a:ahLst/>
                  <a:cxnLst>
                    <a:cxn ang="0">
                      <a:pos x="connsiteX0" y="connsiteY0"/>
                    </a:cxn>
                    <a:cxn ang="0">
                      <a:pos x="connsiteX1" y="connsiteY1"/>
                    </a:cxn>
                  </a:cxnLst>
                  <a:rect l="l" t="t" r="r" b="b"/>
                  <a:pathLst>
                    <a:path w="1843087">
                      <a:moveTo>
                        <a:pt x="0" y="0"/>
                      </a:moveTo>
                      <a:lnTo>
                        <a:pt x="1843087" y="0"/>
                      </a:lnTo>
                    </a:path>
                  </a:pathLst>
                </a:cu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任意多边形 26"/>
                <p:cNvSpPr/>
                <p:nvPr/>
              </p:nvSpPr>
              <p:spPr>
                <a:xfrm>
                  <a:off x="2300288"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任意多边形 27"/>
                <p:cNvSpPr/>
                <p:nvPr/>
              </p:nvSpPr>
              <p:spPr>
                <a:xfrm>
                  <a:off x="3000364"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任意多边形 28"/>
                <p:cNvSpPr/>
                <p:nvPr/>
              </p:nvSpPr>
              <p:spPr>
                <a:xfrm>
                  <a:off x="3657610"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任意多边形 29"/>
                <p:cNvSpPr/>
                <p:nvPr/>
              </p:nvSpPr>
              <p:spPr>
                <a:xfrm>
                  <a:off x="1747838" y="1428750"/>
                  <a:ext cx="0" cy="280988"/>
                </a:xfrm>
                <a:custGeom>
                  <a:avLst/>
                  <a:gdLst>
                    <a:gd name="connsiteX0" fmla="*/ 0 w 0"/>
                    <a:gd name="connsiteY0" fmla="*/ 0 h 280988"/>
                    <a:gd name="connsiteX1" fmla="*/ 0 w 0"/>
                    <a:gd name="connsiteY1" fmla="*/ 280988 h 280988"/>
                  </a:gdLst>
                  <a:ahLst/>
                  <a:cxnLst>
                    <a:cxn ang="0">
                      <a:pos x="connsiteX0" y="connsiteY0"/>
                    </a:cxn>
                    <a:cxn ang="0">
                      <a:pos x="connsiteX1" y="connsiteY1"/>
                    </a:cxn>
                  </a:cxnLst>
                  <a:rect l="l" t="t" r="r" b="b"/>
                  <a:pathLst>
                    <a:path h="280988">
                      <a:moveTo>
                        <a:pt x="0" y="0"/>
                      </a:moveTo>
                      <a:lnTo>
                        <a:pt x="0" y="28098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任意多边形 30"/>
                <p:cNvSpPr/>
                <p:nvPr/>
              </p:nvSpPr>
              <p:spPr>
                <a:xfrm>
                  <a:off x="2405079" y="1428750"/>
                  <a:ext cx="0" cy="285750"/>
                </a:xfrm>
                <a:custGeom>
                  <a:avLst/>
                  <a:gdLst>
                    <a:gd name="connsiteX0" fmla="*/ 0 w 0"/>
                    <a:gd name="connsiteY0" fmla="*/ 0 h 285750"/>
                    <a:gd name="connsiteX1" fmla="*/ 0 w 0"/>
                    <a:gd name="connsiteY1" fmla="*/ 285750 h 285750"/>
                  </a:gdLst>
                  <a:ahLst/>
                  <a:cxnLst>
                    <a:cxn ang="0">
                      <a:pos x="connsiteX0" y="connsiteY0"/>
                    </a:cxn>
                    <a:cxn ang="0">
                      <a:pos x="connsiteX1" y="connsiteY1"/>
                    </a:cxn>
                  </a:cxnLst>
                  <a:rect l="l" t="t" r="r" b="b"/>
                  <a:pathLst>
                    <a:path h="285750">
                      <a:moveTo>
                        <a:pt x="0" y="0"/>
                      </a:move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任意多边形 31"/>
                <p:cNvSpPr/>
                <p:nvPr/>
              </p:nvSpPr>
              <p:spPr>
                <a:xfrm>
                  <a:off x="3105151" y="1428750"/>
                  <a:ext cx="0" cy="285750"/>
                </a:xfrm>
                <a:custGeom>
                  <a:avLst/>
                  <a:gdLst>
                    <a:gd name="connsiteX0" fmla="*/ 0 w 0"/>
                    <a:gd name="connsiteY0" fmla="*/ 0 h 285750"/>
                    <a:gd name="connsiteX1" fmla="*/ 0 w 0"/>
                    <a:gd name="connsiteY1" fmla="*/ 285750 h 285750"/>
                  </a:gdLst>
                  <a:ahLst/>
                  <a:cxnLst>
                    <a:cxn ang="0">
                      <a:pos x="connsiteX0" y="connsiteY0"/>
                    </a:cxn>
                    <a:cxn ang="0">
                      <a:pos x="connsiteX1" y="connsiteY1"/>
                    </a:cxn>
                  </a:cxnLst>
                  <a:rect l="l" t="t" r="r" b="b"/>
                  <a:pathLst>
                    <a:path h="285750">
                      <a:moveTo>
                        <a:pt x="0" y="0"/>
                      </a:move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任意多边形 32"/>
                <p:cNvSpPr/>
                <p:nvPr/>
              </p:nvSpPr>
              <p:spPr>
                <a:xfrm>
                  <a:off x="3762392" y="1428750"/>
                  <a:ext cx="0" cy="280988"/>
                </a:xfrm>
                <a:custGeom>
                  <a:avLst/>
                  <a:gdLst>
                    <a:gd name="connsiteX0" fmla="*/ 0 w 0"/>
                    <a:gd name="connsiteY0" fmla="*/ 0 h 280988"/>
                    <a:gd name="connsiteX1" fmla="*/ 0 w 0"/>
                    <a:gd name="connsiteY1" fmla="*/ 280988 h 280988"/>
                  </a:gdLst>
                  <a:ahLst/>
                  <a:cxnLst>
                    <a:cxn ang="0">
                      <a:pos x="connsiteX0" y="connsiteY0"/>
                    </a:cxn>
                    <a:cxn ang="0">
                      <a:pos x="connsiteX1" y="connsiteY1"/>
                    </a:cxn>
                  </a:cxnLst>
                  <a:rect l="l" t="t" r="r" b="b"/>
                  <a:pathLst>
                    <a:path h="280988">
                      <a:moveTo>
                        <a:pt x="0" y="0"/>
                      </a:moveTo>
                      <a:lnTo>
                        <a:pt x="0" y="28098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圆角矩形 33"/>
                <p:cNvSpPr/>
                <p:nvPr/>
              </p:nvSpPr>
              <p:spPr>
                <a:xfrm>
                  <a:off x="1857356" y="1428736"/>
                  <a:ext cx="42862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圆角矩形 34"/>
                <p:cNvSpPr/>
                <p:nvPr/>
              </p:nvSpPr>
              <p:spPr>
                <a:xfrm>
                  <a:off x="2500298" y="1428736"/>
                  <a:ext cx="500066"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a:off x="3214678" y="1428736"/>
                  <a:ext cx="42862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a:off x="1500166" y="1428736"/>
                  <a:ext cx="7143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3929058" y="1428736"/>
                  <a:ext cx="7143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1428750" y="1357313"/>
                  <a:ext cx="114300" cy="361950"/>
                </a:xfrm>
                <a:custGeom>
                  <a:avLst/>
                  <a:gdLst>
                    <a:gd name="connsiteX0" fmla="*/ 114300 w 114300"/>
                    <a:gd name="connsiteY0" fmla="*/ 0 h 361950"/>
                    <a:gd name="connsiteX1" fmla="*/ 52388 w 114300"/>
                    <a:gd name="connsiteY1" fmla="*/ 28575 h 361950"/>
                    <a:gd name="connsiteX2" fmla="*/ 9525 w 114300"/>
                    <a:gd name="connsiteY2" fmla="*/ 147637 h 361950"/>
                    <a:gd name="connsiteX3" fmla="*/ 0 w 114300"/>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14300" h="361950">
                      <a:moveTo>
                        <a:pt x="114300" y="0"/>
                      </a:moveTo>
                      <a:cubicBezTo>
                        <a:pt x="92075" y="1984"/>
                        <a:pt x="69850" y="3969"/>
                        <a:pt x="52388" y="28575"/>
                      </a:cubicBezTo>
                      <a:cubicBezTo>
                        <a:pt x="34926" y="53181"/>
                        <a:pt x="18256" y="92075"/>
                        <a:pt x="9525" y="147637"/>
                      </a:cubicBezTo>
                      <a:cubicBezTo>
                        <a:pt x="794" y="203200"/>
                        <a:pt x="397" y="282575"/>
                        <a:pt x="0" y="3619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任意多边形 39"/>
                <p:cNvSpPr/>
                <p:nvPr/>
              </p:nvSpPr>
              <p:spPr>
                <a:xfrm>
                  <a:off x="3957638" y="1352550"/>
                  <a:ext cx="100012" cy="361950"/>
                </a:xfrm>
                <a:custGeom>
                  <a:avLst/>
                  <a:gdLst>
                    <a:gd name="connsiteX0" fmla="*/ 0 w 100012"/>
                    <a:gd name="connsiteY0" fmla="*/ 0 h 361950"/>
                    <a:gd name="connsiteX1" fmla="*/ 71437 w 100012"/>
                    <a:gd name="connsiteY1" fmla="*/ 33338 h 361950"/>
                    <a:gd name="connsiteX2" fmla="*/ 95250 w 100012"/>
                    <a:gd name="connsiteY2" fmla="*/ 109538 h 361950"/>
                    <a:gd name="connsiteX3" fmla="*/ 100012 w 100012"/>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00012" h="361950">
                      <a:moveTo>
                        <a:pt x="0" y="0"/>
                      </a:moveTo>
                      <a:cubicBezTo>
                        <a:pt x="27781" y="7541"/>
                        <a:pt x="55562" y="15082"/>
                        <a:pt x="71437" y="33338"/>
                      </a:cubicBezTo>
                      <a:cubicBezTo>
                        <a:pt x="87312" y="51594"/>
                        <a:pt x="90488" y="54769"/>
                        <a:pt x="95250" y="109538"/>
                      </a:cubicBezTo>
                      <a:cubicBezTo>
                        <a:pt x="100012" y="164307"/>
                        <a:pt x="100012" y="263128"/>
                        <a:pt x="100012" y="3619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任意多边形 40"/>
                <p:cNvSpPr/>
                <p:nvPr/>
              </p:nvSpPr>
              <p:spPr>
                <a:xfrm>
                  <a:off x="1543050" y="1357313"/>
                  <a:ext cx="2424113" cy="0"/>
                </a:xfrm>
                <a:custGeom>
                  <a:avLst/>
                  <a:gdLst>
                    <a:gd name="connsiteX0" fmla="*/ 0 w 2424113"/>
                    <a:gd name="connsiteY0" fmla="*/ 0 h 0"/>
                    <a:gd name="connsiteX1" fmla="*/ 2424113 w 2424113"/>
                    <a:gd name="connsiteY1" fmla="*/ 0 h 0"/>
                  </a:gdLst>
                  <a:ahLst/>
                  <a:cxnLst>
                    <a:cxn ang="0">
                      <a:pos x="connsiteX0" y="connsiteY0"/>
                    </a:cxn>
                    <a:cxn ang="0">
                      <a:pos x="connsiteX1" y="connsiteY1"/>
                    </a:cxn>
                  </a:cxnLst>
                  <a:rect l="l" t="t" r="r" b="b"/>
                  <a:pathLst>
                    <a:path w="2424113">
                      <a:moveTo>
                        <a:pt x="0" y="0"/>
                      </a:moveTo>
                      <a:lnTo>
                        <a:pt x="2424113"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任意多边形 41"/>
                <p:cNvSpPr/>
                <p:nvPr/>
              </p:nvSpPr>
              <p:spPr>
                <a:xfrm>
                  <a:off x="1428750" y="1709738"/>
                  <a:ext cx="2628900" cy="4762"/>
                </a:xfrm>
                <a:custGeom>
                  <a:avLst/>
                  <a:gdLst>
                    <a:gd name="connsiteX0" fmla="*/ 0 w 2628900"/>
                    <a:gd name="connsiteY0" fmla="*/ 4762 h 4762"/>
                    <a:gd name="connsiteX1" fmla="*/ 2628900 w 2628900"/>
                    <a:gd name="connsiteY1" fmla="*/ 0 h 4762"/>
                  </a:gdLst>
                  <a:ahLst/>
                  <a:cxnLst>
                    <a:cxn ang="0">
                      <a:pos x="connsiteX0" y="connsiteY0"/>
                    </a:cxn>
                    <a:cxn ang="0">
                      <a:pos x="connsiteX1" y="connsiteY1"/>
                    </a:cxn>
                  </a:cxnLst>
                  <a:rect l="l" t="t" r="r" b="b"/>
                  <a:pathLst>
                    <a:path w="2628900" h="4762">
                      <a:moveTo>
                        <a:pt x="0" y="4762"/>
                      </a:moveTo>
                      <a:lnTo>
                        <a:pt x="262890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任意多边形 42"/>
                <p:cNvSpPr/>
                <p:nvPr/>
              </p:nvSpPr>
              <p:spPr>
                <a:xfrm>
                  <a:off x="1614488" y="1352550"/>
                  <a:ext cx="0" cy="361950"/>
                </a:xfrm>
                <a:custGeom>
                  <a:avLst/>
                  <a:gdLst>
                    <a:gd name="connsiteX0" fmla="*/ 0 w 0"/>
                    <a:gd name="connsiteY0" fmla="*/ 0 h 361950"/>
                    <a:gd name="connsiteX1" fmla="*/ 0 w 0"/>
                    <a:gd name="connsiteY1" fmla="*/ 361950 h 361950"/>
                  </a:gdLst>
                  <a:ahLst/>
                  <a:cxnLst>
                    <a:cxn ang="0">
                      <a:pos x="connsiteX0" y="connsiteY0"/>
                    </a:cxn>
                    <a:cxn ang="0">
                      <a:pos x="connsiteX1" y="connsiteY1"/>
                    </a:cxn>
                  </a:cxnLst>
                  <a:rect l="l" t="t" r="r" b="b"/>
                  <a:pathLst>
                    <a:path h="361950">
                      <a:moveTo>
                        <a:pt x="0" y="0"/>
                      </a:moveTo>
                      <a:lnTo>
                        <a:pt x="0" y="361950"/>
                      </a:lnTo>
                    </a:path>
                  </a:pathLst>
                </a:cu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任意多边形 43"/>
                <p:cNvSpPr/>
                <p:nvPr/>
              </p:nvSpPr>
              <p:spPr>
                <a:xfrm>
                  <a:off x="3881438" y="1357313"/>
                  <a:ext cx="0" cy="347662"/>
                </a:xfrm>
                <a:custGeom>
                  <a:avLst/>
                  <a:gdLst>
                    <a:gd name="connsiteX0" fmla="*/ 0 w 0"/>
                    <a:gd name="connsiteY0" fmla="*/ 0 h 347662"/>
                    <a:gd name="connsiteX1" fmla="*/ 0 w 0"/>
                    <a:gd name="connsiteY1" fmla="*/ 347662 h 347662"/>
                  </a:gdLst>
                  <a:ahLst/>
                  <a:cxnLst>
                    <a:cxn ang="0">
                      <a:pos x="connsiteX0" y="connsiteY0"/>
                    </a:cxn>
                    <a:cxn ang="0">
                      <a:pos x="connsiteX1" y="connsiteY1"/>
                    </a:cxn>
                  </a:cxnLst>
                  <a:rect l="l" t="t" r="r" b="b"/>
                  <a:pathLst>
                    <a:path h="347662">
                      <a:moveTo>
                        <a:pt x="0" y="0"/>
                      </a:moveTo>
                      <a:lnTo>
                        <a:pt x="0" y="34766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任意多边形 44"/>
                <p:cNvSpPr/>
                <p:nvPr/>
              </p:nvSpPr>
              <p:spPr>
                <a:xfrm>
                  <a:off x="1433513" y="1652588"/>
                  <a:ext cx="180975" cy="0"/>
                </a:xfrm>
                <a:custGeom>
                  <a:avLst/>
                  <a:gdLst>
                    <a:gd name="connsiteX0" fmla="*/ 0 w 180975"/>
                    <a:gd name="connsiteY0" fmla="*/ 0 h 0"/>
                    <a:gd name="connsiteX1" fmla="*/ 180975 w 180975"/>
                    <a:gd name="connsiteY1" fmla="*/ 0 h 0"/>
                  </a:gdLst>
                  <a:ahLst/>
                  <a:cxnLst>
                    <a:cxn ang="0">
                      <a:pos x="connsiteX0" y="connsiteY0"/>
                    </a:cxn>
                    <a:cxn ang="0">
                      <a:pos x="connsiteX1" y="connsiteY1"/>
                    </a:cxn>
                  </a:cxnLst>
                  <a:rect l="l" t="t" r="r" b="b"/>
                  <a:pathLst>
                    <a:path w="180975">
                      <a:moveTo>
                        <a:pt x="0" y="0"/>
                      </a:moveTo>
                      <a:lnTo>
                        <a:pt x="180975"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任意多边形 45"/>
                <p:cNvSpPr/>
                <p:nvPr/>
              </p:nvSpPr>
              <p:spPr>
                <a:xfrm>
                  <a:off x="1843088" y="1652588"/>
                  <a:ext cx="452437" cy="0"/>
                </a:xfrm>
                <a:custGeom>
                  <a:avLst/>
                  <a:gdLst>
                    <a:gd name="connsiteX0" fmla="*/ 0 w 452437"/>
                    <a:gd name="connsiteY0" fmla="*/ 0 h 0"/>
                    <a:gd name="connsiteX1" fmla="*/ 452437 w 452437"/>
                    <a:gd name="connsiteY1" fmla="*/ 0 h 0"/>
                  </a:gdLst>
                  <a:ahLst/>
                  <a:cxnLst>
                    <a:cxn ang="0">
                      <a:pos x="connsiteX0" y="connsiteY0"/>
                    </a:cxn>
                    <a:cxn ang="0">
                      <a:pos x="connsiteX1" y="connsiteY1"/>
                    </a:cxn>
                  </a:cxnLst>
                  <a:rect l="l" t="t" r="r" b="b"/>
                  <a:pathLst>
                    <a:path w="452437">
                      <a:moveTo>
                        <a:pt x="0" y="0"/>
                      </a:moveTo>
                      <a:lnTo>
                        <a:pt x="45243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任意多边形 46"/>
                <p:cNvSpPr/>
                <p:nvPr/>
              </p:nvSpPr>
              <p:spPr>
                <a:xfrm>
                  <a:off x="2500313" y="1652588"/>
                  <a:ext cx="490537" cy="0"/>
                </a:xfrm>
                <a:custGeom>
                  <a:avLst/>
                  <a:gdLst>
                    <a:gd name="connsiteX0" fmla="*/ 0 w 490537"/>
                    <a:gd name="connsiteY0" fmla="*/ 0 h 0"/>
                    <a:gd name="connsiteX1" fmla="*/ 490537 w 490537"/>
                    <a:gd name="connsiteY1" fmla="*/ 0 h 0"/>
                  </a:gdLst>
                  <a:ahLst/>
                  <a:cxnLst>
                    <a:cxn ang="0">
                      <a:pos x="connsiteX0" y="connsiteY0"/>
                    </a:cxn>
                    <a:cxn ang="0">
                      <a:pos x="connsiteX1" y="connsiteY1"/>
                    </a:cxn>
                  </a:cxnLst>
                  <a:rect l="l" t="t" r="r" b="b"/>
                  <a:pathLst>
                    <a:path w="490537">
                      <a:moveTo>
                        <a:pt x="0" y="0"/>
                      </a:moveTo>
                      <a:lnTo>
                        <a:pt x="49053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任意多边形 47"/>
                <p:cNvSpPr/>
                <p:nvPr/>
              </p:nvSpPr>
              <p:spPr>
                <a:xfrm>
                  <a:off x="3195638" y="1652588"/>
                  <a:ext cx="461962" cy="0"/>
                </a:xfrm>
                <a:custGeom>
                  <a:avLst/>
                  <a:gdLst>
                    <a:gd name="connsiteX0" fmla="*/ 0 w 461962"/>
                    <a:gd name="connsiteY0" fmla="*/ 0 h 0"/>
                    <a:gd name="connsiteX1" fmla="*/ 461962 w 461962"/>
                    <a:gd name="connsiteY1" fmla="*/ 0 h 0"/>
                  </a:gdLst>
                  <a:ahLst/>
                  <a:cxnLst>
                    <a:cxn ang="0">
                      <a:pos x="connsiteX0" y="connsiteY0"/>
                    </a:cxn>
                    <a:cxn ang="0">
                      <a:pos x="connsiteX1" y="connsiteY1"/>
                    </a:cxn>
                  </a:cxnLst>
                  <a:rect l="l" t="t" r="r" b="b"/>
                  <a:pathLst>
                    <a:path w="461962">
                      <a:moveTo>
                        <a:pt x="0" y="0"/>
                      </a:moveTo>
                      <a:lnTo>
                        <a:pt x="461962"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9" name="任意多边形 48"/>
                <p:cNvSpPr/>
                <p:nvPr/>
              </p:nvSpPr>
              <p:spPr>
                <a:xfrm>
                  <a:off x="3881438" y="1652588"/>
                  <a:ext cx="171450" cy="0"/>
                </a:xfrm>
                <a:custGeom>
                  <a:avLst/>
                  <a:gdLst>
                    <a:gd name="connsiteX0" fmla="*/ 0 w 171450"/>
                    <a:gd name="connsiteY0" fmla="*/ 0 h 0"/>
                    <a:gd name="connsiteX1" fmla="*/ 171450 w 171450"/>
                    <a:gd name="connsiteY1" fmla="*/ 0 h 0"/>
                  </a:gdLst>
                  <a:ahLst/>
                  <a:cxnLst>
                    <a:cxn ang="0">
                      <a:pos x="connsiteX0" y="connsiteY0"/>
                    </a:cxn>
                    <a:cxn ang="0">
                      <a:pos x="connsiteX1" y="connsiteY1"/>
                    </a:cxn>
                  </a:cxnLst>
                  <a:rect l="l" t="t" r="r" b="b"/>
                  <a:pathLst>
                    <a:path w="171450">
                      <a:moveTo>
                        <a:pt x="0" y="0"/>
                      </a:moveTo>
                      <a:lnTo>
                        <a:pt x="17145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sp>
        <p:nvSpPr>
          <p:cNvPr id="54" name="任意多边形 53"/>
          <p:cNvSpPr/>
          <p:nvPr/>
        </p:nvSpPr>
        <p:spPr>
          <a:xfrm>
            <a:off x="5179033" y="3126349"/>
            <a:ext cx="3554569" cy="708338"/>
          </a:xfrm>
          <a:custGeom>
            <a:avLst/>
            <a:gdLst>
              <a:gd name="connsiteX0" fmla="*/ 0 w 3554569"/>
              <a:gd name="connsiteY0" fmla="*/ 708338 h 708338"/>
              <a:gd name="connsiteX1" fmla="*/ 1326524 w 3554569"/>
              <a:gd name="connsiteY1" fmla="*/ 708338 h 708338"/>
              <a:gd name="connsiteX2" fmla="*/ 1828800 w 3554569"/>
              <a:gd name="connsiteY2" fmla="*/ 0 h 708338"/>
              <a:gd name="connsiteX3" fmla="*/ 3554569 w 3554569"/>
              <a:gd name="connsiteY3" fmla="*/ 0 h 708338"/>
            </a:gdLst>
            <a:ahLst/>
            <a:cxnLst>
              <a:cxn ang="0">
                <a:pos x="connsiteX0" y="connsiteY0"/>
              </a:cxn>
              <a:cxn ang="0">
                <a:pos x="connsiteX1" y="connsiteY1"/>
              </a:cxn>
              <a:cxn ang="0">
                <a:pos x="connsiteX2" y="connsiteY2"/>
              </a:cxn>
              <a:cxn ang="0">
                <a:pos x="connsiteX3" y="connsiteY3"/>
              </a:cxn>
            </a:cxnLst>
            <a:rect l="l" t="t" r="r" b="b"/>
            <a:pathLst>
              <a:path w="3554569" h="708338">
                <a:moveTo>
                  <a:pt x="0" y="708338"/>
                </a:moveTo>
                <a:lnTo>
                  <a:pt x="1326524" y="708338"/>
                </a:lnTo>
                <a:lnTo>
                  <a:pt x="1828800" y="0"/>
                </a:lnTo>
                <a:lnTo>
                  <a:pt x="3554569" y="0"/>
                </a:lnTo>
              </a:path>
            </a:pathLst>
          </a:custGeom>
          <a:ln w="3810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任意多边形 54"/>
          <p:cNvSpPr/>
          <p:nvPr/>
        </p:nvSpPr>
        <p:spPr>
          <a:xfrm>
            <a:off x="5191912" y="3886202"/>
            <a:ext cx="3515932" cy="0"/>
          </a:xfrm>
          <a:custGeom>
            <a:avLst/>
            <a:gdLst>
              <a:gd name="connsiteX0" fmla="*/ 0 w 3515932"/>
              <a:gd name="connsiteY0" fmla="*/ 0 h 0"/>
              <a:gd name="connsiteX1" fmla="*/ 3515932 w 3515932"/>
              <a:gd name="connsiteY1" fmla="*/ 0 h 0"/>
            </a:gdLst>
            <a:ahLst/>
            <a:cxnLst>
              <a:cxn ang="0">
                <a:pos x="connsiteX0" y="connsiteY0"/>
              </a:cxn>
              <a:cxn ang="0">
                <a:pos x="connsiteX1" y="connsiteY1"/>
              </a:cxn>
            </a:cxnLst>
            <a:rect l="l" t="t" r="r" b="b"/>
            <a:pathLst>
              <a:path w="3515932">
                <a:moveTo>
                  <a:pt x="0" y="0"/>
                </a:moveTo>
                <a:lnTo>
                  <a:pt x="3515932" y="0"/>
                </a:lnTo>
              </a:path>
            </a:pathLst>
          </a:custGeom>
          <a:ln w="38100">
            <a:solidFill>
              <a:srgbClr val="FF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aphicFrame>
        <p:nvGraphicFramePr>
          <p:cNvPr id="56" name="表格 55"/>
          <p:cNvGraphicFramePr>
            <a:graphicFrameLocks noGrp="1"/>
          </p:cNvGraphicFramePr>
          <p:nvPr/>
        </p:nvGraphicFramePr>
        <p:xfrm>
          <a:off x="3620276" y="4814896"/>
          <a:ext cx="7500990" cy="1428759"/>
        </p:xfrm>
        <a:graphic>
          <a:graphicData uri="http://schemas.openxmlformats.org/drawingml/2006/table">
            <a:tbl>
              <a:tblPr/>
              <a:tblGrid>
                <a:gridCol w="1643074"/>
                <a:gridCol w="3929090"/>
                <a:gridCol w="1928826"/>
              </a:tblGrid>
              <a:tr h="476253">
                <a:tc>
                  <a:txBody>
                    <a:bodyPr/>
                    <a:lstStyle/>
                    <a:p>
                      <a:pPr algn="ctr">
                        <a:spcAft>
                          <a:spcPts val="0"/>
                        </a:spcAft>
                      </a:pPr>
                      <a:r>
                        <a:rPr lang="zh-CN" sz="2000" b="1" kern="100" dirty="0">
                          <a:latin typeface="Calibri"/>
                          <a:ea typeface="宋体"/>
                          <a:cs typeface="Times New Roman"/>
                        </a:rPr>
                        <a:t>进路号</a:t>
                      </a:r>
                      <a:endParaRPr lang="zh-CN" sz="2000"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2000" b="1" kern="100">
                          <a:latin typeface="Calibri"/>
                          <a:ea typeface="宋体"/>
                          <a:cs typeface="Times New Roman"/>
                        </a:rPr>
                        <a:t>进路名称</a:t>
                      </a:r>
                      <a:endParaRPr lang="zh-CN" sz="20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2000" b="1" kern="100">
                          <a:latin typeface="Calibri"/>
                          <a:ea typeface="宋体"/>
                          <a:cs typeface="Times New Roman"/>
                        </a:rPr>
                        <a:t>抵触进路</a:t>
                      </a:r>
                      <a:endParaRPr lang="zh-CN" sz="20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76253">
                <a:tc>
                  <a:txBody>
                    <a:bodyPr/>
                    <a:lstStyle/>
                    <a:p>
                      <a:pPr algn="ctr">
                        <a:spcAft>
                          <a:spcPts val="0"/>
                        </a:spcAft>
                      </a:pPr>
                      <a:r>
                        <a:rPr lang="en-US" sz="2000" b="1" kern="100" dirty="0">
                          <a:solidFill>
                            <a:schemeClr val="bg1"/>
                          </a:solidFill>
                          <a:latin typeface="Calibri"/>
                          <a:ea typeface="宋体"/>
                          <a:cs typeface="Times New Roman"/>
                        </a:rPr>
                        <a:t>1</a:t>
                      </a:r>
                      <a:endParaRPr lang="zh-CN" sz="2000" b="1" kern="100" dirty="0">
                        <a:solidFill>
                          <a:schemeClr val="bg1"/>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1AEEE"/>
                    </a:solidFill>
                  </a:tcPr>
                </a:tc>
                <a:tc>
                  <a:txBody>
                    <a:bodyPr/>
                    <a:lstStyle/>
                    <a:p>
                      <a:pPr algn="ctr">
                        <a:spcAft>
                          <a:spcPts val="0"/>
                        </a:spcAft>
                      </a:pPr>
                      <a:r>
                        <a:rPr lang="en-US" sz="2000" b="1" kern="100" dirty="0">
                          <a:solidFill>
                            <a:schemeClr val="bg1"/>
                          </a:solidFill>
                          <a:latin typeface="Calibri"/>
                          <a:ea typeface="宋体"/>
                          <a:cs typeface="Times New Roman"/>
                        </a:rPr>
                        <a:t>X</a:t>
                      </a:r>
                      <a:r>
                        <a:rPr lang="zh-CN" sz="2000" b="1" kern="100" dirty="0">
                          <a:solidFill>
                            <a:schemeClr val="bg1"/>
                          </a:solidFill>
                          <a:latin typeface="Calibri"/>
                          <a:ea typeface="宋体"/>
                          <a:cs typeface="Times New Roman"/>
                        </a:rPr>
                        <a:t>至Ⅰ道接车</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1AEEE"/>
                    </a:solidFill>
                  </a:tcPr>
                </a:tc>
                <a:tc>
                  <a:txBody>
                    <a:bodyPr/>
                    <a:lstStyle/>
                    <a:p>
                      <a:pPr algn="ctr">
                        <a:spcAft>
                          <a:spcPts val="0"/>
                        </a:spcAft>
                      </a:pPr>
                      <a:r>
                        <a:rPr lang="en-US" sz="2000" b="1" kern="100" dirty="0">
                          <a:solidFill>
                            <a:schemeClr val="bg1"/>
                          </a:solidFill>
                          <a:latin typeface="Calibri"/>
                          <a:ea typeface="宋体"/>
                          <a:cs typeface="Times New Roman"/>
                        </a:rPr>
                        <a:t>2</a:t>
                      </a:r>
                      <a:endParaRPr lang="zh-CN" sz="2000" b="1" kern="100" dirty="0">
                        <a:solidFill>
                          <a:schemeClr val="bg1"/>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1AEEE"/>
                    </a:solidFill>
                  </a:tcPr>
                </a:tc>
              </a:tr>
              <a:tr h="476253">
                <a:tc>
                  <a:txBody>
                    <a:bodyPr/>
                    <a:lstStyle/>
                    <a:p>
                      <a:pPr algn="ctr">
                        <a:spcAft>
                          <a:spcPts val="0"/>
                        </a:spcAft>
                      </a:pPr>
                      <a:r>
                        <a:rPr lang="en-US" sz="2000" b="1" kern="100" dirty="0">
                          <a:solidFill>
                            <a:schemeClr val="bg1"/>
                          </a:solidFill>
                          <a:latin typeface="Calibri"/>
                          <a:ea typeface="宋体"/>
                          <a:cs typeface="Times New Roman"/>
                        </a:rPr>
                        <a:t>2</a:t>
                      </a:r>
                      <a:endParaRPr lang="zh-CN" sz="2000" b="1" kern="100" dirty="0">
                        <a:solidFill>
                          <a:schemeClr val="bg1"/>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FF"/>
                    </a:solidFill>
                  </a:tcPr>
                </a:tc>
                <a:tc>
                  <a:txBody>
                    <a:bodyPr/>
                    <a:lstStyle/>
                    <a:p>
                      <a:pPr algn="ctr">
                        <a:spcAft>
                          <a:spcPts val="0"/>
                        </a:spcAft>
                      </a:pPr>
                      <a:r>
                        <a:rPr lang="en-US" sz="2000" b="1" kern="100" dirty="0">
                          <a:solidFill>
                            <a:schemeClr val="bg1"/>
                          </a:solidFill>
                          <a:latin typeface="Calibri"/>
                          <a:ea typeface="宋体"/>
                          <a:cs typeface="Times New Roman"/>
                        </a:rPr>
                        <a:t>X</a:t>
                      </a:r>
                      <a:r>
                        <a:rPr lang="zh-CN" sz="2000" b="1" kern="100" dirty="0">
                          <a:solidFill>
                            <a:schemeClr val="bg1"/>
                          </a:solidFill>
                          <a:latin typeface="Calibri"/>
                          <a:ea typeface="宋体"/>
                          <a:cs typeface="Times New Roman"/>
                        </a:rPr>
                        <a:t>至Ⅱ道接车</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FF"/>
                    </a:solidFill>
                  </a:tcPr>
                </a:tc>
                <a:tc>
                  <a:txBody>
                    <a:bodyPr/>
                    <a:lstStyle/>
                    <a:p>
                      <a:pPr algn="ctr">
                        <a:spcAft>
                          <a:spcPts val="0"/>
                        </a:spcAft>
                      </a:pPr>
                      <a:r>
                        <a:rPr lang="en-US" sz="2000" b="1" kern="100" dirty="0">
                          <a:solidFill>
                            <a:schemeClr val="bg1"/>
                          </a:solidFill>
                          <a:latin typeface="Calibri"/>
                          <a:ea typeface="宋体"/>
                          <a:cs typeface="Times New Roman"/>
                        </a:rPr>
                        <a:t>1</a:t>
                      </a:r>
                      <a:endParaRPr lang="zh-CN" sz="2000" b="1" kern="100" dirty="0">
                        <a:solidFill>
                          <a:schemeClr val="bg1"/>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FF"/>
                    </a:solidFill>
                  </a:tcPr>
                </a:tc>
              </a:tr>
            </a:tbl>
          </a:graphicData>
        </a:graphic>
      </p:graphicFrame>
      <p:grpSp>
        <p:nvGrpSpPr>
          <p:cNvPr id="58" name="组合 34"/>
          <p:cNvGrpSpPr/>
          <p:nvPr/>
        </p:nvGrpSpPr>
        <p:grpSpPr>
          <a:xfrm>
            <a:off x="762756" y="3386136"/>
            <a:ext cx="2430760" cy="571504"/>
            <a:chOff x="285720" y="2163128"/>
            <a:chExt cx="2214578" cy="785596"/>
          </a:xfrm>
        </p:grpSpPr>
        <p:sp>
          <p:nvSpPr>
            <p:cNvPr id="59" name="燕尾形 5"/>
            <p:cNvSpPr/>
            <p:nvPr/>
          </p:nvSpPr>
          <p:spPr>
            <a:xfrm>
              <a:off x="285720" y="2163128"/>
              <a:ext cx="2214578" cy="785596"/>
            </a:xfrm>
            <a:prstGeom prst="chevron">
              <a:avLst/>
            </a:prstGeom>
            <a:solidFill>
              <a:srgbClr val="00B0F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60" name="燕尾形 4"/>
            <p:cNvSpPr/>
            <p:nvPr/>
          </p:nvSpPr>
          <p:spPr>
            <a:xfrm>
              <a:off x="728636" y="2163128"/>
              <a:ext cx="1485910"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r>
                <a:rPr lang="zh-CN" altLang="en-US" sz="2400" b="1" dirty="0" smtClean="0">
                  <a:solidFill>
                    <a:schemeClr val="bg1"/>
                  </a:solidFill>
                  <a:latin typeface="Calibri" pitchFamily="34" charset="0"/>
                  <a:ea typeface="宋体" pitchFamily="2" charset="-122"/>
                  <a:cs typeface="Times New Roman" pitchFamily="18" charset="0"/>
                </a:rPr>
                <a:t>抵触进路</a:t>
              </a:r>
              <a:endParaRPr lang="zh-CN" altLang="en-US" sz="2400" dirty="0">
                <a:solidFill>
                  <a:schemeClr val="bg1"/>
                </a:solidFill>
              </a:endParaRPr>
            </a:p>
          </p:txBody>
        </p:sp>
      </p:gr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4171959" cy="461665"/>
            <a:chOff x="548443" y="1281397"/>
            <a:chExt cx="4171959"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743332" cy="461665"/>
            </a:xfrm>
            <a:prstGeom prst="rect">
              <a:avLst/>
            </a:prstGeom>
          </p:spPr>
          <p:txBody>
            <a:bodyPr wrap="none">
              <a:spAutoFit/>
            </a:bodyPr>
            <a:lstStyle/>
            <a:p>
              <a:r>
                <a:rPr lang="en-US" altLang="zh-CN" sz="2400" b="1" dirty="0" smtClean="0"/>
                <a:t>3</a:t>
              </a:r>
              <a:r>
                <a:rPr lang="zh-CN" altLang="en-US" sz="2400" b="1" dirty="0" smtClean="0"/>
                <a:t>、联锁对象间的联锁关系</a:t>
              </a:r>
              <a:endParaRPr lang="zh-CN" altLang="en-US" sz="2400" b="1" dirty="0" smtClean="0">
                <a:latin typeface="Times New Roman" pitchFamily="18" charset="0"/>
                <a:cs typeface="Times New Roman" pitchFamily="18" charset="0"/>
              </a:endParaRPr>
            </a:p>
          </p:txBody>
        </p:sp>
      </p:grpSp>
      <p:sp>
        <p:nvSpPr>
          <p:cNvPr id="7" name="矩形 6"/>
          <p:cNvSpPr/>
          <p:nvPr/>
        </p:nvSpPr>
        <p:spPr>
          <a:xfrm>
            <a:off x="477004" y="1814500"/>
            <a:ext cx="4052713"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3</a:t>
            </a:r>
            <a:r>
              <a:rPr lang="zh-CN" altLang="en-US" sz="2400" b="1" dirty="0" smtClean="0">
                <a:solidFill>
                  <a:srgbClr val="0303EB"/>
                </a:solidFill>
              </a:rPr>
              <a:t>）进路与进路之间的联锁</a:t>
            </a:r>
            <a:endParaRPr lang="zh-CN" altLang="en-US" sz="2400" dirty="0">
              <a:solidFill>
                <a:srgbClr val="0303EB"/>
              </a:solidFill>
            </a:endParaRPr>
          </a:p>
        </p:txBody>
      </p:sp>
      <p:sp>
        <p:nvSpPr>
          <p:cNvPr id="9" name="矩形 8"/>
          <p:cNvSpPr/>
          <p:nvPr/>
        </p:nvSpPr>
        <p:spPr>
          <a:xfrm>
            <a:off x="977070" y="3028946"/>
            <a:ext cx="10001320" cy="1015663"/>
          </a:xfrm>
          <a:prstGeom prst="rect">
            <a:avLst/>
          </a:prstGeom>
        </p:spPr>
        <p:txBody>
          <a:bodyPr wrap="square">
            <a:spAutoFit/>
          </a:bodyPr>
          <a:lstStyle/>
          <a:p>
            <a:pPr>
              <a:lnSpc>
                <a:spcPct val="150000"/>
              </a:lnSpc>
            </a:pPr>
            <a:r>
              <a:rPr lang="zh-CN" altLang="en-US" sz="2000" b="1" dirty="0" smtClean="0"/>
              <a:t>                                  如果两条进路既有共用路段，又对共用道岔位置的要求相同，同时建立则可能造成撞车事故，这种</a:t>
            </a:r>
            <a:r>
              <a:rPr lang="zh-CN" altLang="en-US" sz="2000" b="1" dirty="0" smtClean="0">
                <a:solidFill>
                  <a:srgbClr val="0303EB"/>
                </a:solidFill>
              </a:rPr>
              <a:t>不可能借助道岔位置防止同时建立的两条进路</a:t>
            </a:r>
            <a:r>
              <a:rPr lang="zh-CN" altLang="en-US" sz="2000" b="1" dirty="0" smtClean="0"/>
              <a:t>叫敌对进路</a:t>
            </a:r>
            <a:endParaRPr lang="zh-CN" altLang="en-US" sz="2000" b="1" dirty="0"/>
          </a:p>
        </p:txBody>
      </p:sp>
      <p:sp>
        <p:nvSpPr>
          <p:cNvPr id="11" name="圆角矩形 10"/>
          <p:cNvSpPr/>
          <p:nvPr/>
        </p:nvSpPr>
        <p:spPr>
          <a:xfrm>
            <a:off x="691318" y="2957508"/>
            <a:ext cx="10429948" cy="1071570"/>
          </a:xfrm>
          <a:prstGeom prst="roundRect">
            <a:avLst>
              <a:gd name="adj" fmla="val 7531"/>
            </a:avLst>
          </a:prstGeom>
          <a:noFill/>
          <a:ln w="28575">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grpSp>
        <p:nvGrpSpPr>
          <p:cNvPr id="13" name="组合 34"/>
          <p:cNvGrpSpPr/>
          <p:nvPr/>
        </p:nvGrpSpPr>
        <p:grpSpPr>
          <a:xfrm>
            <a:off x="334128" y="2671756"/>
            <a:ext cx="2714644" cy="571504"/>
            <a:chOff x="285720" y="2163128"/>
            <a:chExt cx="2214578" cy="785596"/>
          </a:xfrm>
        </p:grpSpPr>
        <p:sp>
          <p:nvSpPr>
            <p:cNvPr id="14" name="燕尾形 5"/>
            <p:cNvSpPr/>
            <p:nvPr/>
          </p:nvSpPr>
          <p:spPr>
            <a:xfrm>
              <a:off x="285720" y="2163128"/>
              <a:ext cx="2214578" cy="785596"/>
            </a:xfrm>
            <a:prstGeom prst="chevron">
              <a:avLst/>
            </a:prstGeom>
            <a:solidFill>
              <a:srgbClr val="00B0F0"/>
            </a:solidFill>
            <a:ln w="127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p>
        <p:sp>
          <p:nvSpPr>
            <p:cNvPr id="15" name="燕尾形 4"/>
            <p:cNvSpPr/>
            <p:nvPr/>
          </p:nvSpPr>
          <p:spPr>
            <a:xfrm>
              <a:off x="728636" y="2163128"/>
              <a:ext cx="1485910" cy="785596"/>
            </a:xfrm>
            <a:prstGeom prst="rect">
              <a:avLst/>
            </a:prstGeom>
            <a:noFill/>
            <a:ln>
              <a:noFill/>
            </a:ln>
            <a:effectLst/>
            <a:scene3d>
              <a:camera prst="orthographicFront">
                <a:rot lat="0" lon="0" rev="0"/>
              </a:camera>
              <a:lightRig rig="glow" dir="t">
                <a:rot lat="0" lon="0" rev="4800000"/>
              </a:lightRig>
            </a:scene3d>
            <a:sp3d/>
          </p:spPr>
          <p:txBody>
            <a:bodyPr spcFirstLastPara="0" vert="horz" wrap="square" lIns="96012" tIns="32004" rIns="32004" bIns="32004" numCol="1" spcCol="1270" anchor="ctr" anchorCtr="0">
              <a:noAutofit/>
            </a:bodyPr>
            <a:lstStyle/>
            <a:p>
              <a:r>
                <a:rPr lang="zh-CN" altLang="en-US" sz="2400" b="1" dirty="0" smtClean="0">
                  <a:solidFill>
                    <a:schemeClr val="bg1"/>
                  </a:solidFill>
                  <a:latin typeface="Calibri" pitchFamily="34" charset="0"/>
                  <a:ea typeface="宋体" pitchFamily="2" charset="-122"/>
                  <a:cs typeface="Times New Roman" pitchFamily="18" charset="0"/>
                </a:rPr>
                <a:t>敌对进路</a:t>
              </a:r>
              <a:endParaRPr lang="zh-CN" altLang="en-US" sz="2400" dirty="0">
                <a:solidFill>
                  <a:schemeClr val="bg1"/>
                </a:solidFill>
              </a:endParaRPr>
            </a:p>
          </p:txBody>
        </p:sp>
      </p:grpSp>
      <p:sp>
        <p:nvSpPr>
          <p:cNvPr id="120834" name="Rectangle 2"/>
          <p:cNvSpPr>
            <a:spLocks noChangeArrowheads="1"/>
          </p:cNvSpPr>
          <p:nvPr/>
        </p:nvSpPr>
        <p:spPr bwMode="auto">
          <a:xfrm>
            <a:off x="0" y="0"/>
            <a:ext cx="12241213"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0833" name="Object 1"/>
          <p:cNvGraphicFramePr>
            <a:graphicFrameLocks noChangeAspect="1"/>
          </p:cNvGraphicFramePr>
          <p:nvPr/>
        </p:nvGraphicFramePr>
        <p:xfrm>
          <a:off x="3977466" y="2457442"/>
          <a:ext cx="7773683" cy="1428760"/>
        </p:xfrm>
        <a:graphic>
          <a:graphicData uri="http://schemas.openxmlformats.org/presentationml/2006/ole">
            <p:oleObj spid="_x0000_s120833" r:id="rId3" imgW="4823460" imgH="887349" progId="">
              <p:embed/>
            </p:oleObj>
          </a:graphicData>
        </a:graphic>
      </p:graphicFrame>
      <p:graphicFrame>
        <p:nvGraphicFramePr>
          <p:cNvPr id="25" name="表格 24"/>
          <p:cNvGraphicFramePr>
            <a:graphicFrameLocks noGrp="1"/>
          </p:cNvGraphicFramePr>
          <p:nvPr/>
        </p:nvGraphicFramePr>
        <p:xfrm>
          <a:off x="2334392" y="4314830"/>
          <a:ext cx="6572296" cy="2571765"/>
        </p:xfrm>
        <a:graphic>
          <a:graphicData uri="http://schemas.openxmlformats.org/drawingml/2006/table">
            <a:tbl>
              <a:tblPr/>
              <a:tblGrid>
                <a:gridCol w="1880227"/>
                <a:gridCol w="2839831"/>
                <a:gridCol w="1852238"/>
              </a:tblGrid>
              <a:tr h="367395">
                <a:tc>
                  <a:txBody>
                    <a:bodyPr/>
                    <a:lstStyle/>
                    <a:p>
                      <a:pPr algn="ctr">
                        <a:spcAft>
                          <a:spcPts val="0"/>
                        </a:spcAft>
                      </a:pPr>
                      <a:r>
                        <a:rPr lang="zh-CN" sz="2000" b="1" kern="100" dirty="0">
                          <a:latin typeface="Calibri"/>
                          <a:ea typeface="宋体"/>
                          <a:cs typeface="Times New Roman"/>
                        </a:rPr>
                        <a:t>进路号</a:t>
                      </a:r>
                      <a:endParaRPr lang="zh-CN" sz="2000"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2000" b="1" kern="100">
                          <a:latin typeface="Calibri"/>
                          <a:ea typeface="宋体"/>
                          <a:cs typeface="Times New Roman"/>
                        </a:rPr>
                        <a:t>进路名称</a:t>
                      </a:r>
                      <a:endParaRPr lang="zh-CN" sz="20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2000" b="1" kern="100">
                          <a:latin typeface="Calibri"/>
                          <a:ea typeface="宋体"/>
                          <a:cs typeface="Times New Roman"/>
                        </a:rPr>
                        <a:t>抵触进路</a:t>
                      </a:r>
                      <a:endParaRPr lang="zh-CN" sz="20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67395">
                <a:tc>
                  <a:txBody>
                    <a:bodyPr/>
                    <a:lstStyle/>
                    <a:p>
                      <a:pPr algn="ctr">
                        <a:spcAft>
                          <a:spcPts val="0"/>
                        </a:spcAft>
                      </a:pPr>
                      <a:r>
                        <a:rPr lang="en-US" sz="2000" b="1" kern="100" dirty="0">
                          <a:solidFill>
                            <a:srgbClr val="0303EB"/>
                          </a:solidFill>
                          <a:latin typeface="Calibri"/>
                          <a:ea typeface="宋体"/>
                          <a:cs typeface="Times New Roman"/>
                        </a:rPr>
                        <a:t>1</a:t>
                      </a:r>
                      <a:endParaRPr lang="zh-CN" sz="2000" b="1" kern="100" dirty="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dirty="0">
                          <a:solidFill>
                            <a:srgbClr val="0303EB"/>
                          </a:solidFill>
                          <a:latin typeface="Calibri"/>
                          <a:ea typeface="宋体"/>
                          <a:cs typeface="Times New Roman"/>
                        </a:rPr>
                        <a:t>X</a:t>
                      </a:r>
                      <a:r>
                        <a:rPr lang="zh-CN" sz="2000" b="1" kern="100" dirty="0">
                          <a:solidFill>
                            <a:srgbClr val="0303EB"/>
                          </a:solidFill>
                          <a:latin typeface="Calibri"/>
                          <a:ea typeface="宋体"/>
                          <a:cs typeface="Times New Roman"/>
                        </a:rPr>
                        <a:t>至Ⅰ道接车</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dirty="0">
                          <a:solidFill>
                            <a:srgbClr val="0303EB"/>
                          </a:solidFill>
                          <a:latin typeface="Calibri"/>
                          <a:ea typeface="宋体"/>
                          <a:cs typeface="Times New Roman"/>
                        </a:rPr>
                        <a:t>2</a:t>
                      </a:r>
                      <a:r>
                        <a:rPr lang="zh-CN" sz="2000" b="1" kern="100" dirty="0">
                          <a:solidFill>
                            <a:srgbClr val="0303EB"/>
                          </a:solidFill>
                          <a:latin typeface="Calibri"/>
                          <a:ea typeface="宋体"/>
                          <a:cs typeface="Times New Roman"/>
                        </a:rPr>
                        <a:t>，</a:t>
                      </a:r>
                      <a:r>
                        <a:rPr lang="en-US" sz="2000" b="1" kern="100" dirty="0">
                          <a:solidFill>
                            <a:srgbClr val="0303EB"/>
                          </a:solidFill>
                          <a:latin typeface="Calibri"/>
                          <a:ea typeface="宋体"/>
                          <a:cs typeface="Times New Roman"/>
                        </a:rPr>
                        <a:t>3</a:t>
                      </a:r>
                      <a:r>
                        <a:rPr lang="zh-CN" sz="2000" b="1" kern="100" dirty="0">
                          <a:solidFill>
                            <a:srgbClr val="0303EB"/>
                          </a:solidFill>
                          <a:latin typeface="Calibri"/>
                          <a:ea typeface="宋体"/>
                          <a:cs typeface="Times New Roman"/>
                        </a:rPr>
                        <a:t>，</a:t>
                      </a:r>
                      <a:r>
                        <a:rPr lang="en-US" sz="2000" b="1" kern="100" dirty="0">
                          <a:solidFill>
                            <a:srgbClr val="0303EB"/>
                          </a:solidFill>
                          <a:latin typeface="Calibri"/>
                          <a:ea typeface="宋体"/>
                          <a:cs typeface="Times New Roman"/>
                        </a:rPr>
                        <a:t>4</a:t>
                      </a:r>
                      <a:endParaRPr lang="zh-CN" sz="2000" b="1" kern="100" dirty="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395">
                <a:tc>
                  <a:txBody>
                    <a:bodyPr/>
                    <a:lstStyle/>
                    <a:p>
                      <a:pPr algn="ctr">
                        <a:spcAft>
                          <a:spcPts val="0"/>
                        </a:spcAft>
                      </a:pPr>
                      <a:r>
                        <a:rPr lang="en-US" sz="2000" b="1" kern="100" dirty="0">
                          <a:solidFill>
                            <a:schemeClr val="accent3">
                              <a:lumMod val="50000"/>
                            </a:schemeClr>
                          </a:solidFill>
                          <a:latin typeface="Calibri"/>
                          <a:ea typeface="宋体"/>
                          <a:cs typeface="Times New Roman"/>
                        </a:rPr>
                        <a:t>2</a:t>
                      </a:r>
                      <a:endParaRPr lang="zh-CN" sz="2000" b="1" kern="100" dirty="0">
                        <a:solidFill>
                          <a:schemeClr val="accent3">
                            <a:lumMod val="50000"/>
                          </a:schemeClr>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dirty="0">
                          <a:solidFill>
                            <a:schemeClr val="accent3">
                              <a:lumMod val="50000"/>
                            </a:schemeClr>
                          </a:solidFill>
                          <a:latin typeface="Calibri"/>
                          <a:ea typeface="宋体"/>
                          <a:cs typeface="Times New Roman"/>
                        </a:rPr>
                        <a:t>S1</a:t>
                      </a:r>
                      <a:r>
                        <a:rPr lang="zh-CN" sz="2000" b="1" kern="100" dirty="0">
                          <a:solidFill>
                            <a:schemeClr val="accent3">
                              <a:lumMod val="50000"/>
                            </a:schemeClr>
                          </a:solidFill>
                          <a:latin typeface="Calibri"/>
                          <a:ea typeface="宋体"/>
                          <a:cs typeface="Times New Roman"/>
                        </a:rPr>
                        <a:t>向上行发车</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dirty="0">
                          <a:solidFill>
                            <a:schemeClr val="accent3">
                              <a:lumMod val="50000"/>
                            </a:schemeClr>
                          </a:solidFill>
                          <a:latin typeface="Calibri"/>
                          <a:ea typeface="宋体"/>
                          <a:cs typeface="Times New Roman"/>
                        </a:rPr>
                        <a:t>1</a:t>
                      </a:r>
                      <a:endParaRPr lang="zh-CN" sz="2000" b="1" kern="100" dirty="0">
                        <a:solidFill>
                          <a:schemeClr val="accent3">
                            <a:lumMod val="50000"/>
                          </a:schemeClr>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395">
                <a:tc>
                  <a:txBody>
                    <a:bodyPr/>
                    <a:lstStyle/>
                    <a:p>
                      <a:pPr algn="ctr">
                        <a:spcAft>
                          <a:spcPts val="0"/>
                        </a:spcAft>
                      </a:pPr>
                      <a:r>
                        <a:rPr lang="en-US" sz="2000" b="1" kern="100" dirty="0">
                          <a:solidFill>
                            <a:srgbClr val="FF0000"/>
                          </a:solidFill>
                          <a:latin typeface="Calibri"/>
                          <a:ea typeface="宋体"/>
                          <a:cs typeface="Times New Roman"/>
                        </a:rPr>
                        <a:t>3</a:t>
                      </a:r>
                      <a:endParaRPr lang="zh-CN" sz="2000" b="1" kern="100" dirty="0">
                        <a:solidFill>
                          <a:srgbClr val="FF0000"/>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dirty="0">
                          <a:solidFill>
                            <a:srgbClr val="FF0000"/>
                          </a:solidFill>
                          <a:latin typeface="Calibri"/>
                          <a:ea typeface="宋体"/>
                          <a:cs typeface="Times New Roman"/>
                        </a:rPr>
                        <a:t>S</a:t>
                      </a:r>
                      <a:r>
                        <a:rPr lang="zh-CN" sz="2000" b="1" kern="100" dirty="0">
                          <a:solidFill>
                            <a:srgbClr val="FF0000"/>
                          </a:solidFill>
                          <a:latin typeface="Calibri"/>
                          <a:ea typeface="宋体"/>
                          <a:cs typeface="Times New Roman"/>
                        </a:rPr>
                        <a:t>至Ⅰ道接车</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dirty="0">
                          <a:solidFill>
                            <a:srgbClr val="FF0000"/>
                          </a:solidFill>
                          <a:latin typeface="Calibri"/>
                          <a:ea typeface="宋体"/>
                          <a:cs typeface="Times New Roman"/>
                        </a:rPr>
                        <a:t>1</a:t>
                      </a:r>
                      <a:r>
                        <a:rPr lang="zh-CN" sz="2000" b="1" kern="100" dirty="0">
                          <a:solidFill>
                            <a:srgbClr val="FF0000"/>
                          </a:solidFill>
                          <a:latin typeface="Calibri"/>
                          <a:ea typeface="宋体"/>
                          <a:cs typeface="Times New Roman"/>
                        </a:rPr>
                        <a:t>，</a:t>
                      </a:r>
                      <a:r>
                        <a:rPr lang="en-US" sz="2000" b="1" kern="100" dirty="0">
                          <a:solidFill>
                            <a:srgbClr val="FF0000"/>
                          </a:solidFill>
                          <a:latin typeface="Calibri"/>
                          <a:ea typeface="宋体"/>
                          <a:cs typeface="Times New Roman"/>
                        </a:rPr>
                        <a:t>4</a:t>
                      </a:r>
                      <a:r>
                        <a:rPr lang="zh-CN" sz="2000" b="1" kern="100" dirty="0">
                          <a:solidFill>
                            <a:srgbClr val="FF0000"/>
                          </a:solidFill>
                          <a:latin typeface="Calibri"/>
                          <a:ea typeface="宋体"/>
                          <a:cs typeface="Times New Roman"/>
                        </a:rPr>
                        <a:t>，</a:t>
                      </a:r>
                      <a:r>
                        <a:rPr lang="en-US" sz="2000" b="1" kern="100" dirty="0">
                          <a:solidFill>
                            <a:srgbClr val="FF0000"/>
                          </a:solidFill>
                          <a:latin typeface="Calibri"/>
                          <a:ea typeface="宋体"/>
                          <a:cs typeface="Times New Roman"/>
                        </a:rPr>
                        <a:t>5</a:t>
                      </a:r>
                      <a:r>
                        <a:rPr lang="zh-CN" sz="2000" b="1" kern="100" dirty="0">
                          <a:solidFill>
                            <a:srgbClr val="FF0000"/>
                          </a:solidFill>
                          <a:latin typeface="Calibri"/>
                          <a:ea typeface="宋体"/>
                          <a:cs typeface="Times New Roman"/>
                        </a:rPr>
                        <a:t>，</a:t>
                      </a:r>
                      <a:r>
                        <a:rPr lang="en-US" sz="2000" b="1" kern="100" dirty="0">
                          <a:solidFill>
                            <a:srgbClr val="FF0000"/>
                          </a:solidFill>
                          <a:latin typeface="Calibri"/>
                          <a:ea typeface="宋体"/>
                          <a:cs typeface="Times New Roman"/>
                        </a:rPr>
                        <a:t>6</a:t>
                      </a:r>
                      <a:endParaRPr lang="zh-CN" sz="2000" b="1" kern="100" dirty="0">
                        <a:solidFill>
                          <a:srgbClr val="FF0000"/>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395">
                <a:tc>
                  <a:txBody>
                    <a:bodyPr/>
                    <a:lstStyle/>
                    <a:p>
                      <a:pPr algn="ctr">
                        <a:spcAft>
                          <a:spcPts val="0"/>
                        </a:spcAft>
                      </a:pPr>
                      <a:r>
                        <a:rPr lang="en-US" sz="2000" b="1" kern="100">
                          <a:latin typeface="Calibri"/>
                          <a:ea typeface="宋体"/>
                          <a:cs typeface="Times New Roman"/>
                        </a:rPr>
                        <a:t>4</a:t>
                      </a:r>
                      <a:endParaRPr lang="zh-CN" sz="2000" b="1"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dirty="0">
                          <a:latin typeface="Calibri"/>
                          <a:ea typeface="宋体"/>
                          <a:cs typeface="Times New Roman"/>
                        </a:rPr>
                        <a:t>D2</a:t>
                      </a:r>
                      <a:r>
                        <a:rPr lang="zh-CN" sz="2000" b="1" kern="100" dirty="0">
                          <a:latin typeface="Calibri"/>
                          <a:ea typeface="宋体"/>
                          <a:cs typeface="Times New Roman"/>
                        </a:rPr>
                        <a:t>至Ⅰ道接车</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dirty="0">
                          <a:latin typeface="Calibri"/>
                          <a:ea typeface="宋体"/>
                          <a:cs typeface="Times New Roman"/>
                        </a:rPr>
                        <a:t>1</a:t>
                      </a:r>
                      <a:r>
                        <a:rPr lang="zh-CN" sz="2000" b="1" kern="100" dirty="0">
                          <a:latin typeface="Calibri"/>
                          <a:ea typeface="宋体"/>
                          <a:cs typeface="Times New Roman"/>
                        </a:rPr>
                        <a:t>，</a:t>
                      </a:r>
                      <a:r>
                        <a:rPr lang="en-US" sz="2000" b="1" kern="100" dirty="0">
                          <a:latin typeface="Calibri"/>
                          <a:ea typeface="宋体"/>
                          <a:cs typeface="Times New Roman"/>
                        </a:rPr>
                        <a:t>3</a:t>
                      </a:r>
                      <a:r>
                        <a:rPr lang="zh-CN" sz="2000" b="1" kern="100" dirty="0">
                          <a:latin typeface="Calibri"/>
                          <a:ea typeface="宋体"/>
                          <a:cs typeface="Times New Roman"/>
                        </a:rPr>
                        <a:t>，</a:t>
                      </a:r>
                      <a:r>
                        <a:rPr lang="en-US" sz="2000" b="1" kern="100" dirty="0">
                          <a:latin typeface="Calibri"/>
                          <a:ea typeface="宋体"/>
                          <a:cs typeface="Times New Roman"/>
                        </a:rPr>
                        <a:t>5</a:t>
                      </a:r>
                      <a:r>
                        <a:rPr lang="zh-CN" sz="2000" b="1" kern="100" dirty="0">
                          <a:latin typeface="Calibri"/>
                          <a:ea typeface="宋体"/>
                          <a:cs typeface="Times New Roman"/>
                        </a:rPr>
                        <a:t>，</a:t>
                      </a:r>
                      <a:r>
                        <a:rPr lang="en-US" sz="2000" b="1" kern="100" dirty="0">
                          <a:latin typeface="Calibri"/>
                          <a:ea typeface="宋体"/>
                          <a:cs typeface="Times New Roman"/>
                        </a:rPr>
                        <a:t>6</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395">
                <a:tc>
                  <a:txBody>
                    <a:bodyPr/>
                    <a:lstStyle/>
                    <a:p>
                      <a:pPr algn="ctr">
                        <a:spcAft>
                          <a:spcPts val="0"/>
                        </a:spcAft>
                      </a:pPr>
                      <a:r>
                        <a:rPr lang="en-US" sz="2000" b="1" kern="100" dirty="0">
                          <a:solidFill>
                            <a:srgbClr val="FF00FF"/>
                          </a:solidFill>
                          <a:latin typeface="Calibri"/>
                          <a:ea typeface="宋体"/>
                          <a:cs typeface="Times New Roman"/>
                        </a:rPr>
                        <a:t>5</a:t>
                      </a:r>
                      <a:endParaRPr lang="zh-CN" sz="2000" b="1" kern="100" dirty="0">
                        <a:solidFill>
                          <a:srgbClr val="FF00FF"/>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dirty="0">
                          <a:solidFill>
                            <a:srgbClr val="FF00FF"/>
                          </a:solidFill>
                          <a:latin typeface="Calibri"/>
                          <a:ea typeface="宋体"/>
                          <a:cs typeface="Times New Roman"/>
                        </a:rPr>
                        <a:t>X1</a:t>
                      </a:r>
                      <a:r>
                        <a:rPr lang="zh-CN" sz="2000" b="1" kern="100" dirty="0">
                          <a:solidFill>
                            <a:srgbClr val="FF00FF"/>
                          </a:solidFill>
                          <a:latin typeface="Calibri"/>
                          <a:ea typeface="宋体"/>
                          <a:cs typeface="Times New Roman"/>
                        </a:rPr>
                        <a:t>向下行发车</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dirty="0">
                          <a:solidFill>
                            <a:srgbClr val="FF00FF"/>
                          </a:solidFill>
                          <a:latin typeface="Calibri"/>
                          <a:ea typeface="宋体"/>
                          <a:cs typeface="Times New Roman"/>
                        </a:rPr>
                        <a:t>3</a:t>
                      </a:r>
                      <a:r>
                        <a:rPr lang="zh-CN" sz="2000" b="1" kern="100" dirty="0">
                          <a:solidFill>
                            <a:srgbClr val="FF00FF"/>
                          </a:solidFill>
                          <a:latin typeface="Calibri"/>
                          <a:ea typeface="宋体"/>
                          <a:cs typeface="Times New Roman"/>
                        </a:rPr>
                        <a:t>，</a:t>
                      </a:r>
                      <a:r>
                        <a:rPr lang="en-US" sz="2000" b="1" kern="100" dirty="0">
                          <a:solidFill>
                            <a:srgbClr val="FF00FF"/>
                          </a:solidFill>
                          <a:latin typeface="Calibri"/>
                          <a:ea typeface="宋体"/>
                          <a:cs typeface="Times New Roman"/>
                        </a:rPr>
                        <a:t>4</a:t>
                      </a:r>
                      <a:r>
                        <a:rPr lang="zh-CN" sz="2000" b="1" kern="100" dirty="0">
                          <a:solidFill>
                            <a:srgbClr val="FF00FF"/>
                          </a:solidFill>
                          <a:latin typeface="Calibri"/>
                          <a:ea typeface="宋体"/>
                          <a:cs typeface="Times New Roman"/>
                        </a:rPr>
                        <a:t>，</a:t>
                      </a:r>
                      <a:r>
                        <a:rPr lang="en-US" sz="2000" b="1" kern="100" dirty="0">
                          <a:solidFill>
                            <a:srgbClr val="FF00FF"/>
                          </a:solidFill>
                          <a:latin typeface="Calibri"/>
                          <a:ea typeface="宋体"/>
                          <a:cs typeface="Times New Roman"/>
                        </a:rPr>
                        <a:t>6</a:t>
                      </a:r>
                      <a:endParaRPr lang="zh-CN" sz="2000" b="1" kern="100" dirty="0">
                        <a:solidFill>
                          <a:srgbClr val="FF00FF"/>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395">
                <a:tc>
                  <a:txBody>
                    <a:bodyPr/>
                    <a:lstStyle/>
                    <a:p>
                      <a:pPr algn="ctr">
                        <a:spcAft>
                          <a:spcPts val="0"/>
                        </a:spcAft>
                      </a:pPr>
                      <a:r>
                        <a:rPr lang="en-US" sz="2000" b="1" kern="100" dirty="0">
                          <a:latin typeface="Calibri"/>
                          <a:ea typeface="宋体"/>
                          <a:cs typeface="Times New Roman"/>
                        </a:rPr>
                        <a:t>6</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algn="ctr">
                        <a:spcAft>
                          <a:spcPts val="0"/>
                        </a:spcAft>
                      </a:pPr>
                      <a:r>
                        <a:rPr lang="zh-CN" sz="2000" b="1" kern="100" dirty="0">
                          <a:latin typeface="Calibri"/>
                          <a:ea typeface="宋体"/>
                          <a:cs typeface="Times New Roman"/>
                        </a:rPr>
                        <a:t>Ⅰ道至</a:t>
                      </a:r>
                      <a:r>
                        <a:rPr lang="en-US" sz="2000" b="1" kern="100" dirty="0">
                          <a:latin typeface="Calibri"/>
                          <a:ea typeface="宋体"/>
                          <a:cs typeface="Times New Roman"/>
                        </a:rPr>
                        <a:t>IBG</a:t>
                      </a:r>
                      <a:r>
                        <a:rPr lang="zh-CN" sz="2000" b="1" kern="100" dirty="0">
                          <a:latin typeface="Calibri"/>
                          <a:ea typeface="宋体"/>
                          <a:cs typeface="Times New Roman"/>
                        </a:rPr>
                        <a:t>调车</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algn="ctr">
                        <a:spcAft>
                          <a:spcPts val="0"/>
                        </a:spcAft>
                      </a:pPr>
                      <a:r>
                        <a:rPr lang="en-US" sz="2000" b="1" kern="100" dirty="0">
                          <a:latin typeface="Calibri"/>
                          <a:ea typeface="宋体"/>
                          <a:cs typeface="Times New Roman"/>
                        </a:rPr>
                        <a:t>3</a:t>
                      </a:r>
                      <a:r>
                        <a:rPr lang="zh-CN" sz="2000" b="1" kern="100" dirty="0">
                          <a:latin typeface="Calibri"/>
                          <a:ea typeface="宋体"/>
                          <a:cs typeface="Times New Roman"/>
                        </a:rPr>
                        <a:t>，</a:t>
                      </a:r>
                      <a:r>
                        <a:rPr lang="en-US" sz="2000" b="1" kern="100" dirty="0">
                          <a:latin typeface="Calibri"/>
                          <a:ea typeface="宋体"/>
                          <a:cs typeface="Times New Roman"/>
                        </a:rPr>
                        <a:t>4</a:t>
                      </a:r>
                      <a:r>
                        <a:rPr lang="zh-CN" sz="2000" b="1" kern="100" dirty="0">
                          <a:latin typeface="Calibri"/>
                          <a:ea typeface="宋体"/>
                          <a:cs typeface="Times New Roman"/>
                        </a:rPr>
                        <a:t>，</a:t>
                      </a:r>
                      <a:r>
                        <a:rPr lang="en-US" sz="2000" b="1" kern="100" dirty="0">
                          <a:latin typeface="Calibri"/>
                          <a:ea typeface="宋体"/>
                          <a:cs typeface="Times New Roman"/>
                        </a:rPr>
                        <a:t>5</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r>
            </a:tbl>
          </a:graphicData>
        </a:graphic>
      </p:graphicFrame>
      <p:sp>
        <p:nvSpPr>
          <p:cNvPr id="26" name="任意多边形 25"/>
          <p:cNvSpPr/>
          <p:nvPr/>
        </p:nvSpPr>
        <p:spPr>
          <a:xfrm>
            <a:off x="4468302" y="3190748"/>
            <a:ext cx="4162636" cy="52511"/>
          </a:xfrm>
          <a:custGeom>
            <a:avLst/>
            <a:gdLst>
              <a:gd name="connsiteX0" fmla="*/ 0 w 2021983"/>
              <a:gd name="connsiteY0" fmla="*/ 0 h 0"/>
              <a:gd name="connsiteX1" fmla="*/ 2021983 w 2021983"/>
              <a:gd name="connsiteY1" fmla="*/ 0 h 0"/>
            </a:gdLst>
            <a:ahLst/>
            <a:cxnLst>
              <a:cxn ang="0">
                <a:pos x="connsiteX0" y="connsiteY0"/>
              </a:cxn>
              <a:cxn ang="0">
                <a:pos x="connsiteX1" y="connsiteY1"/>
              </a:cxn>
            </a:cxnLst>
            <a:rect l="l" t="t" r="r" b="b"/>
            <a:pathLst>
              <a:path w="2021983">
                <a:moveTo>
                  <a:pt x="0" y="0"/>
                </a:moveTo>
                <a:lnTo>
                  <a:pt x="2021983" y="0"/>
                </a:lnTo>
              </a:path>
            </a:pathLst>
          </a:custGeom>
          <a:ln w="38100">
            <a:solidFill>
              <a:srgbClr val="0303EB"/>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任意多边形 27"/>
          <p:cNvSpPr/>
          <p:nvPr/>
        </p:nvSpPr>
        <p:spPr>
          <a:xfrm>
            <a:off x="6516043" y="3255143"/>
            <a:ext cx="4778062" cy="0"/>
          </a:xfrm>
          <a:custGeom>
            <a:avLst/>
            <a:gdLst>
              <a:gd name="connsiteX0" fmla="*/ 4778062 w 4778062"/>
              <a:gd name="connsiteY0" fmla="*/ 0 h 0"/>
              <a:gd name="connsiteX1" fmla="*/ 0 w 4778062"/>
              <a:gd name="connsiteY1" fmla="*/ 0 h 0"/>
            </a:gdLst>
            <a:ahLst/>
            <a:cxnLst>
              <a:cxn ang="0">
                <a:pos x="connsiteX0" y="connsiteY0"/>
              </a:cxn>
              <a:cxn ang="0">
                <a:pos x="connsiteX1" y="connsiteY1"/>
              </a:cxn>
            </a:cxnLst>
            <a:rect l="l" t="t" r="r" b="b"/>
            <a:pathLst>
              <a:path w="4778062">
                <a:moveTo>
                  <a:pt x="4778062" y="0"/>
                </a:moveTo>
                <a:lnTo>
                  <a:pt x="0" y="0"/>
                </a:lnTo>
              </a:path>
            </a:pathLst>
          </a:cu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任意多边形 28"/>
          <p:cNvSpPr/>
          <p:nvPr/>
        </p:nvSpPr>
        <p:spPr>
          <a:xfrm>
            <a:off x="4494060" y="3255143"/>
            <a:ext cx="1983346" cy="0"/>
          </a:xfrm>
          <a:custGeom>
            <a:avLst/>
            <a:gdLst>
              <a:gd name="connsiteX0" fmla="*/ 1983346 w 1983346"/>
              <a:gd name="connsiteY0" fmla="*/ 0 h 0"/>
              <a:gd name="connsiteX1" fmla="*/ 0 w 1983346"/>
              <a:gd name="connsiteY1" fmla="*/ 0 h 0"/>
            </a:gdLst>
            <a:ahLst/>
            <a:cxnLst>
              <a:cxn ang="0">
                <a:pos x="connsiteX0" y="connsiteY0"/>
              </a:cxn>
              <a:cxn ang="0">
                <a:pos x="connsiteX1" y="connsiteY1"/>
              </a:cxn>
            </a:cxnLst>
            <a:rect l="l" t="t" r="r" b="b"/>
            <a:pathLst>
              <a:path w="1983346">
                <a:moveTo>
                  <a:pt x="1983346" y="0"/>
                </a:moveTo>
                <a:lnTo>
                  <a:pt x="0" y="0"/>
                </a:lnTo>
              </a:path>
            </a:pathLst>
          </a:custGeom>
          <a:ln w="381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任意多边形 29"/>
          <p:cNvSpPr/>
          <p:nvPr/>
        </p:nvSpPr>
        <p:spPr>
          <a:xfrm>
            <a:off x="6503164" y="3358174"/>
            <a:ext cx="3734873" cy="0"/>
          </a:xfrm>
          <a:custGeom>
            <a:avLst/>
            <a:gdLst>
              <a:gd name="connsiteX0" fmla="*/ 3734873 w 3734873"/>
              <a:gd name="connsiteY0" fmla="*/ 0 h 0"/>
              <a:gd name="connsiteX1" fmla="*/ 0 w 3734873"/>
              <a:gd name="connsiteY1" fmla="*/ 0 h 0"/>
            </a:gdLst>
            <a:ahLst/>
            <a:cxnLst>
              <a:cxn ang="0">
                <a:pos x="connsiteX0" y="connsiteY0"/>
              </a:cxn>
              <a:cxn ang="0">
                <a:pos x="connsiteX1" y="connsiteY1"/>
              </a:cxn>
            </a:cxnLst>
            <a:rect l="l" t="t" r="r" b="b"/>
            <a:pathLst>
              <a:path w="3734873">
                <a:moveTo>
                  <a:pt x="3734873" y="0"/>
                </a:moveTo>
                <a:lnTo>
                  <a:pt x="0" y="0"/>
                </a:lnTo>
              </a:path>
            </a:pathLst>
          </a:cu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任意多边形 30"/>
          <p:cNvSpPr/>
          <p:nvPr/>
        </p:nvSpPr>
        <p:spPr>
          <a:xfrm>
            <a:off x="8679694" y="3152112"/>
            <a:ext cx="2614411" cy="0"/>
          </a:xfrm>
          <a:custGeom>
            <a:avLst/>
            <a:gdLst>
              <a:gd name="connsiteX0" fmla="*/ 0 w 2614411"/>
              <a:gd name="connsiteY0" fmla="*/ 0 h 0"/>
              <a:gd name="connsiteX1" fmla="*/ 2614411 w 2614411"/>
              <a:gd name="connsiteY1" fmla="*/ 0 h 0"/>
            </a:gdLst>
            <a:ahLst/>
            <a:cxnLst>
              <a:cxn ang="0">
                <a:pos x="connsiteX0" y="connsiteY0"/>
              </a:cxn>
              <a:cxn ang="0">
                <a:pos x="connsiteX1" y="connsiteY1"/>
              </a:cxn>
            </a:cxnLst>
            <a:rect l="l" t="t" r="r" b="b"/>
            <a:pathLst>
              <a:path w="2614411">
                <a:moveTo>
                  <a:pt x="0" y="0"/>
                </a:moveTo>
                <a:lnTo>
                  <a:pt x="2614411" y="0"/>
                </a:lnTo>
              </a:path>
            </a:pathLst>
          </a:custGeom>
          <a:ln w="38100">
            <a:solidFill>
              <a:srgbClr val="FF00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任意多边形 31"/>
          <p:cNvSpPr/>
          <p:nvPr/>
        </p:nvSpPr>
        <p:spPr>
          <a:xfrm>
            <a:off x="6477406" y="3512721"/>
            <a:ext cx="4855336" cy="0"/>
          </a:xfrm>
          <a:custGeom>
            <a:avLst/>
            <a:gdLst>
              <a:gd name="connsiteX0" fmla="*/ 0 w 4855336"/>
              <a:gd name="connsiteY0" fmla="*/ 0 h 0"/>
              <a:gd name="connsiteX1" fmla="*/ 4855336 w 4855336"/>
              <a:gd name="connsiteY1" fmla="*/ 0 h 0"/>
            </a:gdLst>
            <a:ahLst/>
            <a:cxnLst>
              <a:cxn ang="0">
                <a:pos x="connsiteX0" y="connsiteY0"/>
              </a:cxn>
              <a:cxn ang="0">
                <a:pos x="connsiteX1" y="connsiteY1"/>
              </a:cxn>
            </a:cxnLst>
            <a:rect l="l" t="t" r="r" b="b"/>
            <a:pathLst>
              <a:path w="4855336">
                <a:moveTo>
                  <a:pt x="0" y="0"/>
                </a:moveTo>
                <a:lnTo>
                  <a:pt x="4855336" y="0"/>
                </a:lnTo>
              </a:path>
            </a:pathLst>
          </a:custGeom>
          <a:ln w="38100">
            <a:solidFill>
              <a:schemeClr val="accent4">
                <a:lumMod val="60000"/>
                <a:lumOff val="4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20833">
                                            <p:subSp spid="_x0000_s120833"/>
                                          </p:spTgt>
                                        </p:tgtEl>
                                        <p:attrNameLst>
                                          <p:attrName>style.visibility</p:attrName>
                                        </p:attrNameLst>
                                      </p:cBhvr>
                                      <p:to>
                                        <p:strVal val="visible"/>
                                      </p:to>
                                    </p:set>
                                    <p:animEffect transition="in" filter="wipe(down)">
                                      <p:cBhvr>
                                        <p:cTn id="7" dur="500"/>
                                        <p:tgtEl>
                                          <p:spTgt spid="120833">
                                            <p:subSp spid="_x0000_s120833"/>
                                          </p:spTgt>
                                        </p:tgtEl>
                                      </p:cBhvr>
                                    </p:animEffect>
                                  </p:childTnLst>
                                </p:cTn>
                              </p:par>
                              <p:par>
                                <p:cTn id="8" presetID="2" presetClass="exit" presetSubtype="4" fill="hold" grpId="0" nodeType="withEffect">
                                  <p:stCondLst>
                                    <p:cond delay="0"/>
                                  </p:stCondLst>
                                  <p:childTnLst>
                                    <p:anim calcmode="lin" valueType="num">
                                      <p:cBhvr additive="base">
                                        <p:cTn id="9" dur="500"/>
                                        <p:tgtEl>
                                          <p:spTgt spid="9"/>
                                        </p:tgtEl>
                                        <p:attrNameLst>
                                          <p:attrName>ppt_x</p:attrName>
                                        </p:attrNameLst>
                                      </p:cBhvr>
                                      <p:tavLst>
                                        <p:tav tm="0">
                                          <p:val>
                                            <p:strVal val="ppt_x"/>
                                          </p:val>
                                        </p:tav>
                                        <p:tav tm="100000">
                                          <p:val>
                                            <p:strVal val="ppt_x"/>
                                          </p:val>
                                        </p:tav>
                                      </p:tavLst>
                                    </p:anim>
                                    <p:anim calcmode="lin" valueType="num">
                                      <p:cBhvr additive="base">
                                        <p:cTn id="10" dur="500"/>
                                        <p:tgtEl>
                                          <p:spTgt spid="9"/>
                                        </p:tgtEl>
                                        <p:attrNameLst>
                                          <p:attrName>ppt_y</p:attrName>
                                        </p:attrNameLst>
                                      </p:cBhvr>
                                      <p:tavLst>
                                        <p:tav tm="0">
                                          <p:val>
                                            <p:strVal val="ppt_y"/>
                                          </p:val>
                                        </p:tav>
                                        <p:tav tm="100000">
                                          <p:val>
                                            <p:strVal val="1+ppt_h/2"/>
                                          </p:val>
                                        </p:tav>
                                      </p:tavLst>
                                    </p:anim>
                                    <p:set>
                                      <p:cBhvr>
                                        <p:cTn id="11" dur="1" fill="hold">
                                          <p:stCondLst>
                                            <p:cond delay="499"/>
                                          </p:stCondLst>
                                        </p:cTn>
                                        <p:tgtEl>
                                          <p:spTgt spid="9"/>
                                        </p:tgtEl>
                                        <p:attrNameLst>
                                          <p:attrName>style.visibility</p:attrName>
                                        </p:attrNameLst>
                                      </p:cBhvr>
                                      <p:to>
                                        <p:strVal val="hidden"/>
                                      </p:to>
                                    </p:set>
                                  </p:childTnLst>
                                </p:cTn>
                              </p:par>
                              <p:par>
                                <p:cTn id="12" presetID="2" presetClass="exit" presetSubtype="4" fill="hold" grpId="0" nodeType="withEffect">
                                  <p:stCondLst>
                                    <p:cond delay="0"/>
                                  </p:stCondLst>
                                  <p:childTnLst>
                                    <p:anim calcmode="lin" valueType="num">
                                      <p:cBhvr additive="base">
                                        <p:cTn id="13" dur="500"/>
                                        <p:tgtEl>
                                          <p:spTgt spid="11"/>
                                        </p:tgtEl>
                                        <p:attrNameLst>
                                          <p:attrName>ppt_x</p:attrName>
                                        </p:attrNameLst>
                                      </p:cBhvr>
                                      <p:tavLst>
                                        <p:tav tm="0">
                                          <p:val>
                                            <p:strVal val="ppt_x"/>
                                          </p:val>
                                        </p:tav>
                                        <p:tav tm="100000">
                                          <p:val>
                                            <p:strVal val="ppt_x"/>
                                          </p:val>
                                        </p:tav>
                                      </p:tavLst>
                                    </p:anim>
                                    <p:anim calcmode="lin" valueType="num">
                                      <p:cBhvr additive="base">
                                        <p:cTn id="14" dur="500"/>
                                        <p:tgtEl>
                                          <p:spTgt spid="11"/>
                                        </p:tgtEl>
                                        <p:attrNameLst>
                                          <p:attrName>ppt_y</p:attrName>
                                        </p:attrNameLst>
                                      </p:cBhvr>
                                      <p:tavLst>
                                        <p:tav tm="0">
                                          <p:val>
                                            <p:strVal val="ppt_y"/>
                                          </p:val>
                                        </p:tav>
                                        <p:tav tm="100000">
                                          <p:val>
                                            <p:strVal val="1+ppt_h/2"/>
                                          </p:val>
                                        </p:tav>
                                      </p:tavLst>
                                    </p:anim>
                                    <p:set>
                                      <p:cBhvr>
                                        <p:cTn id="15" dur="1" fill="hold">
                                          <p:stCondLst>
                                            <p:cond delay="499"/>
                                          </p:stCondLst>
                                        </p:cTn>
                                        <p:tgtEl>
                                          <p:spTgt spid="11"/>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down)">
                                      <p:cBhvr>
                                        <p:cTn id="20" dur="5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down)">
                                      <p:cBhvr>
                                        <p:cTn id="25" dur="500"/>
                                        <p:tgtEl>
                                          <p:spTgt spid="2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down)">
                                      <p:cBhvr>
                                        <p:cTn id="30" dur="500"/>
                                        <p:tgtEl>
                                          <p:spTgt spid="28"/>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down)">
                                      <p:cBhvr>
                                        <p:cTn id="35" dur="500"/>
                                        <p:tgtEl>
                                          <p:spTgt spid="30"/>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down)">
                                      <p:cBhvr>
                                        <p:cTn id="40" dur="500"/>
                                        <p:tgtEl>
                                          <p:spTgt spid="31"/>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down)">
                                      <p:cBhvr>
                                        <p:cTn id="4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26" grpId="0" animBg="1"/>
      <p:bldP spid="28" grpId="0" animBg="1"/>
      <p:bldP spid="29" grpId="0" animBg="1"/>
      <p:bldP spid="30" grpId="0" animBg="1"/>
      <p:bldP spid="31" grpId="0" animBg="1"/>
      <p:bldP spid="32"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4171959" cy="461665"/>
            <a:chOff x="548443" y="1281397"/>
            <a:chExt cx="4171959"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743332" cy="461665"/>
            </a:xfrm>
            <a:prstGeom prst="rect">
              <a:avLst/>
            </a:prstGeom>
          </p:spPr>
          <p:txBody>
            <a:bodyPr wrap="none">
              <a:spAutoFit/>
            </a:bodyPr>
            <a:lstStyle/>
            <a:p>
              <a:r>
                <a:rPr lang="en-US" altLang="zh-CN" sz="2400" b="1" dirty="0" smtClean="0"/>
                <a:t>3</a:t>
              </a:r>
              <a:r>
                <a:rPr lang="zh-CN" altLang="en-US" sz="2400" b="1" dirty="0" smtClean="0"/>
                <a:t>、联锁对象间的联锁关系</a:t>
              </a:r>
              <a:endParaRPr lang="zh-CN" altLang="en-US" sz="2400" b="1" dirty="0" smtClean="0">
                <a:latin typeface="Times New Roman" pitchFamily="18" charset="0"/>
                <a:cs typeface="Times New Roman" pitchFamily="18" charset="0"/>
              </a:endParaRPr>
            </a:p>
          </p:txBody>
        </p:sp>
      </p:grpSp>
      <p:sp>
        <p:nvSpPr>
          <p:cNvPr id="7" name="矩形 6"/>
          <p:cNvSpPr/>
          <p:nvPr/>
        </p:nvSpPr>
        <p:spPr>
          <a:xfrm>
            <a:off x="477004" y="1814500"/>
            <a:ext cx="4362092"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4</a:t>
            </a:r>
            <a:r>
              <a:rPr lang="zh-CN" altLang="en-US" sz="2400" b="1" dirty="0" smtClean="0">
                <a:solidFill>
                  <a:srgbClr val="0303EB"/>
                </a:solidFill>
              </a:rPr>
              <a:t>）进路与信号机之间的联锁</a:t>
            </a:r>
            <a:endParaRPr lang="zh-CN" altLang="en-US" sz="2400" dirty="0">
              <a:solidFill>
                <a:srgbClr val="0303EB"/>
              </a:solidFill>
            </a:endParaRPr>
          </a:p>
        </p:txBody>
      </p:sp>
      <p:sp>
        <p:nvSpPr>
          <p:cNvPr id="121858" name="Rectangle 2"/>
          <p:cNvSpPr>
            <a:spLocks noChangeArrowheads="1"/>
          </p:cNvSpPr>
          <p:nvPr/>
        </p:nvSpPr>
        <p:spPr bwMode="auto">
          <a:xfrm>
            <a:off x="0" y="0"/>
            <a:ext cx="12241213"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1857" name="Object 1"/>
          <p:cNvGraphicFramePr>
            <a:graphicFrameLocks noChangeAspect="1"/>
          </p:cNvGraphicFramePr>
          <p:nvPr/>
        </p:nvGraphicFramePr>
        <p:xfrm>
          <a:off x="1834326" y="2386004"/>
          <a:ext cx="8652677" cy="2143140"/>
        </p:xfrm>
        <a:graphic>
          <a:graphicData uri="http://schemas.openxmlformats.org/presentationml/2006/ole">
            <p:oleObj spid="_x0000_s121857" r:id="rId3" imgW="4114800" imgH="1017270" progId="">
              <p:embed/>
            </p:oleObj>
          </a:graphicData>
        </a:graphic>
      </p:graphicFrame>
      <p:graphicFrame>
        <p:nvGraphicFramePr>
          <p:cNvPr id="10" name="表格 9"/>
          <p:cNvGraphicFramePr>
            <a:graphicFrameLocks noGrp="1"/>
          </p:cNvGraphicFramePr>
          <p:nvPr/>
        </p:nvGraphicFramePr>
        <p:xfrm>
          <a:off x="834194" y="5029210"/>
          <a:ext cx="6858048" cy="1785951"/>
        </p:xfrm>
        <a:graphic>
          <a:graphicData uri="http://schemas.openxmlformats.org/drawingml/2006/table">
            <a:tbl>
              <a:tblPr/>
              <a:tblGrid>
                <a:gridCol w="1124270"/>
                <a:gridCol w="2192327"/>
                <a:gridCol w="3541451"/>
              </a:tblGrid>
              <a:tr h="595317">
                <a:tc>
                  <a:txBody>
                    <a:bodyPr/>
                    <a:lstStyle/>
                    <a:p>
                      <a:pPr algn="ctr">
                        <a:spcAft>
                          <a:spcPts val="0"/>
                        </a:spcAft>
                      </a:pPr>
                      <a:r>
                        <a:rPr lang="zh-CN" sz="2000" b="1" kern="100" dirty="0">
                          <a:latin typeface="Calibri"/>
                          <a:ea typeface="宋体"/>
                          <a:cs typeface="Times New Roman"/>
                        </a:rPr>
                        <a:t>进路号</a:t>
                      </a:r>
                      <a:endParaRPr lang="zh-CN" sz="2000"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2000" b="1" kern="100">
                          <a:latin typeface="Calibri"/>
                          <a:ea typeface="宋体"/>
                          <a:cs typeface="Times New Roman"/>
                        </a:rPr>
                        <a:t>进路名称</a:t>
                      </a:r>
                      <a:endParaRPr lang="zh-CN" sz="20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2000" b="1" kern="100" dirty="0">
                          <a:latin typeface="Calibri"/>
                          <a:ea typeface="宋体"/>
                          <a:cs typeface="Times New Roman"/>
                        </a:rPr>
                        <a:t>抵触进路</a:t>
                      </a:r>
                      <a:endParaRPr lang="zh-CN" sz="2000"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95317">
                <a:tc>
                  <a:txBody>
                    <a:bodyPr/>
                    <a:lstStyle/>
                    <a:p>
                      <a:pPr algn="ctr">
                        <a:spcAft>
                          <a:spcPts val="0"/>
                        </a:spcAft>
                      </a:pPr>
                      <a:r>
                        <a:rPr lang="en-US" sz="2000" b="1" kern="100" dirty="0">
                          <a:solidFill>
                            <a:srgbClr val="0303EB"/>
                          </a:solidFill>
                          <a:latin typeface="Calibri"/>
                          <a:ea typeface="宋体"/>
                          <a:cs typeface="Times New Roman"/>
                        </a:rPr>
                        <a:t>1</a:t>
                      </a:r>
                      <a:endParaRPr lang="zh-CN" sz="2000" b="1" kern="100" dirty="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2000" b="1" kern="100" dirty="0">
                          <a:solidFill>
                            <a:srgbClr val="0303EB"/>
                          </a:solidFill>
                          <a:latin typeface="Calibri"/>
                          <a:ea typeface="宋体"/>
                          <a:cs typeface="Times New Roman"/>
                        </a:rPr>
                        <a:t>D21</a:t>
                      </a:r>
                      <a:r>
                        <a:rPr lang="zh-CN" sz="2000" b="1" kern="100" dirty="0">
                          <a:solidFill>
                            <a:srgbClr val="0303EB"/>
                          </a:solidFill>
                          <a:latin typeface="Calibri"/>
                          <a:ea typeface="宋体"/>
                          <a:cs typeface="Times New Roman"/>
                        </a:rPr>
                        <a:t>至</a:t>
                      </a:r>
                      <a:r>
                        <a:rPr lang="en-US" sz="2000" b="1" kern="100" dirty="0">
                          <a:solidFill>
                            <a:srgbClr val="0303EB"/>
                          </a:solidFill>
                          <a:latin typeface="Calibri"/>
                          <a:ea typeface="宋体"/>
                          <a:cs typeface="Times New Roman"/>
                        </a:rPr>
                        <a:t>W</a:t>
                      </a:r>
                      <a:endParaRPr lang="zh-CN" sz="2000" b="1" kern="100" dirty="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2000" b="1" kern="100" dirty="0">
                          <a:solidFill>
                            <a:srgbClr val="0303EB"/>
                          </a:solidFill>
                          <a:latin typeface="Calibri"/>
                          <a:ea typeface="宋体"/>
                          <a:cs typeface="Times New Roman"/>
                        </a:rPr>
                        <a:t>D23</a:t>
                      </a:r>
                      <a:r>
                        <a:rPr lang="zh-CN" sz="2000" b="1" kern="100" dirty="0">
                          <a:solidFill>
                            <a:srgbClr val="0303EB"/>
                          </a:solidFill>
                          <a:latin typeface="Calibri"/>
                          <a:ea typeface="宋体"/>
                          <a:cs typeface="Times New Roman"/>
                        </a:rPr>
                        <a:t>，</a:t>
                      </a:r>
                      <a:r>
                        <a:rPr lang="en-US" sz="2000" b="1" kern="100" dirty="0">
                          <a:solidFill>
                            <a:srgbClr val="0303EB"/>
                          </a:solidFill>
                          <a:latin typeface="Calibri"/>
                          <a:ea typeface="宋体"/>
                          <a:cs typeface="Times New Roman"/>
                        </a:rPr>
                        <a:t>&lt;19&gt;D33</a:t>
                      </a:r>
                      <a:endParaRPr lang="zh-CN" sz="2000" b="1" kern="100" dirty="0">
                        <a:solidFill>
                          <a:srgbClr val="0303EB"/>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95317">
                <a:tc>
                  <a:txBody>
                    <a:bodyPr/>
                    <a:lstStyle/>
                    <a:p>
                      <a:pPr algn="ctr">
                        <a:spcAft>
                          <a:spcPts val="0"/>
                        </a:spcAft>
                      </a:pPr>
                      <a:r>
                        <a:rPr lang="en-US" sz="2000" b="1" kern="100" dirty="0">
                          <a:solidFill>
                            <a:srgbClr val="FF00FF"/>
                          </a:solidFill>
                          <a:latin typeface="Calibri"/>
                          <a:ea typeface="宋体"/>
                          <a:cs typeface="Times New Roman"/>
                        </a:rPr>
                        <a:t>2</a:t>
                      </a:r>
                      <a:endParaRPr lang="zh-CN" sz="2000" b="1" kern="100" dirty="0">
                        <a:solidFill>
                          <a:srgbClr val="FF00FF"/>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2000" b="1" kern="100" dirty="0">
                          <a:solidFill>
                            <a:srgbClr val="FF00FF"/>
                          </a:solidFill>
                          <a:latin typeface="Calibri"/>
                          <a:ea typeface="宋体"/>
                          <a:cs typeface="Times New Roman"/>
                        </a:rPr>
                        <a:t>D33</a:t>
                      </a:r>
                      <a:r>
                        <a:rPr lang="zh-CN" sz="2000" b="1" kern="100" dirty="0">
                          <a:solidFill>
                            <a:srgbClr val="FF00FF"/>
                          </a:solidFill>
                          <a:latin typeface="Calibri"/>
                          <a:ea typeface="宋体"/>
                          <a:cs typeface="Times New Roman"/>
                        </a:rPr>
                        <a:t>至</a:t>
                      </a:r>
                      <a:r>
                        <a:rPr lang="en-US" sz="2000" b="1" kern="100" dirty="0">
                          <a:solidFill>
                            <a:srgbClr val="FF00FF"/>
                          </a:solidFill>
                          <a:latin typeface="Calibri"/>
                          <a:ea typeface="宋体"/>
                          <a:cs typeface="Times New Roman"/>
                        </a:rPr>
                        <a:t>W</a:t>
                      </a:r>
                      <a:endParaRPr lang="zh-CN" sz="2000" b="1" kern="100" dirty="0">
                        <a:solidFill>
                          <a:srgbClr val="FF00FF"/>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2000" b="1" kern="100" dirty="0">
                          <a:solidFill>
                            <a:srgbClr val="FF00FF"/>
                          </a:solidFill>
                          <a:latin typeface="Calibri"/>
                          <a:ea typeface="宋体"/>
                          <a:cs typeface="Times New Roman"/>
                        </a:rPr>
                        <a:t>D31</a:t>
                      </a:r>
                      <a:r>
                        <a:rPr lang="zh-CN" sz="2000" b="1" kern="100" dirty="0">
                          <a:solidFill>
                            <a:srgbClr val="FF00FF"/>
                          </a:solidFill>
                          <a:latin typeface="Calibri"/>
                          <a:ea typeface="宋体"/>
                          <a:cs typeface="Times New Roman"/>
                        </a:rPr>
                        <a:t>，</a:t>
                      </a:r>
                      <a:r>
                        <a:rPr lang="en-US" sz="2000" b="1" kern="100" dirty="0">
                          <a:solidFill>
                            <a:srgbClr val="FF00FF"/>
                          </a:solidFill>
                          <a:latin typeface="Calibri"/>
                          <a:ea typeface="宋体"/>
                          <a:cs typeface="Times New Roman"/>
                        </a:rPr>
                        <a:t>&lt;11/13&gt;D21</a:t>
                      </a:r>
                      <a:endParaRPr lang="zh-CN" sz="2000" b="1" kern="100" dirty="0">
                        <a:solidFill>
                          <a:srgbClr val="FF00FF"/>
                        </a:solidFill>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11" name="任意多边形 10"/>
          <p:cNvSpPr/>
          <p:nvPr/>
        </p:nvSpPr>
        <p:spPr>
          <a:xfrm>
            <a:off x="2640169" y="3773510"/>
            <a:ext cx="4945487" cy="0"/>
          </a:xfrm>
          <a:custGeom>
            <a:avLst/>
            <a:gdLst>
              <a:gd name="connsiteX0" fmla="*/ 0 w 4945487"/>
              <a:gd name="connsiteY0" fmla="*/ 0 h 0"/>
              <a:gd name="connsiteX1" fmla="*/ 4945487 w 4945487"/>
              <a:gd name="connsiteY1" fmla="*/ 0 h 0"/>
            </a:gdLst>
            <a:ahLst/>
            <a:cxnLst>
              <a:cxn ang="0">
                <a:pos x="connsiteX0" y="connsiteY0"/>
              </a:cxn>
              <a:cxn ang="0">
                <a:pos x="connsiteX1" y="connsiteY1"/>
              </a:cxn>
            </a:cxnLst>
            <a:rect l="l" t="t" r="r" b="b"/>
            <a:pathLst>
              <a:path w="4945487">
                <a:moveTo>
                  <a:pt x="0" y="0"/>
                </a:moveTo>
                <a:lnTo>
                  <a:pt x="4945487" y="0"/>
                </a:lnTo>
              </a:path>
            </a:pathLst>
          </a:custGeom>
          <a:ln w="38100">
            <a:solidFill>
              <a:srgbClr val="0303EB"/>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任意多边形 12"/>
          <p:cNvSpPr/>
          <p:nvPr/>
        </p:nvSpPr>
        <p:spPr>
          <a:xfrm>
            <a:off x="5035639" y="3863662"/>
            <a:ext cx="4700789" cy="0"/>
          </a:xfrm>
          <a:custGeom>
            <a:avLst/>
            <a:gdLst>
              <a:gd name="connsiteX0" fmla="*/ 4700789 w 4700789"/>
              <a:gd name="connsiteY0" fmla="*/ 0 h 0"/>
              <a:gd name="connsiteX1" fmla="*/ 0 w 4700789"/>
              <a:gd name="connsiteY1" fmla="*/ 0 h 0"/>
            </a:gdLst>
            <a:ahLst/>
            <a:cxnLst>
              <a:cxn ang="0">
                <a:pos x="connsiteX0" y="connsiteY0"/>
              </a:cxn>
              <a:cxn ang="0">
                <a:pos x="connsiteX1" y="connsiteY1"/>
              </a:cxn>
            </a:cxnLst>
            <a:rect l="l" t="t" r="r" b="b"/>
            <a:pathLst>
              <a:path w="4700789">
                <a:moveTo>
                  <a:pt x="4700789" y="0"/>
                </a:moveTo>
                <a:lnTo>
                  <a:pt x="0" y="0"/>
                </a:lnTo>
              </a:path>
            </a:pathLst>
          </a:custGeom>
          <a:ln w="38100">
            <a:solidFill>
              <a:srgbClr val="FF00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椭圆 13"/>
          <p:cNvSpPr/>
          <p:nvPr/>
        </p:nvSpPr>
        <p:spPr>
          <a:xfrm>
            <a:off x="4263218" y="3886202"/>
            <a:ext cx="1428760" cy="714380"/>
          </a:xfrm>
          <a:prstGeom prst="ellipse">
            <a:avLst/>
          </a:prstGeom>
          <a:noFill/>
          <a:ln>
            <a:solidFill>
              <a:srgbClr val="0303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906424" y="2957508"/>
            <a:ext cx="1428760" cy="714380"/>
          </a:xfrm>
          <a:prstGeom prst="ellipse">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835118" y="5672152"/>
            <a:ext cx="2970685" cy="461665"/>
          </a:xfrm>
          <a:prstGeom prst="rect">
            <a:avLst/>
          </a:prstGeom>
        </p:spPr>
        <p:txBody>
          <a:bodyPr wrap="none">
            <a:spAutoFit/>
          </a:bodyPr>
          <a:lstStyle/>
          <a:p>
            <a:pPr algn="ctr">
              <a:spcAft>
                <a:spcPts val="0"/>
              </a:spcAft>
            </a:pPr>
            <a:r>
              <a:rPr lang="en-US" sz="2400" b="1" kern="100" dirty="0" smtClean="0">
                <a:ea typeface="宋体"/>
                <a:cs typeface="Times New Roman"/>
              </a:rPr>
              <a:t>&lt;19&gt;</a:t>
            </a:r>
            <a:r>
              <a:rPr lang="zh-CN" altLang="en-US" sz="2400" b="1" kern="100" dirty="0" smtClean="0">
                <a:ea typeface="宋体"/>
                <a:cs typeface="Times New Roman"/>
              </a:rPr>
              <a:t>表示道岔</a:t>
            </a:r>
            <a:r>
              <a:rPr lang="en-US" altLang="zh-CN" sz="2400" b="1" kern="100" dirty="0" smtClean="0">
                <a:cs typeface="Times New Roman"/>
              </a:rPr>
              <a:t>19</a:t>
            </a:r>
            <a:r>
              <a:rPr lang="zh-CN" altLang="en-US" sz="2400" b="1" kern="100" dirty="0" smtClean="0">
                <a:ea typeface="宋体"/>
                <a:cs typeface="Times New Roman"/>
              </a:rPr>
              <a:t>定位</a:t>
            </a:r>
            <a:endParaRPr lang="zh-CN" altLang="en-US" sz="2400" b="1" kern="100" dirty="0">
              <a:cs typeface="Times New Roman"/>
            </a:endParaRPr>
          </a:p>
        </p:txBody>
      </p:sp>
      <p:sp>
        <p:nvSpPr>
          <p:cNvPr id="17" name="矩形 16"/>
          <p:cNvSpPr/>
          <p:nvPr/>
        </p:nvSpPr>
        <p:spPr>
          <a:xfrm>
            <a:off x="7835118" y="6315094"/>
            <a:ext cx="4168129" cy="461665"/>
          </a:xfrm>
          <a:prstGeom prst="rect">
            <a:avLst/>
          </a:prstGeom>
        </p:spPr>
        <p:txBody>
          <a:bodyPr wrap="none">
            <a:spAutoFit/>
          </a:bodyPr>
          <a:lstStyle/>
          <a:p>
            <a:pPr algn="ctr">
              <a:spcAft>
                <a:spcPts val="0"/>
              </a:spcAft>
            </a:pPr>
            <a:r>
              <a:rPr lang="en-US" sz="2400" b="1" kern="100" dirty="0" smtClean="0">
                <a:ea typeface="宋体"/>
                <a:cs typeface="Times New Roman"/>
              </a:rPr>
              <a:t>&lt;11/13&gt;</a:t>
            </a:r>
            <a:r>
              <a:rPr lang="zh-CN" altLang="en-US" sz="2400" b="1" kern="100" dirty="0" smtClean="0">
                <a:ea typeface="宋体"/>
                <a:cs typeface="Times New Roman"/>
              </a:rPr>
              <a:t>表示该道岔</a:t>
            </a:r>
            <a:r>
              <a:rPr lang="en-US" sz="2400" b="1" kern="100" dirty="0" smtClean="0">
                <a:ea typeface="宋体"/>
                <a:cs typeface="Times New Roman"/>
              </a:rPr>
              <a:t>11/13</a:t>
            </a:r>
            <a:r>
              <a:rPr lang="zh-CN" altLang="en-US" sz="2400" b="1" kern="100" dirty="0" smtClean="0">
                <a:ea typeface="宋体"/>
                <a:cs typeface="Times New Roman"/>
              </a:rPr>
              <a:t>定位</a:t>
            </a:r>
            <a:endParaRPr lang="zh-CN" altLang="en-US" sz="2400" b="1" kern="100" dirty="0">
              <a:cs typeface="Times New Roman"/>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5910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3.1.3 </a:t>
            </a:r>
            <a:r>
              <a:rPr lang="zh-CN" altLang="en-US" sz="2800" b="1" dirty="0" smtClean="0">
                <a:solidFill>
                  <a:srgbClr val="0070C0"/>
                </a:solidFill>
                <a:latin typeface="微软雅黑" pitchFamily="34" charset="-122"/>
                <a:ea typeface="微软雅黑" pitchFamily="34" charset="-122"/>
              </a:rPr>
              <a:t>联锁系统的运营模式</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4171959" cy="461665"/>
            <a:chOff x="548443" y="1281397"/>
            <a:chExt cx="4171959"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743332" cy="461665"/>
            </a:xfrm>
            <a:prstGeom prst="rect">
              <a:avLst/>
            </a:prstGeom>
          </p:spPr>
          <p:txBody>
            <a:bodyPr wrap="none">
              <a:spAutoFit/>
            </a:bodyPr>
            <a:lstStyle/>
            <a:p>
              <a:r>
                <a:rPr lang="en-US" altLang="zh-CN" sz="2400" b="1" dirty="0" smtClean="0"/>
                <a:t>3</a:t>
              </a:r>
              <a:r>
                <a:rPr lang="zh-CN" altLang="en-US" sz="2400" b="1" dirty="0" smtClean="0"/>
                <a:t>、联锁对象间的联锁关系</a:t>
              </a:r>
              <a:endParaRPr lang="zh-CN" altLang="en-US" sz="2400" b="1" dirty="0" smtClean="0">
                <a:latin typeface="Times New Roman" pitchFamily="18" charset="0"/>
                <a:cs typeface="Times New Roman" pitchFamily="18" charset="0"/>
              </a:endParaRPr>
            </a:p>
          </p:txBody>
        </p:sp>
      </p:grpSp>
      <p:sp>
        <p:nvSpPr>
          <p:cNvPr id="7" name="矩形 6"/>
          <p:cNvSpPr/>
          <p:nvPr/>
        </p:nvSpPr>
        <p:spPr>
          <a:xfrm>
            <a:off x="477004" y="1814500"/>
            <a:ext cx="4671472" cy="461665"/>
          </a:xfrm>
          <a:prstGeom prst="rect">
            <a:avLst/>
          </a:prstGeom>
        </p:spPr>
        <p:txBody>
          <a:bodyPr wrap="none">
            <a:spAutoFit/>
          </a:bodyPr>
          <a:lstStyle/>
          <a:p>
            <a:r>
              <a:rPr lang="zh-CN" altLang="en-US" sz="2400" b="1" dirty="0" smtClean="0">
                <a:solidFill>
                  <a:srgbClr val="0303EB"/>
                </a:solidFill>
              </a:rPr>
              <a:t>（</a:t>
            </a:r>
            <a:r>
              <a:rPr lang="en-US" altLang="zh-CN" sz="2400" b="1" dirty="0" smtClean="0">
                <a:solidFill>
                  <a:srgbClr val="0303EB"/>
                </a:solidFill>
              </a:rPr>
              <a:t>5</a:t>
            </a:r>
            <a:r>
              <a:rPr lang="zh-CN" altLang="en-US" sz="2400" b="1" dirty="0" smtClean="0">
                <a:solidFill>
                  <a:srgbClr val="0303EB"/>
                </a:solidFill>
              </a:rPr>
              <a:t>）信号机与信号机之间的联锁</a:t>
            </a:r>
            <a:endParaRPr lang="zh-CN" altLang="en-US" sz="2400" dirty="0">
              <a:solidFill>
                <a:srgbClr val="0303EB"/>
              </a:solidFill>
            </a:endParaRPr>
          </a:p>
        </p:txBody>
      </p:sp>
      <p:graphicFrame>
        <p:nvGraphicFramePr>
          <p:cNvPr id="15" name="Object 1"/>
          <p:cNvGraphicFramePr>
            <a:graphicFrameLocks noChangeAspect="1"/>
          </p:cNvGraphicFramePr>
          <p:nvPr/>
        </p:nvGraphicFramePr>
        <p:xfrm>
          <a:off x="2905896" y="2100252"/>
          <a:ext cx="8652677" cy="2143140"/>
        </p:xfrm>
        <a:graphic>
          <a:graphicData uri="http://schemas.openxmlformats.org/presentationml/2006/ole">
            <p:oleObj spid="_x0000_s122883" r:id="rId3" imgW="4114800" imgH="1017270" progId="">
              <p:embed/>
            </p:oleObj>
          </a:graphicData>
        </a:graphic>
      </p:graphicFrame>
      <p:sp>
        <p:nvSpPr>
          <p:cNvPr id="16" name="任意多边形 15"/>
          <p:cNvSpPr/>
          <p:nvPr/>
        </p:nvSpPr>
        <p:spPr>
          <a:xfrm>
            <a:off x="3711739" y="3487758"/>
            <a:ext cx="4945487" cy="0"/>
          </a:xfrm>
          <a:custGeom>
            <a:avLst/>
            <a:gdLst>
              <a:gd name="connsiteX0" fmla="*/ 0 w 4945487"/>
              <a:gd name="connsiteY0" fmla="*/ 0 h 0"/>
              <a:gd name="connsiteX1" fmla="*/ 4945487 w 4945487"/>
              <a:gd name="connsiteY1" fmla="*/ 0 h 0"/>
            </a:gdLst>
            <a:ahLst/>
            <a:cxnLst>
              <a:cxn ang="0">
                <a:pos x="connsiteX0" y="connsiteY0"/>
              </a:cxn>
              <a:cxn ang="0">
                <a:pos x="connsiteX1" y="connsiteY1"/>
              </a:cxn>
            </a:cxnLst>
            <a:rect l="l" t="t" r="r" b="b"/>
            <a:pathLst>
              <a:path w="4945487">
                <a:moveTo>
                  <a:pt x="0" y="0"/>
                </a:moveTo>
                <a:lnTo>
                  <a:pt x="4945487" y="0"/>
                </a:lnTo>
              </a:path>
            </a:pathLst>
          </a:custGeom>
          <a:ln w="38100">
            <a:solidFill>
              <a:srgbClr val="0303EB"/>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任意多边形 16"/>
          <p:cNvSpPr/>
          <p:nvPr/>
        </p:nvSpPr>
        <p:spPr>
          <a:xfrm>
            <a:off x="6107209" y="3577910"/>
            <a:ext cx="4700789" cy="0"/>
          </a:xfrm>
          <a:custGeom>
            <a:avLst/>
            <a:gdLst>
              <a:gd name="connsiteX0" fmla="*/ 4700789 w 4700789"/>
              <a:gd name="connsiteY0" fmla="*/ 0 h 0"/>
              <a:gd name="connsiteX1" fmla="*/ 0 w 4700789"/>
              <a:gd name="connsiteY1" fmla="*/ 0 h 0"/>
            </a:gdLst>
            <a:ahLst/>
            <a:cxnLst>
              <a:cxn ang="0">
                <a:pos x="connsiteX0" y="connsiteY0"/>
              </a:cxn>
              <a:cxn ang="0">
                <a:pos x="connsiteX1" y="connsiteY1"/>
              </a:cxn>
            </a:cxnLst>
            <a:rect l="l" t="t" r="r" b="b"/>
            <a:pathLst>
              <a:path w="4700789">
                <a:moveTo>
                  <a:pt x="4700789" y="0"/>
                </a:moveTo>
                <a:lnTo>
                  <a:pt x="0" y="0"/>
                </a:lnTo>
              </a:path>
            </a:pathLst>
          </a:custGeom>
          <a:ln w="38100">
            <a:solidFill>
              <a:srgbClr val="FF00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椭圆 17"/>
          <p:cNvSpPr/>
          <p:nvPr/>
        </p:nvSpPr>
        <p:spPr>
          <a:xfrm>
            <a:off x="5334788" y="3600450"/>
            <a:ext cx="1428760" cy="714380"/>
          </a:xfrm>
          <a:prstGeom prst="ellipse">
            <a:avLst/>
          </a:prstGeom>
          <a:noFill/>
          <a:ln>
            <a:solidFill>
              <a:srgbClr val="0303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7977994" y="2671756"/>
            <a:ext cx="1428760" cy="714380"/>
          </a:xfrm>
          <a:prstGeom prst="ellipse">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0" name="表格 19"/>
          <p:cNvGraphicFramePr>
            <a:graphicFrameLocks noGrp="1"/>
          </p:cNvGraphicFramePr>
          <p:nvPr/>
        </p:nvGraphicFramePr>
        <p:xfrm>
          <a:off x="3906028" y="4457706"/>
          <a:ext cx="7000924" cy="2457440"/>
        </p:xfrm>
        <a:graphic>
          <a:graphicData uri="http://schemas.openxmlformats.org/drawingml/2006/table">
            <a:tbl>
              <a:tblPr/>
              <a:tblGrid>
                <a:gridCol w="1622741"/>
                <a:gridCol w="2178332"/>
                <a:gridCol w="1622741"/>
                <a:gridCol w="1577110"/>
              </a:tblGrid>
              <a:tr h="307180">
                <a:tc rowSpan="2">
                  <a:txBody>
                    <a:bodyPr/>
                    <a:lstStyle/>
                    <a:p>
                      <a:pPr algn="ctr">
                        <a:spcAft>
                          <a:spcPts val="0"/>
                        </a:spcAft>
                      </a:pPr>
                      <a:r>
                        <a:rPr lang="zh-CN" sz="1600" b="1" kern="100" dirty="0">
                          <a:latin typeface="Calibri"/>
                          <a:ea typeface="宋体"/>
                          <a:cs typeface="Times New Roman"/>
                        </a:rPr>
                        <a:t>信号机编号</a:t>
                      </a:r>
                      <a:endParaRPr lang="zh-CN" sz="1600"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a:spcAft>
                          <a:spcPts val="0"/>
                        </a:spcAft>
                      </a:pPr>
                      <a:r>
                        <a:rPr lang="zh-CN" sz="1600" b="1" kern="100" dirty="0">
                          <a:latin typeface="Calibri"/>
                          <a:ea typeface="宋体"/>
                          <a:cs typeface="Times New Roman"/>
                        </a:rPr>
                        <a:t>信号机类型</a:t>
                      </a:r>
                      <a:endParaRPr lang="zh-CN" sz="1600"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a:spcAft>
                          <a:spcPts val="0"/>
                        </a:spcAft>
                      </a:pPr>
                      <a:r>
                        <a:rPr lang="zh-CN" sz="1600" b="1" kern="100">
                          <a:latin typeface="Calibri"/>
                          <a:ea typeface="宋体"/>
                          <a:cs typeface="Times New Roman"/>
                        </a:rPr>
                        <a:t>敌对信号</a:t>
                      </a:r>
                      <a:endParaRPr lang="zh-CN" sz="16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zh-CN" altLang="en-US"/>
                    </a:p>
                  </a:txBody>
                  <a:tcPr/>
                </a:tc>
              </a:tr>
              <a:tr h="307180">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zh-CN" sz="1600" b="1" kern="100">
                          <a:latin typeface="Calibri"/>
                          <a:ea typeface="宋体"/>
                          <a:cs typeface="Times New Roman"/>
                        </a:rPr>
                        <a:t>条件</a:t>
                      </a:r>
                      <a:endParaRPr lang="zh-CN" sz="16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1600" b="1" kern="100">
                          <a:latin typeface="Calibri"/>
                          <a:ea typeface="宋体"/>
                          <a:cs typeface="Times New Roman"/>
                        </a:rPr>
                        <a:t>锁闭</a:t>
                      </a:r>
                      <a:endParaRPr lang="zh-CN" sz="16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07180">
                <a:tc rowSpan="2">
                  <a:txBody>
                    <a:bodyPr/>
                    <a:lstStyle/>
                    <a:p>
                      <a:pPr algn="ctr">
                        <a:spcAft>
                          <a:spcPts val="0"/>
                        </a:spcAft>
                      </a:pPr>
                      <a:r>
                        <a:rPr lang="en-US" sz="1600" kern="100">
                          <a:latin typeface="Calibri"/>
                          <a:ea typeface="宋体"/>
                          <a:cs typeface="Times New Roman"/>
                        </a:rPr>
                        <a:t>D21</a:t>
                      </a:r>
                      <a:endParaRPr lang="zh-CN" sz="16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a:spcAft>
                          <a:spcPts val="0"/>
                        </a:spcAft>
                      </a:pPr>
                      <a:r>
                        <a:rPr lang="zh-CN" sz="1600" kern="100">
                          <a:latin typeface="Calibri"/>
                          <a:ea typeface="宋体"/>
                          <a:cs typeface="Times New Roman"/>
                        </a:rPr>
                        <a:t>调车信号机</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600" kern="100" dirty="0" smtClean="0">
                          <a:latin typeface="Calibri"/>
                          <a:ea typeface="宋体"/>
                          <a:cs typeface="Times New Roman"/>
                        </a:rPr>
                        <a:t>19</a:t>
                      </a:r>
                      <a:r>
                        <a:rPr lang="zh-CN" altLang="en-US" sz="1600" kern="100" dirty="0" smtClean="0">
                          <a:latin typeface="Calibri"/>
                          <a:ea typeface="宋体"/>
                          <a:cs typeface="Times New Roman"/>
                        </a:rPr>
                        <a:t>定位</a:t>
                      </a:r>
                      <a:endParaRPr lang="zh-CN" sz="1600"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600" kern="100">
                          <a:latin typeface="Calibri"/>
                          <a:ea typeface="宋体"/>
                          <a:cs typeface="Times New Roman"/>
                        </a:rPr>
                        <a:t>D23</a:t>
                      </a:r>
                      <a:endParaRPr lang="zh-CN" sz="16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07180">
                <a:tc vMerge="1">
                  <a:txBody>
                    <a:bodyPr/>
                    <a:lstStyle/>
                    <a:p>
                      <a:endParaRPr lang="zh-CN" altLang="en-US"/>
                    </a:p>
                  </a:txBody>
                  <a:tcPr/>
                </a:tc>
                <a:tc vMerge="1">
                  <a:txBody>
                    <a:bodyPr/>
                    <a:lstStyle/>
                    <a:p>
                      <a:endParaRPr lang="zh-CN" altLang="en-US"/>
                    </a:p>
                  </a:txBody>
                  <a:tcPr/>
                </a:tc>
                <a:tc>
                  <a:txBody>
                    <a:bodyPr/>
                    <a:lstStyle/>
                    <a:p>
                      <a:pPr algn="ctr">
                        <a:spcAft>
                          <a:spcPts val="0"/>
                        </a:spcAft>
                      </a:pPr>
                      <a:endParaRPr lang="en-US" sz="16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600" kern="100">
                          <a:latin typeface="Calibri"/>
                          <a:ea typeface="宋体"/>
                          <a:cs typeface="Times New Roman"/>
                        </a:rPr>
                        <a:t>D33</a:t>
                      </a:r>
                      <a:endParaRPr lang="zh-CN" sz="16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07180">
                <a:tc>
                  <a:txBody>
                    <a:bodyPr/>
                    <a:lstStyle/>
                    <a:p>
                      <a:pPr algn="ctr">
                        <a:spcAft>
                          <a:spcPts val="0"/>
                        </a:spcAft>
                      </a:pPr>
                      <a:r>
                        <a:rPr lang="en-US" sz="1600" kern="100">
                          <a:latin typeface="Calibri"/>
                          <a:ea typeface="宋体"/>
                          <a:cs typeface="Times New Roman"/>
                        </a:rPr>
                        <a:t>D23</a:t>
                      </a:r>
                      <a:endParaRPr lang="zh-CN" sz="16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1600" kern="100">
                          <a:latin typeface="Calibri"/>
                          <a:ea typeface="宋体"/>
                          <a:cs typeface="Times New Roman"/>
                        </a:rPr>
                        <a:t>调车信号机</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16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600" kern="100">
                          <a:latin typeface="Calibri"/>
                          <a:ea typeface="宋体"/>
                          <a:cs typeface="Times New Roman"/>
                        </a:rPr>
                        <a:t>D21</a:t>
                      </a:r>
                      <a:endParaRPr lang="zh-CN" sz="16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07180">
                <a:tc>
                  <a:txBody>
                    <a:bodyPr/>
                    <a:lstStyle/>
                    <a:p>
                      <a:pPr algn="ctr">
                        <a:spcAft>
                          <a:spcPts val="0"/>
                        </a:spcAft>
                      </a:pPr>
                      <a:r>
                        <a:rPr lang="en-US" sz="1600" kern="100">
                          <a:latin typeface="Calibri"/>
                          <a:ea typeface="宋体"/>
                          <a:cs typeface="Times New Roman"/>
                        </a:rPr>
                        <a:t>D31</a:t>
                      </a:r>
                      <a:endParaRPr lang="zh-CN" sz="16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1600" kern="100">
                          <a:latin typeface="Calibri"/>
                          <a:ea typeface="宋体"/>
                          <a:cs typeface="Times New Roman"/>
                        </a:rPr>
                        <a:t>调车信号机</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16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600" kern="100">
                          <a:latin typeface="Calibri"/>
                          <a:ea typeface="宋体"/>
                          <a:cs typeface="Times New Roman"/>
                        </a:rPr>
                        <a:t>D33</a:t>
                      </a:r>
                      <a:endParaRPr lang="zh-CN" sz="16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07180">
                <a:tc rowSpan="2">
                  <a:txBody>
                    <a:bodyPr/>
                    <a:lstStyle/>
                    <a:p>
                      <a:pPr algn="ctr">
                        <a:spcAft>
                          <a:spcPts val="0"/>
                        </a:spcAft>
                      </a:pPr>
                      <a:r>
                        <a:rPr lang="en-US" sz="1600" kern="100">
                          <a:latin typeface="Calibri"/>
                          <a:ea typeface="宋体"/>
                          <a:cs typeface="Times New Roman"/>
                        </a:rPr>
                        <a:t>D33</a:t>
                      </a:r>
                      <a:endParaRPr lang="zh-CN" sz="16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a:spcAft>
                          <a:spcPts val="0"/>
                        </a:spcAft>
                      </a:pPr>
                      <a:r>
                        <a:rPr lang="zh-CN" sz="1600" kern="100">
                          <a:latin typeface="Calibri"/>
                          <a:ea typeface="宋体"/>
                          <a:cs typeface="Times New Roman"/>
                        </a:rPr>
                        <a:t>调车信号机</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16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600" kern="100">
                          <a:latin typeface="Calibri"/>
                          <a:ea typeface="宋体"/>
                          <a:cs typeface="Times New Roman"/>
                        </a:rPr>
                        <a:t>D31</a:t>
                      </a:r>
                      <a:endParaRPr lang="zh-CN" sz="1600"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07180">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en-US" sz="1600" kern="100" dirty="0" smtClean="0">
                          <a:latin typeface="Calibri"/>
                          <a:ea typeface="宋体"/>
                          <a:cs typeface="Times New Roman"/>
                        </a:rPr>
                        <a:t>11/13</a:t>
                      </a:r>
                      <a:r>
                        <a:rPr lang="zh-CN" altLang="en-US" sz="1600" kern="100" dirty="0" smtClean="0">
                          <a:latin typeface="Calibri"/>
                          <a:ea typeface="宋体"/>
                          <a:cs typeface="Times New Roman"/>
                        </a:rPr>
                        <a:t>定位</a:t>
                      </a:r>
                      <a:endParaRPr lang="zh-CN" sz="1600"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600" kern="100" dirty="0">
                          <a:latin typeface="Calibri"/>
                          <a:ea typeface="宋体"/>
                          <a:cs typeface="Times New Roman"/>
                        </a:rPr>
                        <a:t>D21</a:t>
                      </a:r>
                      <a:endParaRPr lang="zh-CN" sz="1600"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5" name="组合 4"/>
          <p:cNvGrpSpPr/>
          <p:nvPr/>
        </p:nvGrpSpPr>
        <p:grpSpPr>
          <a:xfrm>
            <a:off x="6906424" y="1953569"/>
            <a:ext cx="2143520" cy="614476"/>
            <a:chOff x="1857386" y="1033947"/>
            <a:chExt cx="1928829" cy="614476"/>
          </a:xfrm>
          <a:scene3d>
            <a:camera prst="orthographicFront">
              <a:rot lat="0" lon="0" rev="0"/>
            </a:camera>
            <a:lightRig rig="soft" dir="t">
              <a:rot lat="0" lon="0" rev="0"/>
            </a:lightRig>
          </a:scene3d>
        </p:grpSpPr>
        <p:sp>
          <p:nvSpPr>
            <p:cNvPr id="6" name="矩形 5"/>
            <p:cNvSpPr/>
            <p:nvPr/>
          </p:nvSpPr>
          <p:spPr>
            <a:xfrm>
              <a:off x="1857386" y="1033947"/>
              <a:ext cx="1928829" cy="614476"/>
            </a:xfrm>
            <a:prstGeom prst="rect">
              <a:avLst/>
            </a:prstGeom>
            <a:solidFill>
              <a:srgbClr val="0070C0"/>
            </a:solidFill>
            <a:ln>
              <a:noFill/>
            </a:ln>
            <a:effectLst>
              <a:outerShdw blurRad="107950" dist="12700" dir="5400000" algn="ctr">
                <a:srgbClr val="000000"/>
              </a:outerShdw>
            </a:effectLst>
            <a:sp3d contourW="44450" prstMaterial="matte">
              <a:bevelT w="63500" h="63500" prst="artDeco"/>
              <a:contourClr>
                <a:srgbClr val="FFFFFF"/>
              </a:contourClr>
            </a:sp3d>
          </p:spPr>
          <p:style>
            <a:lnRef idx="2">
              <a:scrgbClr r="0" g="0" b="0"/>
            </a:lnRef>
            <a:fillRef idx="1">
              <a:schemeClr val="accent1">
                <a:hueOff val="0"/>
                <a:satOff val="0"/>
                <a:lumOff val="0"/>
                <a:alphaOff val="0"/>
              </a:schemeClr>
            </a:fillRef>
            <a:effectRef idx="0">
              <a:scrgbClr r="0" g="0" b="0"/>
            </a:effectRef>
            <a:fontRef idx="minor">
              <a:schemeClr val="lt1"/>
            </a:fontRef>
          </p:style>
        </p:sp>
        <p:sp>
          <p:nvSpPr>
            <p:cNvPr id="7" name="矩形 6"/>
            <p:cNvSpPr/>
            <p:nvPr/>
          </p:nvSpPr>
          <p:spPr>
            <a:xfrm>
              <a:off x="1857386" y="1033947"/>
              <a:ext cx="1928829" cy="61447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移动授权信息</a:t>
              </a:r>
              <a:endParaRPr lang="zh-CN" altLang="en-US" sz="2400" b="1" kern="1200" dirty="0">
                <a:latin typeface="+mj-ea"/>
                <a:ea typeface="+mj-ea"/>
              </a:endParaRPr>
            </a:p>
          </p:txBody>
        </p:sp>
      </p:grpSp>
      <p:grpSp>
        <p:nvGrpSpPr>
          <p:cNvPr id="8" name="组合 7"/>
          <p:cNvGrpSpPr/>
          <p:nvPr/>
        </p:nvGrpSpPr>
        <p:grpSpPr>
          <a:xfrm>
            <a:off x="5120854" y="2568045"/>
            <a:ext cx="2821422" cy="960967"/>
            <a:chOff x="1715238" y="5111239"/>
            <a:chExt cx="2821422" cy="960967"/>
          </a:xfrm>
        </p:grpSpPr>
        <p:sp>
          <p:nvSpPr>
            <p:cNvPr id="9" name="直接连接符 5"/>
            <p:cNvSpPr/>
            <p:nvPr/>
          </p:nvSpPr>
          <p:spPr>
            <a:xfrm>
              <a:off x="2540216" y="5111239"/>
              <a:ext cx="1996444" cy="346490"/>
            </a:xfrm>
            <a:custGeom>
              <a:avLst/>
              <a:gdLst/>
              <a:ahLst/>
              <a:cxnLst/>
              <a:rect l="0" t="0" r="0" b="0"/>
              <a:pathLst>
                <a:path>
                  <a:moveTo>
                    <a:pt x="1996444" y="0"/>
                  </a:moveTo>
                  <a:lnTo>
                    <a:pt x="1996444" y="173245"/>
                  </a:lnTo>
                  <a:lnTo>
                    <a:pt x="0" y="173245"/>
                  </a:lnTo>
                  <a:lnTo>
                    <a:pt x="0" y="346490"/>
                  </a:lnTo>
                </a:path>
              </a:pathLst>
            </a:custGeom>
            <a:noFill/>
            <a:ln w="28575">
              <a:solidFill>
                <a:srgbClr val="FFC000"/>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grpSp>
          <p:nvGrpSpPr>
            <p:cNvPr id="10" name="组合 12"/>
            <p:cNvGrpSpPr/>
            <p:nvPr/>
          </p:nvGrpSpPr>
          <p:grpSpPr>
            <a:xfrm>
              <a:off x="1715238" y="5457730"/>
              <a:ext cx="1649954" cy="614476"/>
              <a:chOff x="378" y="1994914"/>
              <a:chExt cx="1649954" cy="614476"/>
            </a:xfrm>
            <a:scene3d>
              <a:camera prst="orthographicFront">
                <a:rot lat="0" lon="0" rev="0"/>
              </a:camera>
              <a:lightRig rig="soft" dir="t">
                <a:rot lat="0" lon="0" rev="0"/>
              </a:lightRig>
            </a:scene3d>
          </p:grpSpPr>
          <p:sp>
            <p:nvSpPr>
              <p:cNvPr id="11" name="矩形 10"/>
              <p:cNvSpPr/>
              <p:nvPr/>
            </p:nvSpPr>
            <p:spPr>
              <a:xfrm>
                <a:off x="378" y="1994914"/>
                <a:ext cx="1649954" cy="614476"/>
              </a:xfrm>
              <a:prstGeom prst="rect">
                <a:avLst/>
              </a:prstGeom>
              <a:solidFill>
                <a:srgbClr val="FF9900"/>
              </a:solidFill>
              <a:ln>
                <a:noFill/>
              </a:ln>
              <a:effectLst>
                <a:outerShdw blurRad="107950" dist="12700" dir="5400000" algn="ctr">
                  <a:srgbClr val="000000"/>
                </a:outerShdw>
              </a:effectLst>
              <a:sp3d contourW="44450" prstMaterial="matte">
                <a:bevelT w="63500" h="63500" prst="artDeco"/>
                <a:contourClr>
                  <a:srgbClr val="FFFFFF"/>
                </a:contourClr>
              </a:sp3d>
            </p:spPr>
            <p:style>
              <a:lnRef idx="2">
                <a:scrgbClr r="0" g="0" b="0"/>
              </a:lnRef>
              <a:fillRef idx="1">
                <a:schemeClr val="accent2">
                  <a:hueOff val="0"/>
                  <a:satOff val="0"/>
                  <a:lumOff val="0"/>
                  <a:alphaOff val="0"/>
                </a:schemeClr>
              </a:fillRef>
              <a:effectRef idx="0">
                <a:scrgbClr r="0" g="0" b="0"/>
              </a:effectRef>
              <a:fontRef idx="minor">
                <a:schemeClr val="lt1"/>
              </a:fontRef>
            </p:style>
          </p:sp>
          <p:sp>
            <p:nvSpPr>
              <p:cNvPr id="12" name="矩形 11"/>
              <p:cNvSpPr/>
              <p:nvPr/>
            </p:nvSpPr>
            <p:spPr>
              <a:xfrm>
                <a:off x="378" y="1994914"/>
                <a:ext cx="1649954" cy="61447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dirty="0" smtClean="0">
                    <a:latin typeface="+mj-ea"/>
                    <a:ea typeface="+mj-ea"/>
                  </a:rPr>
                  <a:t>准行方向</a:t>
                </a:r>
                <a:endParaRPr lang="zh-CN" altLang="en-US" sz="2400" b="1" kern="1200" dirty="0">
                  <a:latin typeface="+mj-ea"/>
                  <a:ea typeface="+mj-ea"/>
                </a:endParaRPr>
              </a:p>
            </p:txBody>
          </p:sp>
        </p:grpSp>
      </p:grpSp>
      <p:grpSp>
        <p:nvGrpSpPr>
          <p:cNvPr id="13" name="组合 12"/>
          <p:cNvGrpSpPr/>
          <p:nvPr/>
        </p:nvGrpSpPr>
        <p:grpSpPr>
          <a:xfrm>
            <a:off x="7117299" y="2568045"/>
            <a:ext cx="1649954" cy="960967"/>
            <a:chOff x="3711683" y="5111239"/>
            <a:chExt cx="1649954" cy="960967"/>
          </a:xfrm>
        </p:grpSpPr>
        <p:sp>
          <p:nvSpPr>
            <p:cNvPr id="14" name="直接连接符 4"/>
            <p:cNvSpPr/>
            <p:nvPr/>
          </p:nvSpPr>
          <p:spPr>
            <a:xfrm>
              <a:off x="4490940" y="5111239"/>
              <a:ext cx="91440" cy="346490"/>
            </a:xfrm>
            <a:custGeom>
              <a:avLst/>
              <a:gdLst/>
              <a:ahLst/>
              <a:cxnLst/>
              <a:rect l="0" t="0" r="0" b="0"/>
              <a:pathLst>
                <a:path>
                  <a:moveTo>
                    <a:pt x="45720" y="0"/>
                  </a:moveTo>
                  <a:lnTo>
                    <a:pt x="45720" y="346490"/>
                  </a:lnTo>
                </a:path>
              </a:pathLst>
            </a:custGeom>
            <a:noFill/>
            <a:ln w="28575">
              <a:solidFill>
                <a:srgbClr val="FFC000"/>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grpSp>
          <p:nvGrpSpPr>
            <p:cNvPr id="15" name="组合 14"/>
            <p:cNvGrpSpPr/>
            <p:nvPr/>
          </p:nvGrpSpPr>
          <p:grpSpPr>
            <a:xfrm>
              <a:off x="3711683" y="5457730"/>
              <a:ext cx="1649954" cy="614476"/>
              <a:chOff x="1996823" y="1994914"/>
              <a:chExt cx="1649954" cy="614476"/>
            </a:xfrm>
            <a:scene3d>
              <a:camera prst="orthographicFront">
                <a:rot lat="0" lon="0" rev="0"/>
              </a:camera>
              <a:lightRig rig="soft" dir="t">
                <a:rot lat="0" lon="0" rev="0"/>
              </a:lightRig>
            </a:scene3d>
          </p:grpSpPr>
          <p:sp>
            <p:nvSpPr>
              <p:cNvPr id="16" name="矩形 15"/>
              <p:cNvSpPr/>
              <p:nvPr/>
            </p:nvSpPr>
            <p:spPr>
              <a:xfrm>
                <a:off x="1996823" y="1994914"/>
                <a:ext cx="1649954" cy="614476"/>
              </a:xfrm>
              <a:prstGeom prst="rect">
                <a:avLst/>
              </a:prstGeom>
              <a:solidFill>
                <a:srgbClr val="FF9900"/>
              </a:solidFill>
              <a:ln>
                <a:noFill/>
              </a:ln>
              <a:effectLst>
                <a:outerShdw blurRad="107950" dist="12700" dir="5400000" algn="ctr">
                  <a:srgbClr val="000000"/>
                </a:outerShdw>
              </a:effectLst>
              <a:sp3d contourW="44450" prstMaterial="matte">
                <a:bevelT w="63500" h="63500" prst="artDeco"/>
                <a:contourClr>
                  <a:srgbClr val="FFFFFF"/>
                </a:contourClr>
              </a:sp3d>
            </p:spPr>
            <p:style>
              <a:lnRef idx="2">
                <a:scrgbClr r="0" g="0" b="0"/>
              </a:lnRef>
              <a:fillRef idx="1">
                <a:schemeClr val="accent2">
                  <a:hueOff val="0"/>
                  <a:satOff val="0"/>
                  <a:lumOff val="0"/>
                  <a:alphaOff val="0"/>
                </a:schemeClr>
              </a:fillRef>
              <a:effectRef idx="0">
                <a:scrgbClr r="0" g="0" b="0"/>
              </a:effectRef>
              <a:fontRef idx="minor">
                <a:schemeClr val="lt1"/>
              </a:fontRef>
            </p:style>
          </p:sp>
          <p:sp>
            <p:nvSpPr>
              <p:cNvPr id="17" name="矩形 16"/>
              <p:cNvSpPr/>
              <p:nvPr/>
            </p:nvSpPr>
            <p:spPr>
              <a:xfrm>
                <a:off x="1996823" y="1994914"/>
                <a:ext cx="1649954" cy="61447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准行距离</a:t>
                </a:r>
                <a:endParaRPr lang="zh-CN" altLang="en-US" sz="2400" b="1" kern="1200" dirty="0">
                  <a:latin typeface="+mj-ea"/>
                  <a:ea typeface="+mj-ea"/>
                </a:endParaRPr>
              </a:p>
            </p:txBody>
          </p:sp>
        </p:grpSp>
      </p:grpSp>
      <p:grpSp>
        <p:nvGrpSpPr>
          <p:cNvPr id="18" name="组合 17"/>
          <p:cNvGrpSpPr/>
          <p:nvPr/>
        </p:nvGrpSpPr>
        <p:grpSpPr>
          <a:xfrm>
            <a:off x="7942277" y="2568045"/>
            <a:ext cx="2821421" cy="960967"/>
            <a:chOff x="4536661" y="5111239"/>
            <a:chExt cx="2821421" cy="960967"/>
          </a:xfrm>
        </p:grpSpPr>
        <p:sp>
          <p:nvSpPr>
            <p:cNvPr id="19" name="直接连接符 3"/>
            <p:cNvSpPr/>
            <p:nvPr/>
          </p:nvSpPr>
          <p:spPr>
            <a:xfrm>
              <a:off x="4536661" y="5111239"/>
              <a:ext cx="1996444" cy="346490"/>
            </a:xfrm>
            <a:custGeom>
              <a:avLst/>
              <a:gdLst/>
              <a:ahLst/>
              <a:cxnLst/>
              <a:rect l="0" t="0" r="0" b="0"/>
              <a:pathLst>
                <a:path>
                  <a:moveTo>
                    <a:pt x="0" y="0"/>
                  </a:moveTo>
                  <a:lnTo>
                    <a:pt x="0" y="173245"/>
                  </a:lnTo>
                  <a:lnTo>
                    <a:pt x="1996444" y="173245"/>
                  </a:lnTo>
                  <a:lnTo>
                    <a:pt x="1996444" y="346490"/>
                  </a:lnTo>
                </a:path>
              </a:pathLst>
            </a:custGeom>
            <a:noFill/>
            <a:ln w="28575">
              <a:solidFill>
                <a:srgbClr val="FFC000"/>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grpSp>
          <p:nvGrpSpPr>
            <p:cNvPr id="20" name="组合 14"/>
            <p:cNvGrpSpPr/>
            <p:nvPr/>
          </p:nvGrpSpPr>
          <p:grpSpPr>
            <a:xfrm>
              <a:off x="5708128" y="5457730"/>
              <a:ext cx="1649954" cy="614476"/>
              <a:chOff x="3993268" y="1994914"/>
              <a:chExt cx="1649954" cy="614476"/>
            </a:xfrm>
            <a:scene3d>
              <a:camera prst="orthographicFront">
                <a:rot lat="0" lon="0" rev="0"/>
              </a:camera>
              <a:lightRig rig="soft" dir="t">
                <a:rot lat="0" lon="0" rev="0"/>
              </a:lightRig>
            </a:scene3d>
          </p:grpSpPr>
          <p:sp>
            <p:nvSpPr>
              <p:cNvPr id="21" name="矩形 20"/>
              <p:cNvSpPr/>
              <p:nvPr/>
            </p:nvSpPr>
            <p:spPr>
              <a:xfrm>
                <a:off x="3993268" y="1994914"/>
                <a:ext cx="1649954" cy="614476"/>
              </a:xfrm>
              <a:prstGeom prst="rect">
                <a:avLst/>
              </a:prstGeom>
              <a:solidFill>
                <a:srgbClr val="FF9900"/>
              </a:solidFill>
              <a:ln>
                <a:noFill/>
              </a:ln>
              <a:effectLst>
                <a:outerShdw blurRad="107950" dist="12700" dir="5400000" algn="ctr">
                  <a:srgbClr val="000000"/>
                </a:outerShdw>
              </a:effectLst>
              <a:sp3d contourW="44450" prstMaterial="matte">
                <a:bevelT w="63500" h="63500" prst="artDeco"/>
                <a:contourClr>
                  <a:srgbClr val="FFFFFF"/>
                </a:contourClr>
              </a:sp3d>
            </p:spPr>
            <p:style>
              <a:lnRef idx="2">
                <a:scrgbClr r="0" g="0" b="0"/>
              </a:lnRef>
              <a:fillRef idx="1">
                <a:schemeClr val="accent2">
                  <a:hueOff val="0"/>
                  <a:satOff val="0"/>
                  <a:lumOff val="0"/>
                  <a:alphaOff val="0"/>
                </a:schemeClr>
              </a:fillRef>
              <a:effectRef idx="0">
                <a:scrgbClr r="0" g="0" b="0"/>
              </a:effectRef>
              <a:fontRef idx="minor">
                <a:schemeClr val="lt1"/>
              </a:fontRef>
            </p:style>
          </p:sp>
          <p:sp>
            <p:nvSpPr>
              <p:cNvPr id="22" name="矩形 16"/>
              <p:cNvSpPr/>
              <p:nvPr/>
            </p:nvSpPr>
            <p:spPr>
              <a:xfrm>
                <a:off x="3993268" y="1994914"/>
                <a:ext cx="1649954" cy="61447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准行速度</a:t>
                </a:r>
                <a:endParaRPr lang="zh-CN" altLang="en-US" sz="2400" b="1" kern="1200" dirty="0">
                  <a:latin typeface="+mj-ea"/>
                  <a:ea typeface="+mj-ea"/>
                </a:endParaRPr>
              </a:p>
            </p:txBody>
          </p:sp>
        </p:grpSp>
      </p:grpSp>
      <p:sp>
        <p:nvSpPr>
          <p:cNvPr id="23" name="Rectangle 1"/>
          <p:cNvSpPr>
            <a:spLocks noChangeArrowheads="1"/>
          </p:cNvSpPr>
          <p:nvPr/>
        </p:nvSpPr>
        <p:spPr bwMode="auto">
          <a:xfrm>
            <a:off x="405566" y="3814764"/>
            <a:ext cx="11264174" cy="957250"/>
          </a:xfrm>
          <a:prstGeom prst="rect">
            <a:avLst/>
          </a:prstGeom>
          <a:solidFill>
            <a:schemeClr val="accent1">
              <a:lumMod val="20000"/>
              <a:lumOff val="80000"/>
            </a:schemeClr>
          </a:solidFill>
          <a:ln w="9525">
            <a:solidFill>
              <a:srgbClr val="FF00FF"/>
            </a:solid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defRPr/>
            </a:pPr>
            <a:r>
              <a:rPr lang="zh-CN" altLang="en-US" sz="2000" b="1" kern="0" dirty="0" smtClean="0">
                <a:latin typeface="Times New Roman" pitchFamily="18" charset="0"/>
                <a:ea typeface="宋体" pitchFamily="2" charset="-122"/>
                <a:cs typeface="Times New Roman" pitchFamily="18" charset="0"/>
              </a:rPr>
              <a:t>        在</a:t>
            </a:r>
            <a:r>
              <a:rPr lang="en-US" altLang="zh-CN" sz="2000" b="1" kern="0" dirty="0" smtClean="0">
                <a:latin typeface="Times New Roman" pitchFamily="18" charset="0"/>
                <a:ea typeface="宋体" pitchFamily="2" charset="-122"/>
                <a:cs typeface="Times New Roman" pitchFamily="18" charset="0"/>
              </a:rPr>
              <a:t>CBTC</a:t>
            </a:r>
            <a:r>
              <a:rPr lang="zh-CN" altLang="en-US" sz="2000" b="1" kern="0" dirty="0" smtClean="0">
                <a:latin typeface="Times New Roman" pitchFamily="18" charset="0"/>
                <a:ea typeface="宋体" pitchFamily="2" charset="-122"/>
                <a:cs typeface="Times New Roman" pitchFamily="18" charset="0"/>
              </a:rPr>
              <a:t>中，一般不需要划分闭塞分区，不需要设置空闲检查设备。节省了轨旁硬件及调试和维护成本，提高了站、线通过能力。    </a:t>
            </a:r>
          </a:p>
        </p:txBody>
      </p:sp>
      <p:sp>
        <p:nvSpPr>
          <p:cNvPr id="24" name="矩形 23"/>
          <p:cNvSpPr/>
          <p:nvPr/>
        </p:nvSpPr>
        <p:spPr>
          <a:xfrm>
            <a:off x="477004" y="5029210"/>
            <a:ext cx="11264174" cy="1418915"/>
          </a:xfrm>
          <a:prstGeom prst="rect">
            <a:avLst/>
          </a:prstGeom>
          <a:solidFill>
            <a:schemeClr val="accent1">
              <a:lumMod val="20000"/>
              <a:lumOff val="80000"/>
            </a:schemeClr>
          </a:solidFill>
          <a:ln>
            <a:solidFill>
              <a:srgbClr val="FF00FF"/>
            </a:solidFill>
          </a:ln>
        </p:spPr>
        <p:txBody>
          <a:bodyPr wrap="square">
            <a:spAutoFit/>
          </a:bodyPr>
          <a:lstStyle/>
          <a:p>
            <a:pPr lvl="0" fontAlgn="base">
              <a:lnSpc>
                <a:spcPct val="150000"/>
              </a:lnSpc>
              <a:spcBef>
                <a:spcPct val="0"/>
              </a:spcBef>
              <a:spcAft>
                <a:spcPct val="0"/>
              </a:spcAft>
              <a:defRPr/>
            </a:pPr>
            <a:r>
              <a:rPr lang="zh-CN" altLang="en-US" sz="2000" b="1" kern="0" dirty="0" smtClean="0">
                <a:latin typeface="Times New Roman" pitchFamily="18" charset="0"/>
                <a:ea typeface="宋体" pitchFamily="2" charset="-122"/>
                <a:cs typeface="Times New Roman" pitchFamily="18" charset="0"/>
              </a:rPr>
              <a:t>        在站内或线路上的有岔区域，设置一定数量的轨道电路或计轴设备，并设置轨旁信号机。另外，为满足</a:t>
            </a:r>
            <a:r>
              <a:rPr lang="en-US" altLang="zh-CN" sz="2000" b="1" kern="0" dirty="0" smtClean="0">
                <a:latin typeface="Times New Roman" pitchFamily="18" charset="0"/>
                <a:ea typeface="宋体" pitchFamily="2" charset="-122"/>
                <a:cs typeface="Times New Roman" pitchFamily="18" charset="0"/>
              </a:rPr>
              <a:t>CBTC</a:t>
            </a:r>
            <a:r>
              <a:rPr lang="zh-CN" altLang="en-US" sz="2000" b="1" kern="0" dirty="0" smtClean="0">
                <a:latin typeface="Times New Roman" pitchFamily="18" charset="0"/>
                <a:ea typeface="宋体" pitchFamily="2" charset="-122"/>
                <a:cs typeface="Times New Roman" pitchFamily="18" charset="0"/>
              </a:rPr>
              <a:t>故障情况下最基本的线路追踪间隔要求，在区间线路上也可设置必要的区段和信号机，用于非</a:t>
            </a:r>
            <a:r>
              <a:rPr lang="en-US" altLang="zh-CN" sz="2000" b="1" kern="0" dirty="0" smtClean="0">
                <a:latin typeface="Times New Roman" pitchFamily="18" charset="0"/>
                <a:ea typeface="宋体" pitchFamily="2" charset="-122"/>
                <a:cs typeface="Times New Roman" pitchFamily="18" charset="0"/>
              </a:rPr>
              <a:t>CBTC</a:t>
            </a:r>
            <a:r>
              <a:rPr lang="zh-CN" altLang="en-US" sz="2000" b="1" kern="0" dirty="0" smtClean="0">
                <a:latin typeface="Times New Roman" pitchFamily="18" charset="0"/>
                <a:ea typeface="宋体" pitchFamily="2" charset="-122"/>
                <a:cs typeface="Times New Roman" pitchFamily="18" charset="0"/>
              </a:rPr>
              <a:t>列车的追踪运行。</a:t>
            </a:r>
          </a:p>
        </p:txBody>
      </p:sp>
      <p:grpSp>
        <p:nvGrpSpPr>
          <p:cNvPr id="25" name="组合 24"/>
          <p:cNvGrpSpPr/>
          <p:nvPr/>
        </p:nvGrpSpPr>
        <p:grpSpPr>
          <a:xfrm>
            <a:off x="762756" y="1171558"/>
            <a:ext cx="5143536" cy="461665"/>
            <a:chOff x="548443" y="1281397"/>
            <a:chExt cx="5143536" cy="461665"/>
          </a:xfrm>
        </p:grpSpPr>
        <p:sp>
          <p:nvSpPr>
            <p:cNvPr id="26" name="燕尾形 25"/>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燕尾形 26"/>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矩形 27"/>
            <p:cNvSpPr/>
            <p:nvPr/>
          </p:nvSpPr>
          <p:spPr>
            <a:xfrm>
              <a:off x="977070" y="1281397"/>
              <a:ext cx="4714909" cy="461665"/>
            </a:xfrm>
            <a:prstGeom prst="rect">
              <a:avLst/>
            </a:prstGeom>
          </p:spPr>
          <p:txBody>
            <a:bodyPr wrap="square">
              <a:spAutoFit/>
            </a:bodyPr>
            <a:lstStyle/>
            <a:p>
              <a:r>
                <a:rPr lang="en-US" altLang="zh-CN" sz="2400" b="1" dirty="0" smtClean="0"/>
                <a:t>1</a:t>
              </a:r>
              <a:r>
                <a:rPr lang="zh-CN" altLang="en-US" sz="2400" b="1" dirty="0" smtClean="0"/>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系统的特点</a:t>
              </a:r>
              <a:endParaRPr lang="zh-CN" altLang="en-US" sz="2400" b="1" dirty="0" smtClean="0">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8"/>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4" name="组合 3"/>
          <p:cNvGrpSpPr/>
          <p:nvPr/>
        </p:nvGrpSpPr>
        <p:grpSpPr>
          <a:xfrm>
            <a:off x="762756" y="1171558"/>
            <a:ext cx="5143536" cy="461665"/>
            <a:chOff x="548443" y="1281397"/>
            <a:chExt cx="5143536" cy="461665"/>
          </a:xfrm>
        </p:grpSpPr>
        <p:sp>
          <p:nvSpPr>
            <p:cNvPr id="5" name="燕尾形 4"/>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6"/>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8" name="TextBox 7"/>
          <p:cNvSpPr txBox="1"/>
          <p:nvPr/>
        </p:nvSpPr>
        <p:spPr>
          <a:xfrm>
            <a:off x="905632" y="188593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1</a:t>
            </a:r>
            <a:r>
              <a:rPr lang="zh-CN" altLang="en-US" sz="2400" b="1" dirty="0" smtClean="0">
                <a:solidFill>
                  <a:srgbClr val="333399"/>
                </a:solidFill>
                <a:latin typeface="Times New Roman" pitchFamily="18" charset="0"/>
                <a:ea typeface="+mj-ea"/>
                <a:cs typeface="Times New Roman" pitchFamily="18" charset="0"/>
              </a:rPr>
              <a:t>）轨道区段状态</a:t>
            </a:r>
          </a:p>
        </p:txBody>
      </p:sp>
      <p:sp>
        <p:nvSpPr>
          <p:cNvPr id="9" name="右箭头 8"/>
          <p:cNvSpPr/>
          <p:nvPr/>
        </p:nvSpPr>
        <p:spPr>
          <a:xfrm>
            <a:off x="2763020" y="3171822"/>
            <a:ext cx="928694" cy="714379"/>
          </a:xfrm>
          <a:prstGeom prst="rightArrow">
            <a:avLst/>
          </a:prstGeom>
          <a:solidFill>
            <a:schemeClr val="accent3">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grpSp>
        <p:nvGrpSpPr>
          <p:cNvPr id="10" name="组合 13"/>
          <p:cNvGrpSpPr>
            <a:grpSpLocks/>
          </p:cNvGrpSpPr>
          <p:nvPr/>
        </p:nvGrpSpPr>
        <p:grpSpPr bwMode="auto">
          <a:xfrm>
            <a:off x="3672437" y="2957508"/>
            <a:ext cx="7877457" cy="1247483"/>
            <a:chOff x="1129470" y="3121135"/>
            <a:chExt cx="1800271" cy="883270"/>
          </a:xfrm>
          <a:solidFill>
            <a:schemeClr val="accent1">
              <a:lumMod val="20000"/>
              <a:lumOff val="80000"/>
            </a:schemeClr>
          </a:solidFill>
        </p:grpSpPr>
        <p:sp>
          <p:nvSpPr>
            <p:cNvPr id="11" name="圆角矩形 10"/>
            <p:cNvSpPr/>
            <p:nvPr/>
          </p:nvSpPr>
          <p:spPr>
            <a:xfrm>
              <a:off x="1129470" y="3136663"/>
              <a:ext cx="1800271" cy="867742"/>
            </a:xfrm>
            <a:prstGeom prst="roundRect">
              <a:avLst/>
            </a:prstGeom>
            <a:grpFill/>
            <a:ln>
              <a:noFill/>
            </a:ln>
            <a:effectLst/>
            <a:scene3d>
              <a:camera prst="orthographicFront">
                <a:rot lat="0" lon="0" rev="0"/>
              </a:camera>
              <a:lightRig rig="contrasting" dir="t">
                <a:rot lat="0" lon="0" rev="7800000"/>
              </a:lightRig>
            </a:scene3d>
            <a:sp3d>
              <a:bevelT w="139700" h="139700"/>
            </a:sp3d>
          </p:spPr>
        </p:sp>
        <p:sp>
          <p:nvSpPr>
            <p:cNvPr id="12" name="圆角矩形 13"/>
            <p:cNvSpPr/>
            <p:nvPr/>
          </p:nvSpPr>
          <p:spPr>
            <a:xfrm>
              <a:off x="1182854" y="3121135"/>
              <a:ext cx="1714620" cy="782079"/>
            </a:xfrm>
            <a:prstGeom prst="rect">
              <a:avLst/>
            </a:prstGeom>
            <a:grpFill/>
            <a:ln>
              <a:noFill/>
            </a:ln>
            <a:effectLst/>
          </p:spPr>
          <p:txBody>
            <a:bodyPr lIns="110490" tIns="110490" rIns="110490" bIns="110490" spcCol="1270" anchor="ctr"/>
            <a:lstStyle/>
            <a:p>
              <a:pPr lvl="0" algn="just" defTabSz="1289050">
                <a:lnSpc>
                  <a:spcPct val="150000"/>
                </a:lnSpc>
                <a:spcAft>
                  <a:spcPct val="35000"/>
                </a:spcAft>
                <a:defRPr/>
              </a:pPr>
              <a:r>
                <a:rPr lang="zh-CN" altLang="en-US" sz="2400" b="1" kern="0" dirty="0" smtClean="0">
                  <a:latin typeface="Times New Roman" pitchFamily="18" charset="0"/>
                  <a:ea typeface="+mj-ea"/>
                  <a:cs typeface="Times New Roman" pitchFamily="18" charset="0"/>
                </a:rPr>
                <a:t>由</a:t>
              </a:r>
              <a:r>
                <a:rPr lang="en-US" altLang="zh-CN" sz="2400" b="1" kern="0" dirty="0" smtClean="0">
                  <a:latin typeface="Times New Roman" pitchFamily="18" charset="0"/>
                  <a:ea typeface="+mj-ea"/>
                  <a:cs typeface="Times New Roman" pitchFamily="18" charset="0"/>
                </a:rPr>
                <a:t>CBTC</a:t>
              </a:r>
              <a:r>
                <a:rPr lang="zh-CN" altLang="en-US" sz="2400" b="1" kern="0" dirty="0" smtClean="0">
                  <a:latin typeface="Times New Roman" pitchFamily="18" charset="0"/>
                  <a:ea typeface="+mj-ea"/>
                  <a:cs typeface="Times New Roman" pitchFamily="18" charset="0"/>
                </a:rPr>
                <a:t>中的区域控制器（</a:t>
              </a:r>
              <a:r>
                <a:rPr lang="en-US" altLang="zh-CN" sz="2400" b="1" kern="0" dirty="0" smtClean="0">
                  <a:latin typeface="Times New Roman" pitchFamily="18" charset="0"/>
                  <a:ea typeface="+mj-ea"/>
                  <a:cs typeface="Times New Roman" pitchFamily="18" charset="0"/>
                </a:rPr>
                <a:t>ZC</a:t>
              </a:r>
              <a:r>
                <a:rPr lang="zh-CN" altLang="en-US" sz="2400" b="1" kern="0" dirty="0" smtClean="0">
                  <a:latin typeface="Times New Roman" pitchFamily="18" charset="0"/>
                  <a:ea typeface="+mj-ea"/>
                  <a:cs typeface="Times New Roman" pitchFamily="18" charset="0"/>
                </a:rPr>
                <a:t>）向联锁提供线路空闲信息</a:t>
              </a:r>
              <a:endParaRPr kumimoji="0" lang="zh-CN" altLang="en-US" sz="2400" b="1" i="0" u="none" strike="noStrike" kern="0" cap="none" spc="0" normalizeH="0" baseline="0" noProof="0" dirty="0">
                <a:ln>
                  <a:noFill/>
                </a:ln>
                <a:effectLst/>
                <a:uLnTx/>
                <a:uFillTx/>
                <a:latin typeface="Times New Roman" pitchFamily="18" charset="0"/>
                <a:ea typeface="+mj-ea"/>
                <a:cs typeface="Times New Roman" pitchFamily="18" charset="0"/>
              </a:endParaRPr>
            </a:p>
          </p:txBody>
        </p:sp>
      </p:grpSp>
      <p:sp>
        <p:nvSpPr>
          <p:cNvPr id="13" name="TextBox 12"/>
          <p:cNvSpPr txBox="1"/>
          <p:nvPr/>
        </p:nvSpPr>
        <p:spPr>
          <a:xfrm>
            <a:off x="334128" y="3243260"/>
            <a:ext cx="2500330" cy="830997"/>
          </a:xfrm>
          <a:prstGeom prst="rect">
            <a:avLst/>
          </a:prstGeom>
          <a:noFill/>
        </p:spPr>
        <p:txBody>
          <a:bodyPr wrap="square" rtlCol="0">
            <a:spAutoFit/>
          </a:bodyPr>
          <a:lstStyle/>
          <a:p>
            <a:pPr lvl="0">
              <a:defRPr/>
            </a:pPr>
            <a:r>
              <a:rPr lang="zh-CN" altLang="en-US" sz="2400" b="1" kern="0" dirty="0" smtClean="0">
                <a:latin typeface="Times New Roman" pitchFamily="18" charset="0"/>
                <a:ea typeface="+mj-ea"/>
                <a:cs typeface="Times New Roman" pitchFamily="18" charset="0"/>
              </a:rPr>
              <a:t>不设轨道控线检查设备的区段</a:t>
            </a:r>
          </a:p>
        </p:txBody>
      </p:sp>
      <p:sp>
        <p:nvSpPr>
          <p:cNvPr id="14" name="右箭头 13"/>
          <p:cNvSpPr/>
          <p:nvPr/>
        </p:nvSpPr>
        <p:spPr>
          <a:xfrm>
            <a:off x="2763020" y="5100648"/>
            <a:ext cx="928694" cy="747417"/>
          </a:xfrm>
          <a:prstGeom prst="rightArrow">
            <a:avLst/>
          </a:prstGeom>
          <a:solidFill>
            <a:schemeClr val="accent2">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grpSp>
        <p:nvGrpSpPr>
          <p:cNvPr id="15" name="组合 13"/>
          <p:cNvGrpSpPr>
            <a:grpSpLocks/>
          </p:cNvGrpSpPr>
          <p:nvPr/>
        </p:nvGrpSpPr>
        <p:grpSpPr bwMode="auto">
          <a:xfrm>
            <a:off x="3672437" y="4908265"/>
            <a:ext cx="7877457" cy="1225552"/>
            <a:chOff x="1129470" y="3136663"/>
            <a:chExt cx="1800271" cy="867742"/>
          </a:xfrm>
        </p:grpSpPr>
        <p:sp>
          <p:nvSpPr>
            <p:cNvPr id="16" name="圆角矩形 15"/>
            <p:cNvSpPr/>
            <p:nvPr/>
          </p:nvSpPr>
          <p:spPr>
            <a:xfrm>
              <a:off x="1129470" y="3136663"/>
              <a:ext cx="1800271" cy="867742"/>
            </a:xfrm>
            <a:prstGeom prst="roundRect">
              <a:avLst/>
            </a:prstGeom>
            <a:solidFill>
              <a:srgbClr val="0070C0"/>
            </a:solidFill>
            <a:ln>
              <a:noFill/>
            </a:ln>
            <a:effectLst/>
            <a:scene3d>
              <a:camera prst="orthographicFront">
                <a:rot lat="0" lon="0" rev="0"/>
              </a:camera>
              <a:lightRig rig="contrasting" dir="t">
                <a:rot lat="0" lon="0" rev="7800000"/>
              </a:lightRig>
            </a:scene3d>
            <a:sp3d>
              <a:bevelT w="139700" h="139700"/>
            </a:sp3d>
          </p:spPr>
        </p:sp>
        <p:sp>
          <p:nvSpPr>
            <p:cNvPr id="17" name="圆角矩形 13"/>
            <p:cNvSpPr/>
            <p:nvPr/>
          </p:nvSpPr>
          <p:spPr>
            <a:xfrm>
              <a:off x="1172295" y="3179494"/>
              <a:ext cx="1714620" cy="782079"/>
            </a:xfrm>
            <a:prstGeom prst="rect">
              <a:avLst/>
            </a:prstGeom>
            <a:noFill/>
            <a:ln>
              <a:noFill/>
            </a:ln>
            <a:effectLst/>
          </p:spPr>
          <p:txBody>
            <a:bodyPr lIns="110490" tIns="110490" rIns="110490" bIns="110490" spcCol="1270" anchor="ctr"/>
            <a:lstStyle/>
            <a:p>
              <a:pPr lvl="0" algn="just" defTabSz="1289050">
                <a:lnSpc>
                  <a:spcPct val="150000"/>
                </a:lnSpc>
                <a:spcAft>
                  <a:spcPct val="35000"/>
                </a:spcAft>
                <a:defRPr/>
              </a:pPr>
              <a:r>
                <a:rPr lang="zh-CN" altLang="en-US" sz="2400" b="1" kern="0" dirty="0" smtClean="0">
                  <a:solidFill>
                    <a:sysClr val="window" lastClr="FFFFFF"/>
                  </a:solidFill>
                  <a:latin typeface="Times New Roman" pitchFamily="18" charset="0"/>
                  <a:ea typeface="+mj-ea"/>
                  <a:cs typeface="Times New Roman" pitchFamily="18" charset="0"/>
                </a:rPr>
                <a:t>根据联锁采集到轨道继电器状态信息以及联锁从</a:t>
              </a:r>
              <a:r>
                <a:rPr lang="en-US" altLang="zh-CN" sz="2400" b="1" kern="0" dirty="0" smtClean="0">
                  <a:solidFill>
                    <a:sysClr val="window" lastClr="FFFFFF"/>
                  </a:solidFill>
                  <a:latin typeface="Times New Roman" pitchFamily="18" charset="0"/>
                  <a:ea typeface="+mj-ea"/>
                  <a:cs typeface="Times New Roman" pitchFamily="18" charset="0"/>
                </a:rPr>
                <a:t>ZC</a:t>
              </a:r>
              <a:r>
                <a:rPr lang="zh-CN" altLang="en-US" sz="2400" b="1" kern="0" dirty="0" smtClean="0">
                  <a:solidFill>
                    <a:sysClr val="window" lastClr="FFFFFF"/>
                  </a:solidFill>
                  <a:latin typeface="Times New Roman" pitchFamily="18" charset="0"/>
                  <a:ea typeface="+mj-ea"/>
                  <a:cs typeface="Times New Roman" pitchFamily="18" charset="0"/>
                </a:rPr>
                <a:t>接收到的列车位置信息进行综合判断→空闲或占用判断</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sp>
        <p:nvSpPr>
          <p:cNvPr id="18" name="TextBox 17"/>
          <p:cNvSpPr txBox="1"/>
          <p:nvPr/>
        </p:nvSpPr>
        <p:spPr>
          <a:xfrm>
            <a:off x="405566" y="5029210"/>
            <a:ext cx="2500330" cy="830997"/>
          </a:xfrm>
          <a:prstGeom prst="rect">
            <a:avLst/>
          </a:prstGeom>
          <a:noFill/>
        </p:spPr>
        <p:txBody>
          <a:bodyPr wrap="square" rtlCol="0">
            <a:spAutoFit/>
          </a:bodyPr>
          <a:lstStyle/>
          <a:p>
            <a:pPr lvl="0">
              <a:defRPr/>
            </a:pPr>
            <a:r>
              <a:rPr lang="zh-CN" altLang="en-US" sz="2400" b="1" kern="0" dirty="0" smtClean="0">
                <a:latin typeface="Times New Roman" pitchFamily="18" charset="0"/>
                <a:ea typeface="+mj-ea"/>
                <a:cs typeface="Times New Roman" pitchFamily="18" charset="0"/>
              </a:rPr>
              <a:t>设有轨道空闲检查设备的区段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p:bldP spid="14" grpId="0" animBg="1"/>
      <p:bldP spid="18"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4" name="组合 3"/>
          <p:cNvGrpSpPr/>
          <p:nvPr/>
        </p:nvGrpSpPr>
        <p:grpSpPr>
          <a:xfrm>
            <a:off x="762756" y="1171558"/>
            <a:ext cx="5143536" cy="461665"/>
            <a:chOff x="548443" y="1281397"/>
            <a:chExt cx="5143536" cy="461665"/>
          </a:xfrm>
        </p:grpSpPr>
        <p:sp>
          <p:nvSpPr>
            <p:cNvPr id="5" name="燕尾形 4"/>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6"/>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8" name="TextBox 7"/>
          <p:cNvSpPr txBox="1"/>
          <p:nvPr/>
        </p:nvSpPr>
        <p:spPr>
          <a:xfrm>
            <a:off x="905632" y="188593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1</a:t>
            </a:r>
            <a:r>
              <a:rPr lang="zh-CN" altLang="en-US" sz="2400" b="1" dirty="0" smtClean="0">
                <a:solidFill>
                  <a:srgbClr val="333399"/>
                </a:solidFill>
                <a:latin typeface="Times New Roman" pitchFamily="18" charset="0"/>
                <a:ea typeface="+mj-ea"/>
                <a:cs typeface="Times New Roman" pitchFamily="18" charset="0"/>
              </a:rPr>
              <a:t>）轨道区段状态</a:t>
            </a:r>
          </a:p>
        </p:txBody>
      </p:sp>
      <p:grpSp>
        <p:nvGrpSpPr>
          <p:cNvPr id="9" name="组合 8"/>
          <p:cNvGrpSpPr/>
          <p:nvPr/>
        </p:nvGrpSpPr>
        <p:grpSpPr>
          <a:xfrm>
            <a:off x="1808477" y="2743194"/>
            <a:ext cx="2143140" cy="642942"/>
            <a:chOff x="571472" y="2857496"/>
            <a:chExt cx="2311867" cy="781870"/>
          </a:xfrm>
        </p:grpSpPr>
        <p:sp>
          <p:nvSpPr>
            <p:cNvPr id="10" name="燕尾形 13"/>
            <p:cNvSpPr/>
            <p:nvPr/>
          </p:nvSpPr>
          <p:spPr>
            <a:xfrm>
              <a:off x="571472" y="2857496"/>
              <a:ext cx="2311867" cy="781870"/>
            </a:xfrm>
            <a:prstGeom prst="roundRect">
              <a:avLst/>
            </a:prstGeom>
            <a:solidFill>
              <a:srgbClr val="00B0F0"/>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sp>
          <p:nvSpPr>
            <p:cNvPr id="11" name="燕尾形 4"/>
            <p:cNvSpPr/>
            <p:nvPr/>
          </p:nvSpPr>
          <p:spPr>
            <a:xfrm>
              <a:off x="830544" y="2857496"/>
              <a:ext cx="1859075" cy="781870"/>
            </a:xfrm>
            <a:prstGeom prst="roundRect">
              <a:avLst/>
            </a:prstGeom>
            <a:noFill/>
            <a:ln>
              <a:noFill/>
            </a:ln>
            <a:effectLst/>
            <a:scene3d>
              <a:camera prst="orthographicFront">
                <a:rot lat="0" lon="0" rev="0"/>
              </a:camera>
              <a:lightRig rig="balanced" dir="t">
                <a:rot lat="0" lon="0" rev="87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联锁系统</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12" name="组合 11"/>
          <p:cNvGrpSpPr/>
          <p:nvPr/>
        </p:nvGrpSpPr>
        <p:grpSpPr>
          <a:xfrm>
            <a:off x="1834327" y="3671888"/>
            <a:ext cx="2143140" cy="642942"/>
            <a:chOff x="571472" y="2857496"/>
            <a:chExt cx="2311867" cy="781870"/>
          </a:xfrm>
        </p:grpSpPr>
        <p:sp>
          <p:nvSpPr>
            <p:cNvPr id="13" name="燕尾形 13"/>
            <p:cNvSpPr/>
            <p:nvPr/>
          </p:nvSpPr>
          <p:spPr>
            <a:xfrm>
              <a:off x="571472" y="2857496"/>
              <a:ext cx="2311867" cy="781870"/>
            </a:xfrm>
            <a:prstGeom prst="roundRect">
              <a:avLst/>
            </a:prstGeom>
            <a:solidFill>
              <a:srgbClr val="FF9900"/>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sp>
          <p:nvSpPr>
            <p:cNvPr id="14" name="燕尾形 4"/>
            <p:cNvSpPr/>
            <p:nvPr/>
          </p:nvSpPr>
          <p:spPr>
            <a:xfrm>
              <a:off x="571472" y="2857496"/>
              <a:ext cx="2234805" cy="781870"/>
            </a:xfrm>
            <a:prstGeom prst="roundRect">
              <a:avLst/>
            </a:prstGeom>
            <a:noFill/>
            <a:ln>
              <a:noFill/>
            </a:ln>
            <a:effectLst/>
            <a:scene3d>
              <a:camera prst="orthographicFront">
                <a:rot lat="0" lon="0" rev="0"/>
              </a:camera>
              <a:lightRig rig="balanced" dir="t">
                <a:rot lat="0" lon="0" rev="87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列车位置信息</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sp>
        <p:nvSpPr>
          <p:cNvPr id="15" name="左大括号 14"/>
          <p:cNvSpPr/>
          <p:nvPr/>
        </p:nvSpPr>
        <p:spPr>
          <a:xfrm flipH="1">
            <a:off x="4334656" y="2743194"/>
            <a:ext cx="402909" cy="1571636"/>
          </a:xfrm>
          <a:prstGeom prst="leftBrace">
            <a:avLst/>
          </a:prstGeom>
          <a:ln w="28575">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TextBox 15"/>
          <p:cNvSpPr txBox="1"/>
          <p:nvPr/>
        </p:nvSpPr>
        <p:spPr>
          <a:xfrm>
            <a:off x="4809003" y="3126643"/>
            <a:ext cx="2143140" cy="830997"/>
          </a:xfrm>
          <a:prstGeom prst="rect">
            <a:avLst/>
          </a:prstGeom>
          <a:noFill/>
        </p:spPr>
        <p:txBody>
          <a:bodyPr wrap="square" rtlCol="0">
            <a:spAutoFit/>
          </a:bodyPr>
          <a:lstStyle/>
          <a:p>
            <a:pPr algn="ctr"/>
            <a:r>
              <a:rPr lang="en-US" altLang="zh-CN" sz="2400" b="1" dirty="0" smtClean="0">
                <a:solidFill>
                  <a:srgbClr val="333399"/>
                </a:solidFill>
                <a:latin typeface="Times New Roman" pitchFamily="18" charset="0"/>
                <a:ea typeface="+mj-ea"/>
                <a:cs typeface="Times New Roman" pitchFamily="18" charset="0"/>
              </a:rPr>
              <a:t>2</a:t>
            </a:r>
            <a:r>
              <a:rPr lang="zh-CN" altLang="en-US" sz="2400" b="1" dirty="0" smtClean="0">
                <a:solidFill>
                  <a:srgbClr val="333399"/>
                </a:solidFill>
                <a:latin typeface="Times New Roman" pitchFamily="18" charset="0"/>
                <a:ea typeface="+mj-ea"/>
                <a:cs typeface="Times New Roman" pitchFamily="18" charset="0"/>
              </a:rPr>
              <a:t>个通道信息故障</a:t>
            </a:r>
            <a:r>
              <a:rPr lang="en-US" altLang="zh-CN" sz="2400" b="1" dirty="0" smtClean="0">
                <a:solidFill>
                  <a:srgbClr val="333399"/>
                </a:solidFill>
                <a:latin typeface="Times New Roman" pitchFamily="18" charset="0"/>
                <a:ea typeface="+mj-ea"/>
                <a:cs typeface="Times New Roman" pitchFamily="18" charset="0"/>
              </a:rPr>
              <a:t>——</a:t>
            </a:r>
            <a:r>
              <a:rPr lang="zh-CN" altLang="en-US" sz="2400" b="1" dirty="0" smtClean="0">
                <a:solidFill>
                  <a:srgbClr val="333399"/>
                </a:solidFill>
                <a:latin typeface="Times New Roman" pitchFamily="18" charset="0"/>
                <a:ea typeface="+mj-ea"/>
                <a:cs typeface="Times New Roman" pitchFamily="18" charset="0"/>
              </a:rPr>
              <a:t>安全</a:t>
            </a:r>
          </a:p>
        </p:txBody>
      </p:sp>
      <p:sp>
        <p:nvSpPr>
          <p:cNvPr id="17" name="TextBox 16"/>
          <p:cNvSpPr txBox="1"/>
          <p:nvPr/>
        </p:nvSpPr>
        <p:spPr>
          <a:xfrm>
            <a:off x="7523647" y="3171822"/>
            <a:ext cx="2143140" cy="830997"/>
          </a:xfrm>
          <a:prstGeom prst="rect">
            <a:avLst/>
          </a:prstGeom>
          <a:noFill/>
        </p:spPr>
        <p:txBody>
          <a:bodyPr wrap="square" rtlCol="0">
            <a:spAutoFit/>
          </a:bodyPr>
          <a:lstStyle/>
          <a:p>
            <a:pPr algn="ctr"/>
            <a:r>
              <a:rPr lang="zh-CN" altLang="en-US" sz="2400" b="1" dirty="0" smtClean="0">
                <a:solidFill>
                  <a:srgbClr val="333399"/>
                </a:solidFill>
                <a:latin typeface="Times New Roman" pitchFamily="18" charset="0"/>
                <a:ea typeface="+mj-ea"/>
                <a:cs typeface="Times New Roman" pitchFamily="18" charset="0"/>
              </a:rPr>
              <a:t>任一通道空闲即空闲</a:t>
            </a:r>
          </a:p>
        </p:txBody>
      </p:sp>
      <p:cxnSp>
        <p:nvCxnSpPr>
          <p:cNvPr id="18" name="直接连接符 17"/>
          <p:cNvCxnSpPr>
            <a:stCxn id="16" idx="3"/>
          </p:cNvCxnSpPr>
          <p:nvPr/>
        </p:nvCxnSpPr>
        <p:spPr>
          <a:xfrm flipV="1">
            <a:off x="6952143" y="3529012"/>
            <a:ext cx="571504" cy="13130"/>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sp>
        <p:nvSpPr>
          <p:cNvPr id="19" name="燕尾形箭头 18"/>
          <p:cNvSpPr/>
          <p:nvPr/>
        </p:nvSpPr>
        <p:spPr>
          <a:xfrm rot="5400000">
            <a:off x="5380507" y="4386268"/>
            <a:ext cx="785818" cy="1071570"/>
          </a:xfrm>
          <a:prstGeom prst="notchedRightArrow">
            <a:avLst/>
          </a:prstGeom>
          <a:solidFill>
            <a:srgbClr val="92D050"/>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Rectangle 1"/>
          <p:cNvSpPr>
            <a:spLocks noChangeArrowheads="1"/>
          </p:cNvSpPr>
          <p:nvPr/>
        </p:nvSpPr>
        <p:spPr bwMode="auto">
          <a:xfrm>
            <a:off x="1665731" y="5555535"/>
            <a:ext cx="8215370" cy="11302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lnSpc>
                <a:spcPct val="150000"/>
              </a:lnSpc>
              <a:spcBef>
                <a:spcPct val="0"/>
              </a:spcBef>
              <a:spcAft>
                <a:spcPct val="0"/>
              </a:spcAft>
              <a:defRPr/>
            </a:pPr>
            <a:r>
              <a:rPr lang="zh-CN" altLang="en-US" sz="2400" b="1" kern="0" dirty="0" smtClean="0">
                <a:latin typeface="Times New Roman" pitchFamily="18" charset="0"/>
                <a:ea typeface="宋体" pitchFamily="2" charset="-122"/>
                <a:cs typeface="fangsong_gb2312"/>
              </a:rPr>
              <a:t>        提高了系统的可用性，摆脱了设备对容易出现故障的轨道空闲检查设备（如轨道电路等）的完全依赖。</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anim calcmode="lin" valueType="num">
                                      <p:cBhvr>
                                        <p:cTn id="30" dur="500" fill="hold"/>
                                        <p:tgtEl>
                                          <p:spTgt spid="19"/>
                                        </p:tgtEl>
                                        <p:attrNameLst>
                                          <p:attrName>ppt_x</p:attrName>
                                        </p:attrNameLst>
                                      </p:cBhvr>
                                      <p:tavLst>
                                        <p:tav tm="0">
                                          <p:val>
                                            <p:strVal val="#ppt_x"/>
                                          </p:val>
                                        </p:tav>
                                        <p:tav tm="100000">
                                          <p:val>
                                            <p:strVal val="#ppt_x"/>
                                          </p:val>
                                        </p:tav>
                                      </p:tavLst>
                                    </p:anim>
                                    <p:anim calcmode="lin" valueType="num">
                                      <p:cBhvr>
                                        <p:cTn id="31" dur="5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p:bldP spid="19" grpId="0" animBg="1"/>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2625062" cy="461665"/>
            <a:chOff x="548443" y="1281397"/>
            <a:chExt cx="2625062"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196435" cy="461665"/>
            </a:xfrm>
            <a:prstGeom prst="rect">
              <a:avLst/>
            </a:prstGeom>
          </p:spPr>
          <p:txBody>
            <a:bodyPr wrap="none">
              <a:spAutoFit/>
            </a:bodyPr>
            <a:lstStyle/>
            <a:p>
              <a:r>
                <a:rPr lang="en-US" altLang="zh-CN" sz="2400" b="1" dirty="0" smtClean="0"/>
                <a:t>1</a:t>
              </a:r>
              <a:r>
                <a:rPr lang="zh-CN" altLang="en-US" sz="2400" b="1" dirty="0" smtClean="0"/>
                <a:t>、</a:t>
              </a:r>
              <a:r>
                <a:rPr lang="zh-CN" altLang="en-US" sz="2400" b="1" dirty="0" smtClean="0">
                  <a:latin typeface="Times New Roman" pitchFamily="18" charset="0"/>
                  <a:cs typeface="Times New Roman" pitchFamily="18" charset="0"/>
                </a:rPr>
                <a:t>联锁的定义</a:t>
              </a:r>
            </a:p>
          </p:txBody>
        </p:sp>
      </p:grpSp>
      <p:pic>
        <p:nvPicPr>
          <p:cNvPr id="7" name="Picture 2" descr="d:\360浏览器\360\360se\360se6\User Data\temp\359b033b5bb5c9ea2d542b89d739b6003af3b330.jpg"/>
          <p:cNvPicPr>
            <a:picLocks noChangeAspect="1" noChangeArrowheads="1"/>
          </p:cNvPicPr>
          <p:nvPr/>
        </p:nvPicPr>
        <p:blipFill>
          <a:blip r:embed="rId2"/>
          <a:srcRect t="8163"/>
          <a:stretch>
            <a:fillRect/>
          </a:stretch>
        </p:blipFill>
        <p:spPr bwMode="auto">
          <a:xfrm>
            <a:off x="1905764" y="2028814"/>
            <a:ext cx="8528580" cy="3214710"/>
          </a:xfrm>
          <a:prstGeom prst="rect">
            <a:avLst/>
          </a:prstGeom>
          <a:noFill/>
        </p:spPr>
      </p:pic>
      <p:pic>
        <p:nvPicPr>
          <p:cNvPr id="10" name="Picture 146"/>
          <p:cNvPicPr>
            <a:picLocks noChangeAspect="1" noChangeArrowheads="1"/>
          </p:cNvPicPr>
          <p:nvPr/>
        </p:nvPicPr>
        <p:blipFill>
          <a:blip r:embed="rId3" cstate="print"/>
          <a:srcRect/>
          <a:stretch>
            <a:fillRect/>
          </a:stretch>
        </p:blipFill>
        <p:spPr bwMode="auto">
          <a:xfrm>
            <a:off x="9335316" y="1743062"/>
            <a:ext cx="1066800" cy="401637"/>
          </a:xfrm>
          <a:prstGeom prst="rect">
            <a:avLst/>
          </a:prstGeom>
          <a:noFill/>
          <a:ln w="9525">
            <a:noFill/>
            <a:miter lim="800000"/>
            <a:headEnd/>
            <a:tailEnd/>
          </a:ln>
        </p:spPr>
      </p:pic>
      <p:pic>
        <p:nvPicPr>
          <p:cNvPr id="12" name="Picture 146"/>
          <p:cNvPicPr>
            <a:picLocks noChangeAspect="1" noChangeArrowheads="1"/>
          </p:cNvPicPr>
          <p:nvPr/>
        </p:nvPicPr>
        <p:blipFill>
          <a:blip r:embed="rId3" cstate="print"/>
          <a:srcRect/>
          <a:stretch>
            <a:fillRect/>
          </a:stretch>
        </p:blipFill>
        <p:spPr bwMode="auto">
          <a:xfrm>
            <a:off x="9621068" y="2340825"/>
            <a:ext cx="1066800" cy="401637"/>
          </a:xfrm>
          <a:prstGeom prst="rect">
            <a:avLst/>
          </a:prstGeom>
          <a:noFill/>
          <a:ln w="9525">
            <a:noFill/>
            <a:miter lim="800000"/>
            <a:headEnd/>
            <a:tailEnd/>
          </a:ln>
        </p:spPr>
      </p:pic>
      <p:sp>
        <p:nvSpPr>
          <p:cNvPr id="14" name="任意多边形 13"/>
          <p:cNvSpPr/>
          <p:nvPr/>
        </p:nvSpPr>
        <p:spPr>
          <a:xfrm>
            <a:off x="5808372" y="2179034"/>
            <a:ext cx="3348507" cy="605307"/>
          </a:xfrm>
          <a:custGeom>
            <a:avLst/>
            <a:gdLst>
              <a:gd name="connsiteX0" fmla="*/ 3348507 w 3348507"/>
              <a:gd name="connsiteY0" fmla="*/ 12879 h 605307"/>
              <a:gd name="connsiteX1" fmla="*/ 2730321 w 3348507"/>
              <a:gd name="connsiteY1" fmla="*/ 0 h 605307"/>
              <a:gd name="connsiteX2" fmla="*/ 2073498 w 3348507"/>
              <a:gd name="connsiteY2" fmla="*/ 605307 h 605307"/>
              <a:gd name="connsiteX3" fmla="*/ 0 w 3348507"/>
              <a:gd name="connsiteY3" fmla="*/ 605307 h 605307"/>
            </a:gdLst>
            <a:ahLst/>
            <a:cxnLst>
              <a:cxn ang="0">
                <a:pos x="connsiteX0" y="connsiteY0"/>
              </a:cxn>
              <a:cxn ang="0">
                <a:pos x="connsiteX1" y="connsiteY1"/>
              </a:cxn>
              <a:cxn ang="0">
                <a:pos x="connsiteX2" y="connsiteY2"/>
              </a:cxn>
              <a:cxn ang="0">
                <a:pos x="connsiteX3" y="connsiteY3"/>
              </a:cxn>
            </a:cxnLst>
            <a:rect l="l" t="t" r="r" b="b"/>
            <a:pathLst>
              <a:path w="3348507" h="605307">
                <a:moveTo>
                  <a:pt x="3348507" y="12879"/>
                </a:moveTo>
                <a:lnTo>
                  <a:pt x="2730321" y="0"/>
                </a:lnTo>
                <a:lnTo>
                  <a:pt x="2073498" y="605307"/>
                </a:lnTo>
                <a:lnTo>
                  <a:pt x="0" y="605307"/>
                </a:ln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任意多边形 14"/>
          <p:cNvSpPr/>
          <p:nvPr/>
        </p:nvSpPr>
        <p:spPr>
          <a:xfrm>
            <a:off x="5834854" y="2840891"/>
            <a:ext cx="3643338" cy="45719"/>
          </a:xfrm>
          <a:custGeom>
            <a:avLst/>
            <a:gdLst>
              <a:gd name="connsiteX0" fmla="*/ 3683358 w 3683358"/>
              <a:gd name="connsiteY0" fmla="*/ 0 h 0"/>
              <a:gd name="connsiteX1" fmla="*/ 0 w 3683358"/>
              <a:gd name="connsiteY1" fmla="*/ 0 h 0"/>
            </a:gdLst>
            <a:ahLst/>
            <a:cxnLst>
              <a:cxn ang="0">
                <a:pos x="connsiteX0" y="connsiteY0"/>
              </a:cxn>
              <a:cxn ang="0">
                <a:pos x="connsiteX1" y="connsiteY1"/>
              </a:cxn>
            </a:cxnLst>
            <a:rect l="l" t="t" r="r" b="b"/>
            <a:pathLst>
              <a:path w="3683358">
                <a:moveTo>
                  <a:pt x="3683358" y="0"/>
                </a:moveTo>
                <a:lnTo>
                  <a:pt x="0" y="0"/>
                </a:lnTo>
              </a:path>
            </a:pathLst>
          </a:custGeom>
          <a:ln w="57150">
            <a:solidFill>
              <a:srgbClr val="08080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任意多边形 12"/>
          <p:cNvSpPr/>
          <p:nvPr/>
        </p:nvSpPr>
        <p:spPr>
          <a:xfrm>
            <a:off x="8100811" y="1815921"/>
            <a:ext cx="927279" cy="0"/>
          </a:xfrm>
          <a:custGeom>
            <a:avLst/>
            <a:gdLst>
              <a:gd name="connsiteX0" fmla="*/ 927279 w 927279"/>
              <a:gd name="connsiteY0" fmla="*/ 0 h 0"/>
              <a:gd name="connsiteX1" fmla="*/ 0 w 927279"/>
              <a:gd name="connsiteY1" fmla="*/ 0 h 0"/>
            </a:gdLst>
            <a:ahLst/>
            <a:cxnLst>
              <a:cxn ang="0">
                <a:pos x="connsiteX0" y="connsiteY0"/>
              </a:cxn>
              <a:cxn ang="0">
                <a:pos x="connsiteX1" y="connsiteY1"/>
              </a:cxn>
            </a:cxnLst>
            <a:rect l="l" t="t" r="r" b="b"/>
            <a:pathLst>
              <a:path w="927279">
                <a:moveTo>
                  <a:pt x="927279" y="0"/>
                </a:moveTo>
                <a:lnTo>
                  <a:pt x="0" y="0"/>
                </a:lnTo>
              </a:path>
            </a:pathLst>
          </a:cu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矩形 15"/>
          <p:cNvSpPr/>
          <p:nvPr/>
        </p:nvSpPr>
        <p:spPr>
          <a:xfrm>
            <a:off x="977070" y="5172086"/>
            <a:ext cx="2220480"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a:t>
            </a:r>
            <a:r>
              <a:rPr lang="en-US" altLang="zh-CN" sz="2400" b="1" dirty="0" smtClean="0">
                <a:latin typeface="微软雅黑" pitchFamily="34" charset="-122"/>
                <a:ea typeface="微软雅黑" pitchFamily="34" charset="-122"/>
              </a:rPr>
              <a:t>3</a:t>
            </a:r>
            <a:r>
              <a:rPr lang="zh-CN" altLang="en-US" sz="2400" b="1" dirty="0" smtClean="0">
                <a:latin typeface="微软雅黑" pitchFamily="34" charset="-122"/>
                <a:ea typeface="微软雅黑" pitchFamily="34" charset="-122"/>
              </a:rPr>
              <a:t>）敌对进路</a:t>
            </a:r>
            <a:endParaRPr lang="zh-CN" altLang="en-US" dirty="0">
              <a:latin typeface="微软雅黑" pitchFamily="34" charset="-122"/>
              <a:ea typeface="微软雅黑" pitchFamily="34" charset="-122"/>
            </a:endParaRPr>
          </a:p>
        </p:txBody>
      </p:sp>
      <p:grpSp>
        <p:nvGrpSpPr>
          <p:cNvPr id="17" name="组合 16"/>
          <p:cNvGrpSpPr/>
          <p:nvPr/>
        </p:nvGrpSpPr>
        <p:grpSpPr>
          <a:xfrm>
            <a:off x="905632" y="5743590"/>
            <a:ext cx="10144196" cy="857256"/>
            <a:chOff x="500034" y="2671756"/>
            <a:chExt cx="10835546" cy="857256"/>
          </a:xfrm>
        </p:grpSpPr>
        <p:sp>
          <p:nvSpPr>
            <p:cNvPr id="18" name="矩形 17"/>
            <p:cNvSpPr/>
            <p:nvPr/>
          </p:nvSpPr>
          <p:spPr>
            <a:xfrm>
              <a:off x="928662" y="2814632"/>
              <a:ext cx="10287072" cy="476669"/>
            </a:xfrm>
            <a:prstGeom prst="rect">
              <a:avLst/>
            </a:prstGeom>
          </p:spPr>
          <p:txBody>
            <a:bodyPr wrap="square">
              <a:spAutoFit/>
            </a:bodyPr>
            <a:lstStyle/>
            <a:p>
              <a:pPr>
                <a:lnSpc>
                  <a:spcPct val="120000"/>
                </a:lnSpc>
              </a:pPr>
              <a:r>
                <a:rPr lang="zh-CN" altLang="en-US" sz="2400" b="1" dirty="0" smtClean="0">
                  <a:solidFill>
                    <a:srgbClr val="333399"/>
                  </a:solidFill>
                  <a:latin typeface="+mj-ea"/>
                </a:rPr>
                <a:t>同时建立会造成列车或调车车列冲突危险的进路。</a:t>
              </a:r>
              <a:endParaRPr lang="zh-CN" altLang="en-US" sz="2400" b="1" dirty="0">
                <a:latin typeface="楷体_GB2312" pitchFamily="49" charset="-122"/>
                <a:ea typeface="楷体_GB2312" pitchFamily="49" charset="-122"/>
              </a:endParaRPr>
            </a:p>
          </p:txBody>
        </p:sp>
        <p:sp>
          <p:nvSpPr>
            <p:cNvPr id="19" name="图文框 18"/>
            <p:cNvSpPr/>
            <p:nvPr/>
          </p:nvSpPr>
          <p:spPr>
            <a:xfrm>
              <a:off x="500034" y="2671756"/>
              <a:ext cx="10835546" cy="857256"/>
            </a:xfrm>
            <a:prstGeom prst="frame">
              <a:avLst>
                <a:gd name="adj1" fmla="val 8962"/>
              </a:avLst>
            </a:prstGeom>
            <a:solidFill>
              <a:srgbClr val="01AEEE"/>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erpetua"/>
                <a:ea typeface="宋体"/>
                <a:cs typeface="+mn-cs"/>
              </a:endParaRPr>
            </a:p>
          </p:txBody>
        </p:sp>
      </p:grpSp>
      <p:sp>
        <p:nvSpPr>
          <p:cNvPr id="20" name="云形标注 19"/>
          <p:cNvSpPr/>
          <p:nvPr/>
        </p:nvSpPr>
        <p:spPr>
          <a:xfrm>
            <a:off x="4834722" y="457178"/>
            <a:ext cx="3357586" cy="15716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1AEEE"/>
                </a:solidFill>
              </a:rPr>
              <a:t>想一想，哪些进路还属于敌对进路？</a:t>
            </a:r>
            <a:endParaRPr lang="zh-CN" altLang="en-US" sz="2000" b="1" dirty="0">
              <a:solidFill>
                <a:srgbClr val="01AEE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right)">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sp>
        <p:nvSpPr>
          <p:cNvPr id="4" name="TextBox 3"/>
          <p:cNvSpPr txBox="1"/>
          <p:nvPr/>
        </p:nvSpPr>
        <p:spPr>
          <a:xfrm>
            <a:off x="977070" y="1885938"/>
            <a:ext cx="8286808" cy="461665"/>
          </a:xfrm>
          <a:prstGeom prst="rect">
            <a:avLst/>
          </a:prstGeom>
          <a:noFill/>
        </p:spPr>
        <p:txBody>
          <a:bodyPr wrap="square" rtlCol="0">
            <a:spAutoFit/>
          </a:bodyPr>
          <a:lstStyle/>
          <a:p>
            <a:r>
              <a:rPr lang="zh-CN" altLang="en-US" sz="2400" b="1" dirty="0" smtClean="0">
                <a:latin typeface="Times New Roman" pitchFamily="18" charset="0"/>
                <a:ea typeface="+mj-ea"/>
                <a:cs typeface="Times New Roman" pitchFamily="18" charset="0"/>
              </a:rPr>
              <a:t>（</a:t>
            </a:r>
            <a:r>
              <a:rPr lang="en-US" altLang="zh-CN" sz="2400" b="1" dirty="0" smtClean="0">
                <a:latin typeface="Times New Roman" pitchFamily="18" charset="0"/>
                <a:ea typeface="+mj-ea"/>
                <a:cs typeface="Times New Roman" pitchFamily="18" charset="0"/>
              </a:rPr>
              <a:t>2</a:t>
            </a:r>
            <a:r>
              <a:rPr lang="zh-CN" altLang="en-US" sz="2400" b="1" dirty="0" smtClean="0">
                <a:latin typeface="Times New Roman" pitchFamily="18" charset="0"/>
                <a:ea typeface="+mj-ea"/>
                <a:cs typeface="Times New Roman" pitchFamily="18" charset="0"/>
              </a:rPr>
              <a:t>）进路建立</a:t>
            </a:r>
          </a:p>
        </p:txBody>
      </p:sp>
      <p:grpSp>
        <p:nvGrpSpPr>
          <p:cNvPr id="5" name="组合 4"/>
          <p:cNvGrpSpPr/>
          <p:nvPr/>
        </p:nvGrpSpPr>
        <p:grpSpPr>
          <a:xfrm>
            <a:off x="3510657" y="2600318"/>
            <a:ext cx="1747769" cy="1747769"/>
            <a:chOff x="1998" y="106396"/>
            <a:chExt cx="1747769" cy="1747769"/>
          </a:xfrm>
        </p:grpSpPr>
        <p:sp>
          <p:nvSpPr>
            <p:cNvPr id="6" name="椭圆 5"/>
            <p:cNvSpPr/>
            <p:nvPr/>
          </p:nvSpPr>
          <p:spPr>
            <a:xfrm>
              <a:off x="1998" y="106396"/>
              <a:ext cx="1747769" cy="1747769"/>
            </a:xfrm>
            <a:prstGeom prst="ellipse">
              <a:avLst/>
            </a:prstGeom>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sp>
        <p:sp>
          <p:nvSpPr>
            <p:cNvPr id="7" name="椭圆 4"/>
            <p:cNvSpPr/>
            <p:nvPr/>
          </p:nvSpPr>
          <p:spPr>
            <a:xfrm>
              <a:off x="73436" y="362351"/>
              <a:ext cx="1420376" cy="123585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96186" tIns="30480" rIns="96186" bIns="3048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rgbClr val="333399"/>
                  </a:solidFill>
                  <a:latin typeface="+mj-ea"/>
                  <a:ea typeface="+mj-ea"/>
                </a:rPr>
                <a:t>一般进路</a:t>
              </a:r>
              <a:endParaRPr lang="zh-CN" altLang="en-US" sz="2400" b="1" kern="1200" dirty="0">
                <a:solidFill>
                  <a:srgbClr val="333399"/>
                </a:solidFill>
                <a:latin typeface="+mj-ea"/>
                <a:ea typeface="+mj-ea"/>
              </a:endParaRPr>
            </a:p>
          </p:txBody>
        </p:sp>
      </p:grpSp>
      <p:grpSp>
        <p:nvGrpSpPr>
          <p:cNvPr id="8" name="组合 7"/>
          <p:cNvGrpSpPr/>
          <p:nvPr/>
        </p:nvGrpSpPr>
        <p:grpSpPr>
          <a:xfrm>
            <a:off x="5137103" y="2600318"/>
            <a:ext cx="1747769" cy="1747769"/>
            <a:chOff x="1400214" y="106396"/>
            <a:chExt cx="1747769" cy="1747769"/>
          </a:xfrm>
        </p:grpSpPr>
        <p:sp>
          <p:nvSpPr>
            <p:cNvPr id="9" name="椭圆 8"/>
            <p:cNvSpPr/>
            <p:nvPr/>
          </p:nvSpPr>
          <p:spPr>
            <a:xfrm>
              <a:off x="1400214" y="106396"/>
              <a:ext cx="1747769" cy="1747769"/>
            </a:xfrm>
            <a:prstGeom prst="ellipse">
              <a:avLst/>
            </a:prstGeom>
          </p:spPr>
          <p:style>
            <a:lnRef idx="2">
              <a:schemeClr val="lt1">
                <a:hueOff val="0"/>
                <a:satOff val="0"/>
                <a:lumOff val="0"/>
                <a:alphaOff val="0"/>
              </a:schemeClr>
            </a:lnRef>
            <a:fillRef idx="1">
              <a:schemeClr val="accent2">
                <a:alpha val="50000"/>
                <a:hueOff val="-4271743"/>
                <a:satOff val="12481"/>
                <a:lumOff val="-2353"/>
                <a:alphaOff val="0"/>
              </a:schemeClr>
            </a:fillRef>
            <a:effectRef idx="0">
              <a:schemeClr val="accent2">
                <a:alpha val="50000"/>
                <a:hueOff val="-4271743"/>
                <a:satOff val="12481"/>
                <a:lumOff val="-2353"/>
                <a:alphaOff val="0"/>
              </a:schemeClr>
            </a:effectRef>
            <a:fontRef idx="minor">
              <a:schemeClr val="tx1"/>
            </a:fontRef>
          </p:style>
        </p:sp>
        <p:sp>
          <p:nvSpPr>
            <p:cNvPr id="10" name="椭圆 6"/>
            <p:cNvSpPr/>
            <p:nvPr/>
          </p:nvSpPr>
          <p:spPr>
            <a:xfrm>
              <a:off x="1559718" y="392148"/>
              <a:ext cx="1475186" cy="123585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96186" tIns="30480" rIns="96186" bIns="3048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rgbClr val="333399"/>
                  </a:solidFill>
                  <a:latin typeface="+mj-ea"/>
                  <a:ea typeface="+mj-ea"/>
                </a:rPr>
                <a:t>自动通过进路</a:t>
              </a:r>
              <a:endParaRPr lang="zh-CN" altLang="en-US" sz="2400" b="1" kern="1200" dirty="0">
                <a:solidFill>
                  <a:srgbClr val="333399"/>
                </a:solidFill>
                <a:latin typeface="+mj-ea"/>
                <a:ea typeface="+mj-ea"/>
              </a:endParaRPr>
            </a:p>
          </p:txBody>
        </p:sp>
      </p:grpSp>
      <p:grpSp>
        <p:nvGrpSpPr>
          <p:cNvPr id="11" name="组合 10"/>
          <p:cNvGrpSpPr/>
          <p:nvPr/>
        </p:nvGrpSpPr>
        <p:grpSpPr>
          <a:xfrm>
            <a:off x="6763548" y="2600318"/>
            <a:ext cx="1747769" cy="1747769"/>
            <a:chOff x="2798429" y="106396"/>
            <a:chExt cx="1747769" cy="1747769"/>
          </a:xfrm>
        </p:grpSpPr>
        <p:sp>
          <p:nvSpPr>
            <p:cNvPr id="12" name="椭圆 11"/>
            <p:cNvSpPr/>
            <p:nvPr/>
          </p:nvSpPr>
          <p:spPr>
            <a:xfrm>
              <a:off x="2798429" y="106396"/>
              <a:ext cx="1747769" cy="1747769"/>
            </a:xfrm>
            <a:prstGeom prst="ellipse">
              <a:avLst/>
            </a:prstGeom>
          </p:spPr>
          <p:style>
            <a:lnRef idx="2">
              <a:schemeClr val="lt1">
                <a:hueOff val="0"/>
                <a:satOff val="0"/>
                <a:lumOff val="0"/>
                <a:alphaOff val="0"/>
              </a:schemeClr>
            </a:lnRef>
            <a:fillRef idx="1">
              <a:schemeClr val="accent2">
                <a:alpha val="50000"/>
                <a:hueOff val="-8543487"/>
                <a:satOff val="24962"/>
                <a:lumOff val="-4706"/>
                <a:alphaOff val="0"/>
              </a:schemeClr>
            </a:fillRef>
            <a:effectRef idx="0">
              <a:schemeClr val="accent2">
                <a:alpha val="50000"/>
                <a:hueOff val="-8543487"/>
                <a:satOff val="24962"/>
                <a:lumOff val="-4706"/>
                <a:alphaOff val="0"/>
              </a:schemeClr>
            </a:effectRef>
            <a:fontRef idx="minor">
              <a:schemeClr val="tx1"/>
            </a:fontRef>
          </p:style>
        </p:sp>
        <p:sp>
          <p:nvSpPr>
            <p:cNvPr id="13" name="椭圆 8"/>
            <p:cNvSpPr/>
            <p:nvPr/>
          </p:nvSpPr>
          <p:spPr>
            <a:xfrm>
              <a:off x="2974562" y="362351"/>
              <a:ext cx="1420376" cy="123585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96186" tIns="30480" rIns="96186" bIns="3048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rgbClr val="333399"/>
                  </a:solidFill>
                  <a:latin typeface="+mj-ea"/>
                  <a:ea typeface="+mj-ea"/>
                </a:rPr>
                <a:t>自动折返进路</a:t>
              </a:r>
              <a:endParaRPr lang="zh-CN" altLang="en-US" sz="2400" b="1" kern="1200" dirty="0">
                <a:solidFill>
                  <a:srgbClr val="333399"/>
                </a:solidFill>
                <a:latin typeface="+mj-ea"/>
                <a:ea typeface="+mj-ea"/>
              </a:endParaRPr>
            </a:p>
          </p:txBody>
        </p:sp>
      </p:grpSp>
      <p:sp>
        <p:nvSpPr>
          <p:cNvPr id="14" name="下箭头 13"/>
          <p:cNvSpPr/>
          <p:nvPr/>
        </p:nvSpPr>
        <p:spPr>
          <a:xfrm>
            <a:off x="5549102" y="4457706"/>
            <a:ext cx="966875" cy="500066"/>
          </a:xfrm>
          <a:prstGeom prst="downArrow">
            <a:avLst/>
          </a:prstGeom>
          <a:solidFill>
            <a:srgbClr val="FF99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620276" y="4957772"/>
            <a:ext cx="4857784" cy="461665"/>
          </a:xfrm>
          <a:prstGeom prst="rect">
            <a:avLst/>
          </a:prstGeom>
        </p:spPr>
        <p:txBody>
          <a:bodyPr wrap="square">
            <a:spAutoFit/>
          </a:bodyPr>
          <a:lstStyle/>
          <a:p>
            <a:pPr algn="ctr"/>
            <a:r>
              <a:rPr lang="zh-CN" altLang="en-US" sz="2400" b="1" dirty="0" smtClean="0">
                <a:solidFill>
                  <a:srgbClr val="333399"/>
                </a:solidFill>
                <a:latin typeface="Times New Roman" pitchFamily="18" charset="0"/>
                <a:ea typeface="宋体" pitchFamily="2" charset="-122"/>
                <a:cs typeface="Times New Roman" pitchFamily="18" charset="0"/>
              </a:rPr>
              <a:t>为</a:t>
            </a:r>
            <a:r>
              <a:rPr lang="en-US" altLang="zh-CN" sz="2400" b="1" dirty="0" smtClean="0">
                <a:solidFill>
                  <a:srgbClr val="333399"/>
                </a:solidFill>
                <a:latin typeface="Times New Roman" pitchFamily="18" charset="0"/>
                <a:ea typeface="宋体" pitchFamily="2" charset="-122"/>
                <a:cs typeface="Times New Roman" pitchFamily="18" charset="0"/>
              </a:rPr>
              <a:t>CBTC</a:t>
            </a:r>
            <a:r>
              <a:rPr lang="zh-CN" altLang="en-US" sz="2400" b="1" dirty="0" smtClean="0">
                <a:solidFill>
                  <a:srgbClr val="333399"/>
                </a:solidFill>
                <a:latin typeface="Times New Roman" pitchFamily="18" charset="0"/>
                <a:ea typeface="宋体" pitchFamily="2" charset="-122"/>
                <a:cs typeface="Times New Roman" pitchFamily="18" charset="0"/>
              </a:rPr>
              <a:t>系统提供信号开放的信息</a:t>
            </a:r>
          </a:p>
        </p:txBody>
      </p:sp>
      <p:grpSp>
        <p:nvGrpSpPr>
          <p:cNvPr id="16" name="组合 15"/>
          <p:cNvGrpSpPr/>
          <p:nvPr/>
        </p:nvGrpSpPr>
        <p:grpSpPr>
          <a:xfrm>
            <a:off x="691318" y="5600714"/>
            <a:ext cx="11287204" cy="1357322"/>
            <a:chOff x="-890545" y="5214950"/>
            <a:chExt cx="11287204" cy="1357322"/>
          </a:xfrm>
        </p:grpSpPr>
        <p:sp>
          <p:nvSpPr>
            <p:cNvPr id="17" name="Rectangle 1"/>
            <p:cNvSpPr>
              <a:spLocks noChangeArrowheads="1"/>
            </p:cNvSpPr>
            <p:nvPr/>
          </p:nvSpPr>
          <p:spPr bwMode="auto">
            <a:xfrm>
              <a:off x="-819107" y="5286388"/>
              <a:ext cx="11072890" cy="11302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lnSpc>
                  <a:spcPct val="150000"/>
                </a:lnSpc>
                <a:spcBef>
                  <a:spcPct val="0"/>
                </a:spcBef>
                <a:spcAft>
                  <a:spcPct val="0"/>
                </a:spcAft>
                <a:defRPr/>
              </a:pPr>
              <a:r>
                <a:rPr lang="en-US" altLang="zh-CN" sz="2400" b="1" kern="0" dirty="0" smtClean="0">
                  <a:solidFill>
                    <a:srgbClr val="333399"/>
                  </a:solidFill>
                  <a:latin typeface="Times New Roman" pitchFamily="18" charset="0"/>
                  <a:ea typeface="宋体" pitchFamily="2" charset="-122"/>
                  <a:cs typeface="fangsong_gb2312"/>
                </a:rPr>
                <a:t>        </a:t>
              </a:r>
              <a:r>
                <a:rPr lang="en-US" altLang="zh-CN" sz="2400" b="1" kern="0" dirty="0" smtClean="0">
                  <a:latin typeface="Times New Roman" pitchFamily="18" charset="0"/>
                  <a:ea typeface="宋体" pitchFamily="2" charset="-122"/>
                  <a:cs typeface="fangsong_gb2312"/>
                </a:rPr>
                <a:t>CBTC</a:t>
              </a:r>
              <a:r>
                <a:rPr lang="zh-CN" altLang="en-US" sz="2400" b="1" kern="0" dirty="0" smtClean="0">
                  <a:latin typeface="Times New Roman" pitchFamily="18" charset="0"/>
                  <a:ea typeface="宋体" pitchFamily="2" charset="-122"/>
                  <a:cs typeface="fangsong_gb2312"/>
                </a:rPr>
                <a:t>系统中，由于列车的安全运行间隔有保证，为了缩短运行间隔时间，提高运营效率，信号机所防护的同一条进路中，允许同时有</a:t>
              </a:r>
              <a:r>
                <a:rPr lang="en-US" altLang="zh-CN" sz="2400" b="1" kern="0" dirty="0" smtClean="0">
                  <a:latin typeface="Times New Roman" pitchFamily="18" charset="0"/>
                  <a:ea typeface="宋体" pitchFamily="2" charset="-122"/>
                  <a:cs typeface="fangsong_gb2312"/>
                </a:rPr>
                <a:t>2</a:t>
              </a:r>
              <a:r>
                <a:rPr lang="zh-CN" altLang="en-US" sz="2400" b="1" kern="0" dirty="0" smtClean="0">
                  <a:latin typeface="Times New Roman" pitchFamily="18" charset="0"/>
                  <a:ea typeface="宋体" pitchFamily="2" charset="-122"/>
                  <a:cs typeface="fangsong_gb2312"/>
                </a:rPr>
                <a:t>列及以上列车运行。</a:t>
              </a:r>
            </a:p>
          </p:txBody>
        </p:sp>
        <p:sp>
          <p:nvSpPr>
            <p:cNvPr id="18" name="圆角矩形 17"/>
            <p:cNvSpPr/>
            <p:nvPr/>
          </p:nvSpPr>
          <p:spPr>
            <a:xfrm>
              <a:off x="-890545" y="5214950"/>
              <a:ext cx="11287204" cy="1357322"/>
            </a:xfrm>
            <a:prstGeom prst="roundRect">
              <a:avLst/>
            </a:prstGeom>
            <a:noFill/>
            <a:ln w="63500" cmpd="thickThi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9" name="组合 18"/>
          <p:cNvGrpSpPr/>
          <p:nvPr/>
        </p:nvGrpSpPr>
        <p:grpSpPr>
          <a:xfrm>
            <a:off x="762756" y="1171558"/>
            <a:ext cx="5143536" cy="461665"/>
            <a:chOff x="548443" y="1281397"/>
            <a:chExt cx="5143536" cy="461665"/>
          </a:xfrm>
        </p:grpSpPr>
        <p:sp>
          <p:nvSpPr>
            <p:cNvPr id="20" name="燕尾形 19"/>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燕尾形 20"/>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矩形 21"/>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TextBox 6"/>
          <p:cNvSpPr txBox="1"/>
          <p:nvPr/>
        </p:nvSpPr>
        <p:spPr>
          <a:xfrm>
            <a:off x="691318" y="1957376"/>
            <a:ext cx="10930014" cy="1200329"/>
          </a:xfrm>
          <a:prstGeom prst="rect">
            <a:avLst/>
          </a:prstGeom>
          <a:solidFill>
            <a:schemeClr val="bg1">
              <a:lumMod val="95000"/>
            </a:schemeClr>
          </a:solidFill>
          <a:ln>
            <a:solidFill>
              <a:srgbClr val="FF00FF"/>
            </a:solidFill>
          </a:ln>
        </p:spPr>
        <p:txBody>
          <a:bodyPr wrap="square" rtlCol="0">
            <a:spAutoFit/>
          </a:bodyPr>
          <a:lstStyle/>
          <a:p>
            <a:pPr>
              <a:lnSpc>
                <a:spcPct val="150000"/>
              </a:lnSpc>
            </a:pPr>
            <a:r>
              <a:rPr lang="zh-CN" altLang="en-US" sz="2400" b="1" dirty="0" smtClean="0">
                <a:latin typeface="Times New Roman" pitchFamily="18" charset="0"/>
                <a:ea typeface="+mj-ea"/>
                <a:cs typeface="Times New Roman" pitchFamily="18" charset="0"/>
              </a:rPr>
              <a:t>        建立多列车联锁进路时，不再检查区段空闲，只需检查进路中道岔位置正确或该道岔可以操纵至规定位置，并且没有其他敌对条件即可。</a:t>
            </a:r>
          </a:p>
        </p:txBody>
      </p:sp>
      <p:grpSp>
        <p:nvGrpSpPr>
          <p:cNvPr id="8" name="组合 9"/>
          <p:cNvGrpSpPr>
            <a:grpSpLocks/>
          </p:cNvGrpSpPr>
          <p:nvPr/>
        </p:nvGrpSpPr>
        <p:grpSpPr bwMode="auto">
          <a:xfrm>
            <a:off x="905632" y="5229406"/>
            <a:ext cx="3578699" cy="1014249"/>
            <a:chOff x="3688317" y="1199563"/>
            <a:chExt cx="1849268" cy="867742"/>
          </a:xfrm>
        </p:grpSpPr>
        <p:sp>
          <p:nvSpPr>
            <p:cNvPr id="9" name="圆角矩形 8"/>
            <p:cNvSpPr/>
            <p:nvPr/>
          </p:nvSpPr>
          <p:spPr>
            <a:xfrm>
              <a:off x="3737314" y="1199563"/>
              <a:ext cx="1800271" cy="867742"/>
            </a:xfrm>
            <a:prstGeom prst="roundRect">
              <a:avLst/>
            </a:prstGeom>
            <a:gradFill rotWithShape="1">
              <a:gsLst>
                <a:gs pos="0">
                  <a:srgbClr val="CF6DA4">
                    <a:hueOff val="-4513949"/>
                    <a:satOff val="11115"/>
                    <a:lumOff val="-245"/>
                    <a:alphaOff val="0"/>
                    <a:tint val="74000"/>
                  </a:srgbClr>
                </a:gs>
                <a:gs pos="49000">
                  <a:srgbClr val="CF6DA4">
                    <a:hueOff val="-4513949"/>
                    <a:satOff val="11115"/>
                    <a:lumOff val="-245"/>
                    <a:alphaOff val="0"/>
                    <a:tint val="96000"/>
                    <a:shade val="84000"/>
                    <a:satMod val="110000"/>
                  </a:srgbClr>
                </a:gs>
                <a:gs pos="49100">
                  <a:srgbClr val="CF6DA4">
                    <a:hueOff val="-4513949"/>
                    <a:satOff val="11115"/>
                    <a:lumOff val="-245"/>
                    <a:alphaOff val="0"/>
                    <a:shade val="55000"/>
                    <a:satMod val="150000"/>
                  </a:srgbClr>
                </a:gs>
                <a:gs pos="92000">
                  <a:srgbClr val="CF6DA4">
                    <a:hueOff val="-4513949"/>
                    <a:satOff val="11115"/>
                    <a:lumOff val="-245"/>
                    <a:alphaOff val="0"/>
                    <a:tint val="98000"/>
                    <a:shade val="90000"/>
                    <a:satMod val="128000"/>
                  </a:srgbClr>
                </a:gs>
                <a:gs pos="100000">
                  <a:srgbClr val="CF6DA4">
                    <a:hueOff val="-4513949"/>
                    <a:satOff val="11115"/>
                    <a:lumOff val="-245"/>
                    <a:alphaOff val="0"/>
                    <a:tint val="90000"/>
                    <a:shade val="97000"/>
                    <a:satMod val="128000"/>
                  </a:srgbClr>
                </a:gs>
              </a:gsLst>
              <a:lin ang="5400000" scaled="1"/>
            </a:gradFill>
            <a:ln>
              <a:noFill/>
            </a:ln>
            <a:effectLst>
              <a:outerShdw blurRad="39000" dist="25400" dir="5400000" rotWithShape="0">
                <a:srgbClr val="CF6DA4">
                  <a:hueOff val="-4513949"/>
                  <a:satOff val="11115"/>
                  <a:lumOff val="-245"/>
                  <a:alphaOff val="0"/>
                  <a:shade val="33000"/>
                  <a:alpha val="83000"/>
                </a:srgbClr>
              </a:outerShdw>
            </a:effectLst>
          </p:spPr>
        </p:sp>
        <p:sp>
          <p:nvSpPr>
            <p:cNvPr id="10" name="圆角矩形 7"/>
            <p:cNvSpPr/>
            <p:nvPr/>
          </p:nvSpPr>
          <p:spPr>
            <a:xfrm>
              <a:off x="3688317" y="1211642"/>
              <a:ext cx="1814011" cy="782079"/>
            </a:xfrm>
            <a:prstGeom prst="rect">
              <a:avLst/>
            </a:prstGeom>
            <a:noFill/>
            <a:ln>
              <a:noFill/>
            </a:ln>
            <a:effectLst/>
          </p:spPr>
          <p:txBody>
            <a:bodyPr lIns="110490" tIns="110490" rIns="110490" bIns="110490" spcCol="1270" anchor="ctr"/>
            <a:lstStyle/>
            <a:p>
              <a:pPr marL="0" marR="0" lvl="0" indent="0" algn="ctr" defTabSz="1289050" eaLnBrk="1" fontAlgn="auto" latinLnBrk="0" hangingPunct="1">
                <a:lnSpc>
                  <a:spcPct val="150000"/>
                </a:lnSpc>
                <a:spcBef>
                  <a:spcPts val="0"/>
                </a:spcBef>
                <a:spcAft>
                  <a:spcPct val="3500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latin typeface="Times New Roman" pitchFamily="18" charset="0"/>
                  <a:ea typeface="+mj-ea"/>
                  <a:cs typeface="Times New Roman" pitchFamily="18" charset="0"/>
                </a:rPr>
                <a:t>敌对进路未建立且锁闭在未建立状态</a:t>
              </a:r>
              <a:endParaRPr kumimoji="0" lang="zh-CN" altLang="en-US" sz="2400" b="1" i="0" u="none" strike="noStrike" kern="0" cap="none" spc="0" normalizeH="0" baseline="0" noProof="0" dirty="0">
                <a:ln>
                  <a:noFill/>
                </a:ln>
                <a:solidFill>
                  <a:schemeClr val="bg1"/>
                </a:solidFill>
                <a:effectLst/>
                <a:uLnTx/>
                <a:uFillTx/>
                <a:latin typeface="Times New Roman" pitchFamily="18" charset="0"/>
                <a:ea typeface="+mj-ea"/>
                <a:cs typeface="Times New Roman" pitchFamily="18" charset="0"/>
              </a:endParaRPr>
            </a:p>
          </p:txBody>
        </p:sp>
      </p:grpSp>
      <p:grpSp>
        <p:nvGrpSpPr>
          <p:cNvPr id="11" name="组合 15"/>
          <p:cNvGrpSpPr>
            <a:grpSpLocks/>
          </p:cNvGrpSpPr>
          <p:nvPr/>
        </p:nvGrpSpPr>
        <p:grpSpPr bwMode="auto">
          <a:xfrm>
            <a:off x="834194" y="3514895"/>
            <a:ext cx="3695821" cy="642942"/>
            <a:chOff x="452406" y="1199563"/>
            <a:chExt cx="1909790" cy="867742"/>
          </a:xfrm>
        </p:grpSpPr>
        <p:sp>
          <p:nvSpPr>
            <p:cNvPr id="12" name="圆角矩形 11"/>
            <p:cNvSpPr/>
            <p:nvPr/>
          </p:nvSpPr>
          <p:spPr>
            <a:xfrm>
              <a:off x="500068" y="1199563"/>
              <a:ext cx="1800271" cy="867742"/>
            </a:xfrm>
            <a:prstGeom prst="roundRect">
              <a:avLst/>
            </a:prstGeom>
            <a:gradFill rotWithShape="1">
              <a:gsLst>
                <a:gs pos="0">
                  <a:srgbClr val="CF6DA4">
                    <a:hueOff val="-18055798"/>
                    <a:satOff val="44459"/>
                    <a:lumOff val="-980"/>
                    <a:alphaOff val="0"/>
                    <a:tint val="74000"/>
                  </a:srgbClr>
                </a:gs>
                <a:gs pos="49000">
                  <a:srgbClr val="CF6DA4">
                    <a:hueOff val="-18055798"/>
                    <a:satOff val="44459"/>
                    <a:lumOff val="-980"/>
                    <a:alphaOff val="0"/>
                    <a:tint val="96000"/>
                    <a:shade val="84000"/>
                    <a:satMod val="110000"/>
                  </a:srgbClr>
                </a:gs>
                <a:gs pos="49100">
                  <a:srgbClr val="CF6DA4">
                    <a:hueOff val="-18055798"/>
                    <a:satOff val="44459"/>
                    <a:lumOff val="-980"/>
                    <a:alphaOff val="0"/>
                    <a:shade val="55000"/>
                    <a:satMod val="150000"/>
                  </a:srgbClr>
                </a:gs>
                <a:gs pos="92000">
                  <a:srgbClr val="CF6DA4">
                    <a:hueOff val="-18055798"/>
                    <a:satOff val="44459"/>
                    <a:lumOff val="-980"/>
                    <a:alphaOff val="0"/>
                    <a:tint val="98000"/>
                    <a:shade val="90000"/>
                    <a:satMod val="128000"/>
                  </a:srgbClr>
                </a:gs>
                <a:gs pos="100000">
                  <a:srgbClr val="CF6DA4">
                    <a:hueOff val="-18055798"/>
                    <a:satOff val="44459"/>
                    <a:lumOff val="-980"/>
                    <a:alphaOff val="0"/>
                    <a:tint val="90000"/>
                    <a:shade val="97000"/>
                    <a:satMod val="128000"/>
                  </a:srgbClr>
                </a:gs>
              </a:gsLst>
              <a:lin ang="5400000" scaled="1"/>
            </a:gradFill>
            <a:ln>
              <a:noFill/>
            </a:ln>
            <a:effectLst>
              <a:outerShdw blurRad="39000" dist="25400" dir="5400000" rotWithShape="0">
                <a:srgbClr val="CF6DA4">
                  <a:hueOff val="-18055798"/>
                  <a:satOff val="44459"/>
                  <a:lumOff val="-980"/>
                  <a:alphaOff val="0"/>
                  <a:shade val="33000"/>
                  <a:alpha val="83000"/>
                </a:srgbClr>
              </a:outerShdw>
            </a:effectLst>
          </p:spPr>
        </p:sp>
        <p:sp>
          <p:nvSpPr>
            <p:cNvPr id="13" name="圆角矩形 16"/>
            <p:cNvSpPr/>
            <p:nvPr/>
          </p:nvSpPr>
          <p:spPr>
            <a:xfrm>
              <a:off x="452406" y="1242394"/>
              <a:ext cx="1909790" cy="782079"/>
            </a:xfrm>
            <a:prstGeom prst="rect">
              <a:avLst/>
            </a:prstGeom>
            <a:noFill/>
            <a:ln>
              <a:noFill/>
            </a:ln>
            <a:effectLst/>
          </p:spPr>
          <p:txBody>
            <a:bodyPr lIns="110490" tIns="110490" rIns="110490" bIns="110490" spcCol="1270" anchor="ctr"/>
            <a:lstStyle/>
            <a:p>
              <a:pPr lvl="0" algn="ctr" defTabSz="1289050">
                <a:lnSpc>
                  <a:spcPct val="150000"/>
                </a:lnSpc>
                <a:spcAft>
                  <a:spcPct val="35000"/>
                </a:spcAft>
                <a:defRPr/>
              </a:pPr>
              <a:r>
                <a:rPr kumimoji="0" lang="zh-CN" altLang="en-US" sz="2400" b="1" i="0" u="none" strike="noStrike" kern="0" cap="none" spc="0" normalizeH="0" baseline="0" noProof="0" dirty="0" smtClean="0">
                  <a:ln>
                    <a:noFill/>
                  </a:ln>
                  <a:solidFill>
                    <a:schemeClr val="bg1"/>
                  </a:solidFill>
                  <a:effectLst/>
                  <a:uLnTx/>
                  <a:uFillTx/>
                  <a:latin typeface="Times New Roman" pitchFamily="18" charset="0"/>
                  <a:ea typeface="+mj-ea"/>
                  <a:cs typeface="Times New Roman" pitchFamily="18" charset="0"/>
                </a:rPr>
                <a:t>进路建立</a:t>
              </a:r>
              <a:endParaRPr kumimoji="0" lang="zh-CN" altLang="en-US" sz="2400" b="1" i="0" u="none" strike="noStrike" kern="0" cap="none" spc="0" normalizeH="0" baseline="0" noProof="0" dirty="0">
                <a:ln>
                  <a:noFill/>
                </a:ln>
                <a:solidFill>
                  <a:schemeClr val="bg1"/>
                </a:solidFill>
                <a:effectLst/>
                <a:uLnTx/>
                <a:uFillTx/>
                <a:latin typeface="Times New Roman" pitchFamily="18" charset="0"/>
                <a:ea typeface="+mj-ea"/>
                <a:cs typeface="Times New Roman" pitchFamily="18" charset="0"/>
              </a:endParaRPr>
            </a:p>
          </p:txBody>
        </p:sp>
      </p:grpSp>
      <p:grpSp>
        <p:nvGrpSpPr>
          <p:cNvPr id="14" name="组合 7"/>
          <p:cNvGrpSpPr>
            <a:grpSpLocks/>
          </p:cNvGrpSpPr>
          <p:nvPr/>
        </p:nvGrpSpPr>
        <p:grpSpPr bwMode="auto">
          <a:xfrm>
            <a:off x="905277" y="4372151"/>
            <a:ext cx="3686628" cy="642942"/>
            <a:chOff x="2119288" y="2370"/>
            <a:chExt cx="1905039" cy="867742"/>
          </a:xfrm>
        </p:grpSpPr>
        <p:sp>
          <p:nvSpPr>
            <p:cNvPr id="15" name="圆角矩形 14"/>
            <p:cNvSpPr/>
            <p:nvPr/>
          </p:nvSpPr>
          <p:spPr>
            <a:xfrm>
              <a:off x="2147864" y="2370"/>
              <a:ext cx="1800271" cy="867742"/>
            </a:xfrm>
            <a:prstGeom prst="roundRect">
              <a:avLst/>
            </a:prstGeom>
            <a:gradFill rotWithShape="1">
              <a:gsLst>
                <a:gs pos="0">
                  <a:srgbClr val="CF6DA4">
                    <a:hueOff val="0"/>
                    <a:satOff val="0"/>
                    <a:lumOff val="0"/>
                    <a:alphaOff val="0"/>
                    <a:tint val="74000"/>
                  </a:srgbClr>
                </a:gs>
                <a:gs pos="49000">
                  <a:srgbClr val="CF6DA4">
                    <a:hueOff val="0"/>
                    <a:satOff val="0"/>
                    <a:lumOff val="0"/>
                    <a:alphaOff val="0"/>
                    <a:tint val="96000"/>
                    <a:shade val="84000"/>
                    <a:satMod val="110000"/>
                  </a:srgbClr>
                </a:gs>
                <a:gs pos="49100">
                  <a:srgbClr val="CF6DA4">
                    <a:hueOff val="0"/>
                    <a:satOff val="0"/>
                    <a:lumOff val="0"/>
                    <a:alphaOff val="0"/>
                    <a:shade val="55000"/>
                    <a:satMod val="150000"/>
                  </a:srgbClr>
                </a:gs>
                <a:gs pos="92000">
                  <a:srgbClr val="CF6DA4">
                    <a:hueOff val="0"/>
                    <a:satOff val="0"/>
                    <a:lumOff val="0"/>
                    <a:alphaOff val="0"/>
                    <a:tint val="98000"/>
                    <a:shade val="90000"/>
                    <a:satMod val="128000"/>
                  </a:srgbClr>
                </a:gs>
                <a:gs pos="100000">
                  <a:srgbClr val="CF6DA4">
                    <a:hueOff val="0"/>
                    <a:satOff val="0"/>
                    <a:lumOff val="0"/>
                    <a:alphaOff val="0"/>
                    <a:tint val="90000"/>
                    <a:shade val="97000"/>
                    <a:satMod val="128000"/>
                  </a:srgbClr>
                </a:gs>
              </a:gsLst>
              <a:lin ang="5400000" scaled="1"/>
            </a:gradFill>
            <a:ln>
              <a:noFill/>
            </a:ln>
            <a:effectLst>
              <a:outerShdw blurRad="39000" dist="25400" dir="5400000" rotWithShape="0">
                <a:srgbClr val="CF6DA4">
                  <a:hueOff val="0"/>
                  <a:satOff val="0"/>
                  <a:lumOff val="0"/>
                  <a:alphaOff val="0"/>
                  <a:shade val="33000"/>
                  <a:alpha val="83000"/>
                </a:srgbClr>
              </a:outerShdw>
            </a:effectLst>
          </p:spPr>
        </p:sp>
        <p:sp>
          <p:nvSpPr>
            <p:cNvPr id="16" name="圆角矩形 4"/>
            <p:cNvSpPr/>
            <p:nvPr/>
          </p:nvSpPr>
          <p:spPr>
            <a:xfrm>
              <a:off x="2119288" y="45201"/>
              <a:ext cx="1905039" cy="782079"/>
            </a:xfrm>
            <a:prstGeom prst="rect">
              <a:avLst/>
            </a:prstGeom>
            <a:noFill/>
            <a:ln>
              <a:noFill/>
            </a:ln>
            <a:effectLst/>
          </p:spPr>
          <p:txBody>
            <a:bodyPr lIns="110490" tIns="110490" rIns="110490" bIns="110490" spcCol="1270" anchor="ctr"/>
            <a:lstStyle/>
            <a:p>
              <a:pPr marL="0" marR="0" lvl="0" indent="0" algn="ctr" defTabSz="1289050" eaLnBrk="1" fontAlgn="auto" latinLnBrk="0" hangingPunct="1">
                <a:lnSpc>
                  <a:spcPct val="150000"/>
                </a:lnSpc>
                <a:spcBef>
                  <a:spcPts val="0"/>
                </a:spcBef>
                <a:spcAft>
                  <a:spcPct val="3500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latin typeface="Times New Roman" pitchFamily="18" charset="0"/>
                  <a:ea typeface="+mj-ea"/>
                  <a:cs typeface="Times New Roman" pitchFamily="18" charset="0"/>
                </a:rPr>
                <a:t>区段锁闭</a:t>
              </a:r>
              <a:endParaRPr kumimoji="0" lang="zh-CN" altLang="en-US" sz="2400" b="1" i="0" u="none" strike="noStrike" kern="0" cap="none" spc="0" normalizeH="0" baseline="0" noProof="0" dirty="0">
                <a:ln>
                  <a:noFill/>
                </a:ln>
                <a:solidFill>
                  <a:schemeClr val="bg1"/>
                </a:solidFill>
                <a:effectLst/>
                <a:uLnTx/>
                <a:uFillTx/>
                <a:latin typeface="Times New Roman" pitchFamily="18" charset="0"/>
                <a:ea typeface="+mj-ea"/>
                <a:cs typeface="Times New Roman" pitchFamily="18" charset="0"/>
              </a:endParaRPr>
            </a:p>
          </p:txBody>
        </p:sp>
      </p:grpSp>
      <p:sp>
        <p:nvSpPr>
          <p:cNvPr id="17" name="燕尾形箭头 16"/>
          <p:cNvSpPr/>
          <p:nvPr/>
        </p:nvSpPr>
        <p:spPr>
          <a:xfrm>
            <a:off x="4849009" y="4529144"/>
            <a:ext cx="771530" cy="500066"/>
          </a:xfrm>
          <a:prstGeom prst="notchedRightArrow">
            <a:avLst/>
          </a:prstGeom>
          <a:solidFill>
            <a:srgbClr val="FF99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tx1"/>
              </a:solidFill>
            </a:endParaRPr>
          </a:p>
        </p:txBody>
      </p:sp>
      <p:sp>
        <p:nvSpPr>
          <p:cNvPr id="18" name="矩形 17"/>
          <p:cNvSpPr/>
          <p:nvPr/>
        </p:nvSpPr>
        <p:spPr>
          <a:xfrm>
            <a:off x="5634828" y="3957640"/>
            <a:ext cx="2143139" cy="1684244"/>
          </a:xfrm>
          <a:prstGeom prst="rect">
            <a:avLst/>
          </a:prstGeom>
          <a:ln>
            <a:solidFill>
              <a:srgbClr val="FF00FF"/>
            </a:solidFill>
          </a:ln>
        </p:spPr>
        <p:txBody>
          <a:bodyPr wrap="square">
            <a:spAutoFit/>
          </a:bodyPr>
          <a:lstStyle/>
          <a:p>
            <a:pPr>
              <a:lnSpc>
                <a:spcPct val="150000"/>
              </a:lnSpc>
            </a:pPr>
            <a:r>
              <a:rPr lang="zh-CN" altLang="en-US" sz="2400" b="1" dirty="0" smtClean="0">
                <a:latin typeface="Times New Roman" pitchFamily="18" charset="0"/>
                <a:ea typeface="宋体" pitchFamily="2" charset="-122"/>
                <a:cs typeface="Times New Roman" pitchFamily="18" charset="0"/>
              </a:rPr>
              <a:t>给</a:t>
            </a:r>
            <a:r>
              <a:rPr lang="en-US" altLang="zh-CN" sz="2400" b="1" dirty="0" smtClean="0">
                <a:latin typeface="Times New Roman" pitchFamily="18" charset="0"/>
                <a:ea typeface="宋体" pitchFamily="2" charset="-122"/>
                <a:cs typeface="Times New Roman" pitchFamily="18" charset="0"/>
              </a:rPr>
              <a:t>CBTC</a:t>
            </a:r>
            <a:r>
              <a:rPr lang="zh-CN" altLang="en-US" sz="2400" b="1" dirty="0" smtClean="0">
                <a:latin typeface="Times New Roman" pitchFamily="18" charset="0"/>
                <a:ea typeface="宋体" pitchFamily="2" charset="-122"/>
                <a:cs typeface="Times New Roman" pitchFamily="18" charset="0"/>
              </a:rPr>
              <a:t>系统发送“信号开放”的信息</a:t>
            </a:r>
          </a:p>
        </p:txBody>
      </p:sp>
      <p:sp>
        <p:nvSpPr>
          <p:cNvPr id="19" name="燕尾形箭头 18"/>
          <p:cNvSpPr/>
          <p:nvPr/>
        </p:nvSpPr>
        <p:spPr>
          <a:xfrm>
            <a:off x="7992282" y="4457706"/>
            <a:ext cx="771530" cy="500066"/>
          </a:xfrm>
          <a:prstGeom prst="notchedRightArrow">
            <a:avLst/>
          </a:prstGeom>
          <a:solidFill>
            <a:srgbClr val="FF99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tx1"/>
              </a:solidFill>
            </a:endParaRPr>
          </a:p>
        </p:txBody>
      </p:sp>
      <p:sp>
        <p:nvSpPr>
          <p:cNvPr id="20" name="矩形 19"/>
          <p:cNvSpPr/>
          <p:nvPr/>
        </p:nvSpPr>
        <p:spPr>
          <a:xfrm>
            <a:off x="8978126" y="4171954"/>
            <a:ext cx="2486042" cy="1130246"/>
          </a:xfrm>
          <a:prstGeom prst="rect">
            <a:avLst/>
          </a:prstGeom>
          <a:ln>
            <a:solidFill>
              <a:srgbClr val="FF00FF"/>
            </a:solidFill>
          </a:ln>
        </p:spPr>
        <p:txBody>
          <a:bodyPr wrap="square">
            <a:spAutoFit/>
          </a:bodyPr>
          <a:lstStyle/>
          <a:p>
            <a:pPr>
              <a:lnSpc>
                <a:spcPct val="150000"/>
              </a:lnSpc>
            </a:pPr>
            <a:r>
              <a:rPr lang="zh-CN" altLang="en-US" sz="2400" b="1" dirty="0" smtClean="0">
                <a:latin typeface="Times New Roman" pitchFamily="18" charset="0"/>
                <a:ea typeface="宋体" pitchFamily="2" charset="-122"/>
                <a:cs typeface="Times New Roman" pitchFamily="18" charset="0"/>
              </a:rPr>
              <a:t>显示红光带</a:t>
            </a:r>
            <a:endParaRPr lang="en-US" altLang="zh-CN" sz="2400" b="1" dirty="0" smtClean="0">
              <a:latin typeface="Times New Roman" pitchFamily="18" charset="0"/>
              <a:ea typeface="宋体" pitchFamily="2" charset="-122"/>
              <a:cs typeface="Times New Roman" pitchFamily="18" charset="0"/>
            </a:endParaRPr>
          </a:p>
          <a:p>
            <a:pPr>
              <a:lnSpc>
                <a:spcPct val="150000"/>
              </a:lnSpc>
            </a:pPr>
            <a:r>
              <a:rPr lang="zh-CN" altLang="en-US" sz="2400" b="1" dirty="0" smtClean="0">
                <a:latin typeface="Times New Roman" pitchFamily="18" charset="0"/>
                <a:ea typeface="宋体" pitchFamily="2" charset="-122"/>
                <a:cs typeface="Times New Roman" pitchFamily="18" charset="0"/>
              </a:rPr>
              <a:t>信号正常开放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0-#ppt_w/2"/>
                                          </p:val>
                                        </p:tav>
                                        <p:tav tm="100000">
                                          <p:val>
                                            <p:strVal val="#ppt_x"/>
                                          </p:val>
                                        </p:tav>
                                      </p:tavLst>
                                    </p:anim>
                                    <p:anim calcmode="lin" valueType="num">
                                      <p:cBhvr additive="base">
                                        <p:cTn id="29" dur="500" fill="hold"/>
                                        <p:tgtEl>
                                          <p:spTgt spid="19"/>
                                        </p:tgtEl>
                                        <p:attrNameLst>
                                          <p:attrName>ppt_y</p:attrName>
                                        </p:attrNameLst>
                                      </p:cBhvr>
                                      <p:tavLst>
                                        <p:tav tm="0">
                                          <p:val>
                                            <p:strVal val="#ppt_y"/>
                                          </p:val>
                                        </p:tav>
                                        <p:tav tm="100000">
                                          <p:val>
                                            <p:strVal val="#ppt_y"/>
                                          </p:val>
                                        </p:tav>
                                      </p:tavLst>
                                    </p:anim>
                                  </p:childTnLst>
                                </p:cTn>
                              </p:par>
                            </p:childTnLst>
                          </p:cTn>
                        </p:par>
                        <p:par>
                          <p:cTn id="30" fill="hold">
                            <p:stCondLst>
                              <p:cond delay="500"/>
                            </p:stCondLst>
                            <p:childTnLst>
                              <p:par>
                                <p:cTn id="31" presetID="1"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7" grpId="0" animBg="1"/>
      <p:bldP spid="18" grpId="0" animBg="1"/>
      <p:bldP spid="19" grpId="0" animBg="1"/>
      <p:bldP spid="20"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TextBox 6"/>
          <p:cNvSpPr txBox="1"/>
          <p:nvPr/>
        </p:nvSpPr>
        <p:spPr>
          <a:xfrm>
            <a:off x="548442" y="1885938"/>
            <a:ext cx="8286808" cy="461665"/>
          </a:xfrm>
          <a:prstGeom prst="rect">
            <a:avLst/>
          </a:prstGeom>
          <a:noFill/>
        </p:spPr>
        <p:txBody>
          <a:bodyPr wrap="square" rtlCol="0">
            <a:spAutoFit/>
          </a:bodyPr>
          <a:lstStyle/>
          <a:p>
            <a:r>
              <a:rPr lang="zh-CN" altLang="en-US" sz="2400" b="1" dirty="0" smtClean="0">
                <a:latin typeface="Times New Roman" pitchFamily="18" charset="0"/>
                <a:ea typeface="+mj-ea"/>
                <a:cs typeface="Times New Roman" pitchFamily="18" charset="0"/>
              </a:rPr>
              <a:t>（</a:t>
            </a:r>
            <a:r>
              <a:rPr lang="en-US" altLang="zh-CN" sz="2400" b="1" dirty="0" smtClean="0">
                <a:latin typeface="Times New Roman" pitchFamily="18" charset="0"/>
                <a:ea typeface="+mj-ea"/>
                <a:cs typeface="Times New Roman" pitchFamily="18" charset="0"/>
              </a:rPr>
              <a:t>3</a:t>
            </a:r>
            <a:r>
              <a:rPr lang="zh-CN" altLang="en-US" sz="2400" b="1" dirty="0" smtClean="0">
                <a:latin typeface="Times New Roman" pitchFamily="18" charset="0"/>
                <a:ea typeface="+mj-ea"/>
                <a:cs typeface="Times New Roman" pitchFamily="18" charset="0"/>
              </a:rPr>
              <a:t>）进路解锁</a:t>
            </a:r>
          </a:p>
        </p:txBody>
      </p:sp>
      <p:grpSp>
        <p:nvGrpSpPr>
          <p:cNvPr id="8" name="组合 7"/>
          <p:cNvGrpSpPr/>
          <p:nvPr/>
        </p:nvGrpSpPr>
        <p:grpSpPr>
          <a:xfrm>
            <a:off x="6620672" y="2528880"/>
            <a:ext cx="2905122" cy="907851"/>
            <a:chOff x="2309820" y="1725856"/>
            <a:chExt cx="2905122" cy="907851"/>
          </a:xfrm>
        </p:grpSpPr>
        <p:grpSp>
          <p:nvGrpSpPr>
            <p:cNvPr id="9" name="组合 37"/>
            <p:cNvGrpSpPr/>
            <p:nvPr/>
          </p:nvGrpSpPr>
          <p:grpSpPr>
            <a:xfrm>
              <a:off x="2309820" y="1725856"/>
              <a:ext cx="635496" cy="907851"/>
              <a:chOff x="1" y="1700"/>
              <a:chExt cx="635496" cy="907851"/>
            </a:xfrm>
            <a:scene3d>
              <a:camera prst="orthographicFront">
                <a:rot lat="0" lon="0" rev="0"/>
              </a:camera>
              <a:lightRig rig="brightRoom" dir="t">
                <a:rot lat="0" lon="0" rev="600000"/>
              </a:lightRig>
            </a:scene3d>
          </p:grpSpPr>
          <p:sp>
            <p:nvSpPr>
              <p:cNvPr id="13" name="燕尾形 12"/>
              <p:cNvSpPr/>
              <p:nvPr/>
            </p:nvSpPr>
            <p:spPr>
              <a:xfrm rot="5400000">
                <a:off x="-136177" y="137878"/>
                <a:ext cx="907851" cy="635496"/>
              </a:xfrm>
              <a:prstGeom prst="chevron">
                <a:avLst/>
              </a:prstGeom>
              <a:ln>
                <a:noFill/>
              </a:ln>
              <a:effectLst>
                <a:outerShdw blurRad="57785" dist="33020" dir="3180000" algn="ctr">
                  <a:srgbClr val="000000">
                    <a:alpha val="30000"/>
                  </a:srgbClr>
                </a:outerShdw>
              </a:effectLst>
              <a:sp3d prstMaterial="metal">
                <a:bevelT w="38100" h="57150" prst="angle"/>
              </a:sp3d>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4" name="燕尾形 4"/>
              <p:cNvSpPr/>
              <p:nvPr/>
            </p:nvSpPr>
            <p:spPr>
              <a:xfrm>
                <a:off x="1" y="319448"/>
                <a:ext cx="635496" cy="272355"/>
              </a:xfrm>
              <a:prstGeom prst="rect">
                <a:avLst/>
              </a:prstGeom>
              <a:ln>
                <a:noFill/>
              </a:ln>
              <a:effectLst>
                <a:outerShdw blurRad="57785" dist="33020" dir="3180000" algn="ctr">
                  <a:srgbClr val="000000">
                    <a:alpha val="30000"/>
                  </a:srgbClr>
                </a:outerShdw>
              </a:effectLst>
              <a:sp3d prstMaterial="metal">
                <a:bevelT w="38100" h="57150" prst="angle"/>
              </a:sp3d>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zh-CN" altLang="en-US" sz="1600" kern="1200"/>
              </a:p>
            </p:txBody>
          </p:sp>
        </p:grpSp>
        <p:grpSp>
          <p:nvGrpSpPr>
            <p:cNvPr id="10" name="组合 38"/>
            <p:cNvGrpSpPr/>
            <p:nvPr/>
          </p:nvGrpSpPr>
          <p:grpSpPr>
            <a:xfrm>
              <a:off x="2945315" y="1725857"/>
              <a:ext cx="2269627" cy="590103"/>
              <a:chOff x="635496" y="1701"/>
              <a:chExt cx="4198453" cy="590103"/>
            </a:xfrm>
          </p:grpSpPr>
          <p:sp>
            <p:nvSpPr>
              <p:cNvPr id="11" name="同侧圆角矩形 10"/>
              <p:cNvSpPr/>
              <p:nvPr/>
            </p:nvSpPr>
            <p:spPr>
              <a:xfrm rot="5400000">
                <a:off x="2439671" y="-1802474"/>
                <a:ext cx="590103" cy="4198453"/>
              </a:xfrm>
              <a:prstGeom prst="round2SameRect">
                <a:avLst/>
              </a:prstGeom>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同侧圆角矩形 6"/>
              <p:cNvSpPr/>
              <p:nvPr/>
            </p:nvSpPr>
            <p:spPr>
              <a:xfrm>
                <a:off x="635496" y="30507"/>
                <a:ext cx="4169647" cy="5324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pPr>
                <a:r>
                  <a:rPr lang="zh-CN" altLang="en-US" sz="2400" b="1" kern="1200" dirty="0" smtClean="0">
                    <a:solidFill>
                      <a:srgbClr val="333399"/>
                    </a:solidFill>
                    <a:latin typeface="+mj-ea"/>
                    <a:ea typeface="+mj-ea"/>
                  </a:rPr>
                  <a:t>取消进路解锁</a:t>
                </a:r>
                <a:endParaRPr lang="zh-CN" altLang="en-US" sz="2400" b="1" kern="1200" dirty="0">
                  <a:solidFill>
                    <a:srgbClr val="333399"/>
                  </a:solidFill>
                  <a:latin typeface="+mj-ea"/>
                  <a:ea typeface="+mj-ea"/>
                </a:endParaRPr>
              </a:p>
            </p:txBody>
          </p:sp>
        </p:grpSp>
      </p:grpSp>
      <p:grpSp>
        <p:nvGrpSpPr>
          <p:cNvPr id="15" name="组合 14"/>
          <p:cNvGrpSpPr/>
          <p:nvPr/>
        </p:nvGrpSpPr>
        <p:grpSpPr>
          <a:xfrm flipH="1">
            <a:off x="3477400" y="2528880"/>
            <a:ext cx="2905122" cy="907851"/>
            <a:chOff x="2309820" y="2514043"/>
            <a:chExt cx="2905122" cy="907851"/>
          </a:xfrm>
        </p:grpSpPr>
        <p:grpSp>
          <p:nvGrpSpPr>
            <p:cNvPr id="16" name="组合 39"/>
            <p:cNvGrpSpPr/>
            <p:nvPr/>
          </p:nvGrpSpPr>
          <p:grpSpPr>
            <a:xfrm>
              <a:off x="2309820" y="2514043"/>
              <a:ext cx="635496" cy="907851"/>
              <a:chOff x="1" y="789887"/>
              <a:chExt cx="635496" cy="907851"/>
            </a:xfrm>
            <a:scene3d>
              <a:camera prst="orthographicFront">
                <a:rot lat="0" lon="0" rev="0"/>
              </a:camera>
              <a:lightRig rig="brightRoom" dir="t">
                <a:rot lat="0" lon="0" rev="600000"/>
              </a:lightRig>
            </a:scene3d>
          </p:grpSpPr>
          <p:sp>
            <p:nvSpPr>
              <p:cNvPr id="20" name="燕尾形 19"/>
              <p:cNvSpPr/>
              <p:nvPr/>
            </p:nvSpPr>
            <p:spPr>
              <a:xfrm rot="5400000">
                <a:off x="-136177" y="926065"/>
                <a:ext cx="907851" cy="635496"/>
              </a:xfrm>
              <a:prstGeom prst="chevron">
                <a:avLst/>
              </a:prstGeom>
              <a:ln>
                <a:noFill/>
              </a:ln>
              <a:effectLst>
                <a:outerShdw blurRad="57785" dist="33020" dir="3180000" algn="ctr">
                  <a:srgbClr val="000000">
                    <a:alpha val="30000"/>
                  </a:srgbClr>
                </a:outerShdw>
              </a:effectLst>
              <a:sp3d prstMaterial="metal">
                <a:bevelT w="38100" h="57150" prst="angle"/>
              </a:sp3d>
            </p:spPr>
            <p:style>
              <a:lnRef idx="2">
                <a:schemeClr val="accent2">
                  <a:hueOff val="-2135872"/>
                  <a:satOff val="6241"/>
                  <a:lumOff val="-1176"/>
                  <a:alphaOff val="0"/>
                </a:schemeClr>
              </a:lnRef>
              <a:fillRef idx="1">
                <a:schemeClr val="accent2">
                  <a:hueOff val="-2135872"/>
                  <a:satOff val="6241"/>
                  <a:lumOff val="-1176"/>
                  <a:alphaOff val="0"/>
                </a:schemeClr>
              </a:fillRef>
              <a:effectRef idx="0">
                <a:schemeClr val="accent2">
                  <a:hueOff val="-2135872"/>
                  <a:satOff val="6241"/>
                  <a:lumOff val="-1176"/>
                  <a:alphaOff val="0"/>
                </a:schemeClr>
              </a:effectRef>
              <a:fontRef idx="minor">
                <a:schemeClr val="lt1"/>
              </a:fontRef>
            </p:style>
          </p:sp>
          <p:sp>
            <p:nvSpPr>
              <p:cNvPr id="21" name="燕尾形 8"/>
              <p:cNvSpPr/>
              <p:nvPr/>
            </p:nvSpPr>
            <p:spPr>
              <a:xfrm>
                <a:off x="1" y="1107635"/>
                <a:ext cx="635496" cy="272355"/>
              </a:xfrm>
              <a:prstGeom prst="rect">
                <a:avLst/>
              </a:prstGeom>
              <a:ln>
                <a:noFill/>
              </a:ln>
              <a:effectLst>
                <a:outerShdw blurRad="57785" dist="33020" dir="3180000" algn="ctr">
                  <a:srgbClr val="000000">
                    <a:alpha val="30000"/>
                  </a:srgbClr>
                </a:outerShdw>
              </a:effectLst>
              <a:sp3d prstMaterial="metal">
                <a:bevelT w="38100" h="57150" prst="angle"/>
              </a:sp3d>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zh-CN" altLang="en-US" sz="1600" kern="1200"/>
              </a:p>
            </p:txBody>
          </p:sp>
        </p:grpSp>
        <p:grpSp>
          <p:nvGrpSpPr>
            <p:cNvPr id="17" name="组合 40"/>
            <p:cNvGrpSpPr/>
            <p:nvPr/>
          </p:nvGrpSpPr>
          <p:grpSpPr>
            <a:xfrm>
              <a:off x="2945315" y="2514044"/>
              <a:ext cx="2269627" cy="590103"/>
              <a:chOff x="635496" y="789888"/>
              <a:chExt cx="4198453" cy="590103"/>
            </a:xfrm>
          </p:grpSpPr>
          <p:sp>
            <p:nvSpPr>
              <p:cNvPr id="18" name="同侧圆角矩形 17"/>
              <p:cNvSpPr/>
              <p:nvPr/>
            </p:nvSpPr>
            <p:spPr>
              <a:xfrm rot="5400000">
                <a:off x="2439671" y="-1014287"/>
                <a:ext cx="590103" cy="4198453"/>
              </a:xfrm>
              <a:prstGeom prst="round2SameRect">
                <a:avLst/>
              </a:prstGeom>
            </p:spPr>
            <p:style>
              <a:lnRef idx="2">
                <a:schemeClr val="accent2">
                  <a:hueOff val="-2135872"/>
                  <a:satOff val="6241"/>
                  <a:lumOff val="-1176"/>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9" name="同侧圆角矩形 10"/>
              <p:cNvSpPr/>
              <p:nvPr/>
            </p:nvSpPr>
            <p:spPr>
              <a:xfrm>
                <a:off x="635496" y="818694"/>
                <a:ext cx="4169647" cy="5324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pPr>
                <a:r>
                  <a:rPr lang="zh-CN" altLang="en-US" sz="2400" b="1" kern="1200" dirty="0" smtClean="0">
                    <a:solidFill>
                      <a:srgbClr val="333399"/>
                    </a:solidFill>
                    <a:latin typeface="+mj-ea"/>
                    <a:ea typeface="+mj-ea"/>
                  </a:rPr>
                  <a:t>三点检查解锁</a:t>
                </a:r>
                <a:endParaRPr lang="zh-CN" altLang="en-US" sz="2400" b="1" kern="1200" dirty="0">
                  <a:solidFill>
                    <a:srgbClr val="333399"/>
                  </a:solidFill>
                  <a:latin typeface="+mj-ea"/>
                  <a:ea typeface="+mj-ea"/>
                </a:endParaRPr>
              </a:p>
            </p:txBody>
          </p:sp>
        </p:grpSp>
      </p:grpSp>
      <p:sp>
        <p:nvSpPr>
          <p:cNvPr id="22" name="TextBox 21"/>
          <p:cNvSpPr txBox="1"/>
          <p:nvPr/>
        </p:nvSpPr>
        <p:spPr>
          <a:xfrm>
            <a:off x="834194" y="3457574"/>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①三点检查解锁</a:t>
            </a:r>
          </a:p>
        </p:txBody>
      </p:sp>
      <p:grpSp>
        <p:nvGrpSpPr>
          <p:cNvPr id="23" name="组合 22"/>
          <p:cNvGrpSpPr/>
          <p:nvPr/>
        </p:nvGrpSpPr>
        <p:grpSpPr>
          <a:xfrm>
            <a:off x="1834326" y="4957772"/>
            <a:ext cx="2256485" cy="810455"/>
            <a:chOff x="28770" y="776028"/>
            <a:chExt cx="1314813" cy="810455"/>
          </a:xfrm>
          <a:scene3d>
            <a:camera prst="orthographicFront">
              <a:rot lat="0" lon="0" rev="0"/>
            </a:camera>
            <a:lightRig rig="soft" dir="t">
              <a:rot lat="0" lon="0" rev="0"/>
            </a:lightRig>
          </a:scene3d>
        </p:grpSpPr>
        <p:sp>
          <p:nvSpPr>
            <p:cNvPr id="24" name="圆角矩形 23"/>
            <p:cNvSpPr/>
            <p:nvPr/>
          </p:nvSpPr>
          <p:spPr>
            <a:xfrm>
              <a:off x="53587" y="820821"/>
              <a:ext cx="1240364" cy="642942"/>
            </a:xfrm>
            <a:prstGeom prst="roundRect">
              <a:avLst>
                <a:gd name="adj" fmla="val 10000"/>
              </a:avLst>
            </a:prstGeom>
            <a:solidFill>
              <a:schemeClr val="accent2">
                <a:lumMod val="20000"/>
                <a:lumOff val="80000"/>
              </a:schemeClr>
            </a:solidFill>
            <a:ln w="38100" cap="flat" cmpd="sng" algn="ctr">
              <a:noFill/>
              <a:prstDash val="solid"/>
            </a:ln>
            <a:effectLst>
              <a:outerShdw blurRad="107950" dist="12700" dir="5400000" algn="ctr" rotWithShape="0">
                <a:srgbClr val="000000"/>
              </a:outerShdw>
            </a:effectLst>
            <a:sp3d contourW="44450" prstMaterial="matte">
              <a:bevelT w="63500" h="63500" prst="artDeco"/>
              <a:contourClr>
                <a:srgbClr val="FFFFFF"/>
              </a:contourClr>
            </a:sp3d>
          </p:spPr>
          <p:style>
            <a:lnRef idx="3">
              <a:scrgbClr r="0" g="0" b="0"/>
            </a:lnRef>
            <a:fillRef idx="1">
              <a:scrgbClr r="0" g="0" b="0"/>
            </a:fillRef>
            <a:effectRef idx="1">
              <a:scrgbClr r="0" g="0" b="0"/>
            </a:effectRef>
            <a:fontRef idx="minor">
              <a:schemeClr val="lt1"/>
            </a:fontRef>
          </p:style>
        </p:sp>
        <p:sp>
          <p:nvSpPr>
            <p:cNvPr id="25" name="圆角矩形 4"/>
            <p:cNvSpPr/>
            <p:nvPr/>
          </p:nvSpPr>
          <p:spPr>
            <a:xfrm>
              <a:off x="28770" y="776028"/>
              <a:ext cx="1314813" cy="81045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chemeClr val="tx1"/>
                  </a:solidFill>
                  <a:latin typeface="Perpetua"/>
                  <a:ea typeface="宋体"/>
                  <a:cs typeface="+mn-cs"/>
                </a:rPr>
                <a:t>三点检查解锁</a:t>
              </a:r>
              <a:endParaRPr lang="zh-CN" altLang="en-US" sz="2400" b="1" kern="1200" dirty="0">
                <a:solidFill>
                  <a:schemeClr val="tx1"/>
                </a:solidFill>
                <a:latin typeface="Perpetua"/>
                <a:ea typeface="宋体"/>
                <a:cs typeface="+mn-cs"/>
              </a:endParaRPr>
            </a:p>
          </p:txBody>
        </p:sp>
      </p:grpSp>
      <p:grpSp>
        <p:nvGrpSpPr>
          <p:cNvPr id="26" name="组合 25"/>
          <p:cNvGrpSpPr/>
          <p:nvPr/>
        </p:nvGrpSpPr>
        <p:grpSpPr>
          <a:xfrm>
            <a:off x="3934194" y="4359623"/>
            <a:ext cx="2675318" cy="772810"/>
            <a:chOff x="2571736" y="4143380"/>
            <a:chExt cx="2675318" cy="772810"/>
          </a:xfrm>
        </p:grpSpPr>
        <p:grpSp>
          <p:nvGrpSpPr>
            <p:cNvPr id="27" name="组合 8"/>
            <p:cNvGrpSpPr/>
            <p:nvPr/>
          </p:nvGrpSpPr>
          <p:grpSpPr>
            <a:xfrm>
              <a:off x="2571736" y="4800700"/>
              <a:ext cx="848145" cy="54228"/>
              <a:chOff x="1289078" y="906637"/>
              <a:chExt cx="848145" cy="54228"/>
            </a:xfrm>
          </p:grpSpPr>
          <p:sp>
            <p:nvSpPr>
              <p:cNvPr id="31" name="直接连接符 5"/>
              <p:cNvSpPr/>
              <p:nvPr/>
            </p:nvSpPr>
            <p:spPr>
              <a:xfrm rot="19457599">
                <a:off x="1289078" y="906637"/>
                <a:ext cx="848145" cy="54228"/>
              </a:xfrm>
              <a:custGeom>
                <a:avLst/>
                <a:gdLst/>
                <a:ahLst/>
                <a:cxnLst/>
                <a:rect l="0" t="0" r="0" b="0"/>
                <a:pathLst>
                  <a:path>
                    <a:moveTo>
                      <a:pt x="0" y="27114"/>
                    </a:moveTo>
                    <a:lnTo>
                      <a:pt x="848145" y="27114"/>
                    </a:lnTo>
                  </a:path>
                </a:pathLst>
              </a:custGeom>
              <a:noFill/>
              <a:ln w="28575" cap="flat" cmpd="sng" algn="ctr">
                <a:solidFill>
                  <a:srgbClr val="92D050"/>
                </a:solidFill>
                <a:prstDash val="solid"/>
              </a:ln>
              <a:effectLst/>
            </p:spPr>
            <p:style>
              <a:lnRef idx="2">
                <a:scrgbClr r="0" g="0" b="0"/>
              </a:lnRef>
              <a:fillRef idx="0">
                <a:scrgbClr r="0" g="0" b="0"/>
              </a:fillRef>
              <a:effectRef idx="0">
                <a:scrgbClr r="0" g="0" b="0"/>
              </a:effectRef>
              <a:fontRef idx="minor">
                <a:schemeClr val="tx1">
                  <a:hueOff val="0"/>
                  <a:satOff val="0"/>
                  <a:lumOff val="0"/>
                  <a:alphaOff val="0"/>
                </a:schemeClr>
              </a:fontRef>
            </p:style>
          </p:sp>
          <p:sp>
            <p:nvSpPr>
              <p:cNvPr id="32" name="直接连接符 6"/>
              <p:cNvSpPr/>
              <p:nvPr/>
            </p:nvSpPr>
            <p:spPr>
              <a:xfrm rot="19457599">
                <a:off x="1683558" y="928909"/>
                <a:ext cx="0" cy="0"/>
              </a:xfrm>
              <a:prstGeom prst="rect">
                <a:avLst/>
              </a:prstGeom>
              <a:ln w="28575"/>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b="1" kern="1200">
                  <a:solidFill>
                    <a:schemeClr val="tx1"/>
                  </a:solidFill>
                  <a:latin typeface="Perpetua"/>
                  <a:ea typeface="宋体"/>
                  <a:cs typeface="+mn-cs"/>
                </a:endParaRPr>
              </a:p>
            </p:txBody>
          </p:sp>
        </p:grpSp>
        <p:grpSp>
          <p:nvGrpSpPr>
            <p:cNvPr id="28" name="组合 9"/>
            <p:cNvGrpSpPr/>
            <p:nvPr/>
          </p:nvGrpSpPr>
          <p:grpSpPr>
            <a:xfrm>
              <a:off x="3380260" y="4143380"/>
              <a:ext cx="1866794" cy="772810"/>
              <a:chOff x="2057504" y="248731"/>
              <a:chExt cx="1926081" cy="842743"/>
            </a:xfrm>
            <a:scene3d>
              <a:camera prst="orthographicFront">
                <a:rot lat="0" lon="0" rev="0"/>
              </a:camera>
              <a:lightRig rig="soft" dir="t">
                <a:rot lat="0" lon="0" rev="0"/>
              </a:lightRig>
            </a:scene3d>
          </p:grpSpPr>
          <p:sp>
            <p:nvSpPr>
              <p:cNvPr id="29" name="圆角矩形 28"/>
              <p:cNvSpPr/>
              <p:nvPr/>
            </p:nvSpPr>
            <p:spPr>
              <a:xfrm>
                <a:off x="2057504" y="248731"/>
                <a:ext cx="1892949" cy="790056"/>
              </a:xfrm>
              <a:prstGeom prst="roundRect">
                <a:avLst>
                  <a:gd name="adj" fmla="val 10000"/>
                </a:avLst>
              </a:prstGeom>
              <a:solidFill>
                <a:schemeClr val="bg1">
                  <a:lumMod val="95000"/>
                </a:schemeClr>
              </a:solidFill>
              <a:ln w="38100" cap="flat" cmpd="sng" algn="ctr">
                <a:noFill/>
                <a:prstDash val="solid"/>
              </a:ln>
              <a:effectLst>
                <a:outerShdw blurRad="107950" dist="12700" dir="5400000" algn="ctr" rotWithShape="0">
                  <a:srgbClr val="000000"/>
                </a:outerShdw>
              </a:effectLst>
              <a:sp3d contourW="44450" prstMaterial="matte">
                <a:bevelT w="63500" h="63500" prst="artDeco"/>
                <a:contourClr>
                  <a:srgbClr val="FFFFFF"/>
                </a:contourClr>
              </a:sp3d>
            </p:spPr>
            <p:style>
              <a:lnRef idx="3">
                <a:scrgbClr r="0" g="0" b="0"/>
              </a:lnRef>
              <a:fillRef idx="1">
                <a:scrgbClr r="0" g="0" b="0"/>
              </a:fillRef>
              <a:effectRef idx="1">
                <a:scrgbClr r="0" g="0" b="0"/>
              </a:effectRef>
              <a:fontRef idx="minor">
                <a:schemeClr val="lt1"/>
              </a:fontRef>
            </p:style>
          </p:sp>
          <p:sp>
            <p:nvSpPr>
              <p:cNvPr id="30" name="圆角矩形 8"/>
              <p:cNvSpPr/>
              <p:nvPr/>
            </p:nvSpPr>
            <p:spPr>
              <a:xfrm>
                <a:off x="2197000" y="281019"/>
                <a:ext cx="1786585" cy="81045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just" defTabSz="1066800">
                  <a:lnSpc>
                    <a:spcPct val="90000"/>
                  </a:lnSpc>
                  <a:spcBef>
                    <a:spcPct val="0"/>
                  </a:spcBef>
                  <a:spcAft>
                    <a:spcPct val="35000"/>
                  </a:spcAft>
                </a:pPr>
                <a:r>
                  <a:rPr lang="zh-CN" altLang="en-US" sz="2400" b="1" kern="1200" dirty="0" smtClean="0">
                    <a:solidFill>
                      <a:schemeClr val="tx1"/>
                    </a:solidFill>
                    <a:latin typeface="Perpetua"/>
                    <a:ea typeface="宋体"/>
                    <a:cs typeface="+mn-cs"/>
                  </a:rPr>
                  <a:t>追踪间隔短</a:t>
                </a:r>
                <a:endParaRPr lang="zh-CN" altLang="en-US" sz="2400" b="1" kern="1200" dirty="0">
                  <a:solidFill>
                    <a:schemeClr val="tx1"/>
                  </a:solidFill>
                  <a:latin typeface="Perpetua"/>
                  <a:ea typeface="宋体"/>
                  <a:cs typeface="+mn-cs"/>
                </a:endParaRPr>
              </a:p>
            </p:txBody>
          </p:sp>
        </p:grpSp>
      </p:grpSp>
      <p:grpSp>
        <p:nvGrpSpPr>
          <p:cNvPr id="33" name="组合 32"/>
          <p:cNvGrpSpPr/>
          <p:nvPr/>
        </p:nvGrpSpPr>
        <p:grpSpPr>
          <a:xfrm>
            <a:off x="3934194" y="5431192"/>
            <a:ext cx="2786082" cy="714380"/>
            <a:chOff x="2571736" y="5214949"/>
            <a:chExt cx="2786082" cy="714380"/>
          </a:xfrm>
        </p:grpSpPr>
        <p:grpSp>
          <p:nvGrpSpPr>
            <p:cNvPr id="34" name="组合 10"/>
            <p:cNvGrpSpPr/>
            <p:nvPr/>
          </p:nvGrpSpPr>
          <p:grpSpPr>
            <a:xfrm>
              <a:off x="2571736" y="5293230"/>
              <a:ext cx="848145" cy="56706"/>
              <a:chOff x="1289078" y="1399167"/>
              <a:chExt cx="848145" cy="56706"/>
            </a:xfrm>
          </p:grpSpPr>
          <p:sp>
            <p:nvSpPr>
              <p:cNvPr id="38" name="直接连接符 9"/>
              <p:cNvSpPr/>
              <p:nvPr/>
            </p:nvSpPr>
            <p:spPr>
              <a:xfrm rot="2142401">
                <a:off x="1289078" y="1401645"/>
                <a:ext cx="848145" cy="54228"/>
              </a:xfrm>
              <a:custGeom>
                <a:avLst/>
                <a:gdLst/>
                <a:ahLst/>
                <a:cxnLst/>
                <a:rect l="0" t="0" r="0" b="0"/>
                <a:pathLst>
                  <a:path>
                    <a:moveTo>
                      <a:pt x="0" y="27114"/>
                    </a:moveTo>
                    <a:lnTo>
                      <a:pt x="848145" y="27114"/>
                    </a:lnTo>
                  </a:path>
                </a:pathLst>
              </a:custGeom>
              <a:noFill/>
              <a:ln w="28575" cap="flat" cmpd="sng" algn="ctr">
                <a:solidFill>
                  <a:srgbClr val="92D050"/>
                </a:solidFill>
                <a:prstDash val="solid"/>
              </a:ln>
              <a:effectLst/>
            </p:spPr>
            <p:style>
              <a:lnRef idx="2">
                <a:scrgbClr r="0" g="0" b="0"/>
              </a:lnRef>
              <a:fillRef idx="0">
                <a:scrgbClr r="0" g="0" b="0"/>
              </a:fillRef>
              <a:effectRef idx="0">
                <a:scrgbClr r="0" g="0" b="0"/>
              </a:effectRef>
              <a:fontRef idx="minor">
                <a:schemeClr val="tx1">
                  <a:hueOff val="0"/>
                  <a:satOff val="0"/>
                  <a:lumOff val="0"/>
                  <a:alphaOff val="0"/>
                </a:schemeClr>
              </a:fontRef>
            </p:style>
          </p:sp>
          <p:sp>
            <p:nvSpPr>
              <p:cNvPr id="39" name="直接连接符 10"/>
              <p:cNvSpPr/>
              <p:nvPr/>
            </p:nvSpPr>
            <p:spPr>
              <a:xfrm rot="2142401">
                <a:off x="1708308" y="1399167"/>
                <a:ext cx="0" cy="0"/>
              </a:xfrm>
              <a:prstGeom prst="rect">
                <a:avLst/>
              </a:prstGeom>
              <a:ln w="28575"/>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b="1" kern="1200">
                  <a:solidFill>
                    <a:sysClr val="windowText" lastClr="000000">
                      <a:hueOff val="0"/>
                      <a:satOff val="0"/>
                      <a:lumOff val="0"/>
                      <a:alphaOff val="0"/>
                    </a:sysClr>
                  </a:solidFill>
                  <a:latin typeface="Perpetua"/>
                  <a:ea typeface="宋体"/>
                  <a:cs typeface="+mn-cs"/>
                </a:endParaRPr>
              </a:p>
            </p:txBody>
          </p:sp>
        </p:grpSp>
        <p:grpSp>
          <p:nvGrpSpPr>
            <p:cNvPr id="35" name="组合 11"/>
            <p:cNvGrpSpPr/>
            <p:nvPr/>
          </p:nvGrpSpPr>
          <p:grpSpPr>
            <a:xfrm>
              <a:off x="3380260" y="5214949"/>
              <a:ext cx="1977558" cy="714380"/>
              <a:chOff x="2057504" y="1327678"/>
              <a:chExt cx="2040363" cy="779025"/>
            </a:xfrm>
            <a:scene3d>
              <a:camera prst="orthographicFront">
                <a:rot lat="0" lon="0" rev="0"/>
              </a:camera>
              <a:lightRig rig="soft" dir="t">
                <a:rot lat="0" lon="0" rev="0"/>
              </a:lightRig>
            </a:scene3d>
          </p:grpSpPr>
          <p:sp>
            <p:nvSpPr>
              <p:cNvPr id="36" name="圆角矩形 35"/>
              <p:cNvSpPr/>
              <p:nvPr/>
            </p:nvSpPr>
            <p:spPr>
              <a:xfrm>
                <a:off x="2057504" y="1327678"/>
                <a:ext cx="1892949" cy="779025"/>
              </a:xfrm>
              <a:prstGeom prst="roundRect">
                <a:avLst>
                  <a:gd name="adj" fmla="val 10000"/>
                </a:avLst>
              </a:prstGeom>
              <a:solidFill>
                <a:schemeClr val="accent3">
                  <a:lumMod val="20000"/>
                  <a:lumOff val="80000"/>
                </a:schemeClr>
              </a:solidFill>
              <a:ln w="38100" cap="flat" cmpd="sng" algn="ctr">
                <a:noFill/>
                <a:prstDash val="solid"/>
              </a:ln>
              <a:effectLst>
                <a:outerShdw blurRad="107950" dist="12700" dir="5400000" algn="ctr" rotWithShape="0">
                  <a:srgbClr val="000000"/>
                </a:outerShdw>
              </a:effectLst>
              <a:sp3d contourW="44450" prstMaterial="matte">
                <a:bevelT w="63500" h="63500" prst="artDeco"/>
                <a:contourClr>
                  <a:srgbClr val="FFFFFF"/>
                </a:contourClr>
              </a:sp3d>
            </p:spPr>
            <p:style>
              <a:lnRef idx="3">
                <a:scrgbClr r="0" g="0" b="0"/>
              </a:lnRef>
              <a:fillRef idx="1">
                <a:scrgbClr r="0" g="0" b="0"/>
              </a:fillRef>
              <a:effectRef idx="1">
                <a:scrgbClr r="0" g="0" b="0"/>
              </a:effectRef>
              <a:fontRef idx="minor">
                <a:schemeClr val="lt1"/>
              </a:fontRef>
            </p:style>
          </p:sp>
          <p:sp>
            <p:nvSpPr>
              <p:cNvPr id="37" name="圆角矩形 12"/>
              <p:cNvSpPr/>
              <p:nvPr/>
            </p:nvSpPr>
            <p:spPr>
              <a:xfrm>
                <a:off x="2197000" y="1327679"/>
                <a:ext cx="1900867" cy="75381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just" defTabSz="1066800">
                  <a:lnSpc>
                    <a:spcPct val="90000"/>
                  </a:lnSpc>
                  <a:spcBef>
                    <a:spcPct val="0"/>
                  </a:spcBef>
                  <a:spcAft>
                    <a:spcPct val="35000"/>
                  </a:spcAft>
                </a:pPr>
                <a:r>
                  <a:rPr lang="zh-CN" altLang="en-US" sz="2400" b="1" dirty="0" smtClean="0">
                    <a:solidFill>
                      <a:schemeClr val="tx1"/>
                    </a:solidFill>
                    <a:latin typeface="Perpetua"/>
                    <a:ea typeface="宋体"/>
                  </a:rPr>
                  <a:t>追踪间隔长</a:t>
                </a:r>
                <a:endParaRPr lang="zh-CN" altLang="en-US" sz="2400" b="1" dirty="0">
                  <a:solidFill>
                    <a:schemeClr val="tx1"/>
                  </a:solidFill>
                  <a:latin typeface="Perpetua"/>
                  <a:ea typeface="宋体"/>
                </a:endParaRPr>
              </a:p>
            </p:txBody>
          </p:sp>
        </p:grpSp>
      </p:grpSp>
      <p:grpSp>
        <p:nvGrpSpPr>
          <p:cNvPr id="40" name="组合 39"/>
          <p:cNvGrpSpPr/>
          <p:nvPr/>
        </p:nvGrpSpPr>
        <p:grpSpPr>
          <a:xfrm>
            <a:off x="6648838" y="4171954"/>
            <a:ext cx="3543734" cy="1015663"/>
            <a:chOff x="6500826" y="4065550"/>
            <a:chExt cx="3543734" cy="1015663"/>
          </a:xfrm>
        </p:grpSpPr>
        <p:cxnSp>
          <p:nvCxnSpPr>
            <p:cNvPr id="41" name="直接连接符 40"/>
            <p:cNvCxnSpPr/>
            <p:nvPr/>
          </p:nvCxnSpPr>
          <p:spPr>
            <a:xfrm>
              <a:off x="6500826" y="4572008"/>
              <a:ext cx="428628" cy="1588"/>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7044164" y="4065550"/>
              <a:ext cx="3000396" cy="1015663"/>
            </a:xfrm>
            <a:prstGeom prst="rect">
              <a:avLst/>
            </a:prstGeom>
            <a:noFill/>
            <a:ln>
              <a:solidFill>
                <a:srgbClr val="FF00FF"/>
              </a:solidFill>
            </a:ln>
          </p:spPr>
          <p:txBody>
            <a:bodyPr wrap="square" rtlCol="0">
              <a:spAutoFit/>
            </a:bodyPr>
            <a:lstStyle/>
            <a:p>
              <a:r>
                <a:rPr lang="zh-CN" altLang="en-US" sz="2000" b="1" dirty="0" smtClean="0">
                  <a:latin typeface="Times New Roman" pitchFamily="18" charset="0"/>
                  <a:ea typeface="+mj-ea"/>
                  <a:cs typeface="Times New Roman" pitchFamily="18" charset="0"/>
                </a:rPr>
                <a:t>根据信号机被跨压的过程和区段的顺序占用出清过程来实现</a:t>
              </a:r>
            </a:p>
          </p:txBody>
        </p:sp>
      </p:grpSp>
      <p:grpSp>
        <p:nvGrpSpPr>
          <p:cNvPr id="43" name="组合 42"/>
          <p:cNvGrpSpPr/>
          <p:nvPr/>
        </p:nvGrpSpPr>
        <p:grpSpPr>
          <a:xfrm>
            <a:off x="6648838" y="5457838"/>
            <a:ext cx="3543734" cy="830997"/>
            <a:chOff x="6500826" y="5279996"/>
            <a:chExt cx="3543734" cy="830997"/>
          </a:xfrm>
        </p:grpSpPr>
        <p:cxnSp>
          <p:nvCxnSpPr>
            <p:cNvPr id="44" name="直接连接符 43"/>
            <p:cNvCxnSpPr/>
            <p:nvPr/>
          </p:nvCxnSpPr>
          <p:spPr>
            <a:xfrm>
              <a:off x="6500826" y="5643578"/>
              <a:ext cx="428628" cy="1588"/>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044164" y="5279996"/>
              <a:ext cx="3000396" cy="830997"/>
            </a:xfrm>
            <a:prstGeom prst="rect">
              <a:avLst/>
            </a:prstGeom>
            <a:noFill/>
            <a:ln>
              <a:solidFill>
                <a:srgbClr val="FF00FF"/>
              </a:solidFill>
            </a:ln>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后续列车紧随前行列车经过进路</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6"/>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40"/>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grpSp>
        <p:nvGrpSpPr>
          <p:cNvPr id="7" name="组合 6"/>
          <p:cNvGrpSpPr/>
          <p:nvPr/>
        </p:nvGrpSpPr>
        <p:grpSpPr>
          <a:xfrm>
            <a:off x="3659566" y="5419742"/>
            <a:ext cx="7104510" cy="1038228"/>
            <a:chOff x="610794" y="2422532"/>
            <a:chExt cx="3461171" cy="1038228"/>
          </a:xfrm>
          <a:scene3d>
            <a:camera prst="orthographicFront">
              <a:rot lat="0" lon="0" rev="0"/>
            </a:camera>
            <a:lightRig rig="brightRoom" dir="t">
              <a:rot lat="0" lon="0" rev="600000"/>
            </a:lightRig>
          </a:scene3d>
        </p:grpSpPr>
        <p:sp>
          <p:nvSpPr>
            <p:cNvPr id="8" name="圆角矩形 7"/>
            <p:cNvSpPr/>
            <p:nvPr/>
          </p:nvSpPr>
          <p:spPr>
            <a:xfrm>
              <a:off x="610794" y="2422532"/>
              <a:ext cx="3461171" cy="1038228"/>
            </a:xfrm>
            <a:prstGeom prst="roundRect">
              <a:avLst>
                <a:gd name="adj" fmla="val 10000"/>
              </a:avLst>
            </a:prstGeom>
            <a:solidFill>
              <a:schemeClr val="accent3">
                <a:lumMod val="20000"/>
                <a:lumOff val="80000"/>
              </a:schemeClr>
            </a:solidFill>
            <a:ln>
              <a:noFill/>
            </a:ln>
            <a:effectLst>
              <a:outerShdw blurRad="57785" dist="33020" dir="3180000" algn="ctr">
                <a:srgbClr val="000000">
                  <a:alpha val="30000"/>
                </a:srgbClr>
              </a:outerShdw>
            </a:effectLst>
            <a:sp3d prstMaterial="metal">
              <a:bevelT w="38100" h="57150" prst="angle"/>
            </a:sp3d>
          </p:spPr>
          <p:style>
            <a:lnRef idx="2">
              <a:schemeClr val="lt1">
                <a:hueOff val="0"/>
                <a:satOff val="0"/>
                <a:lumOff val="0"/>
                <a:alphaOff val="0"/>
              </a:schemeClr>
            </a:lnRef>
            <a:fillRef idx="1">
              <a:schemeClr val="accent2">
                <a:hueOff val="-8543487"/>
                <a:satOff val="24962"/>
                <a:lumOff val="-4706"/>
                <a:alphaOff val="0"/>
              </a:schemeClr>
            </a:fillRef>
            <a:effectRef idx="0">
              <a:schemeClr val="accent2">
                <a:hueOff val="-8543487"/>
                <a:satOff val="24962"/>
                <a:lumOff val="-4706"/>
                <a:alphaOff val="0"/>
              </a:schemeClr>
            </a:effectRef>
            <a:fontRef idx="minor">
              <a:schemeClr val="lt1"/>
            </a:fontRef>
          </p:style>
        </p:sp>
        <p:sp>
          <p:nvSpPr>
            <p:cNvPr id="9" name="圆角矩形 8"/>
            <p:cNvSpPr/>
            <p:nvPr/>
          </p:nvSpPr>
          <p:spPr>
            <a:xfrm>
              <a:off x="641203" y="2452941"/>
              <a:ext cx="2997463" cy="977410"/>
            </a:xfrm>
            <a:prstGeom prst="rect">
              <a:avLst/>
            </a:prstGeom>
            <a:ln>
              <a:noFill/>
            </a:ln>
            <a:effectLst>
              <a:outerShdw blurRad="57785" dist="33020" dir="3180000" algn="ctr">
                <a:srgbClr val="000000">
                  <a:alpha val="30000"/>
                </a:srgbClr>
              </a:outerShdw>
            </a:effectLst>
            <a:sp3d prstMaterial="metal">
              <a:bevelT w="38100" h="57150" prst="angle"/>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defTabSz="1066800">
                <a:lnSpc>
                  <a:spcPct val="150000"/>
                </a:lnSpc>
                <a:spcBef>
                  <a:spcPct val="0"/>
                </a:spcBef>
                <a:spcAft>
                  <a:spcPct val="35000"/>
                </a:spcAft>
              </a:pPr>
              <a:r>
                <a:rPr lang="zh-CN" altLang="en-US" sz="2000" b="1" dirty="0" smtClean="0">
                  <a:solidFill>
                    <a:schemeClr val="tx1"/>
                  </a:solidFill>
                  <a:latin typeface="+mj-ea"/>
                  <a:ea typeface="+mj-ea"/>
                </a:rPr>
                <a:t>只有在前行列车出清信号内方第一区段、该区段解锁后，才允许办理续行列车的进路。</a:t>
              </a:r>
            </a:p>
          </p:txBody>
        </p:sp>
      </p:grpSp>
      <p:grpSp>
        <p:nvGrpSpPr>
          <p:cNvPr id="10" name="组合 9"/>
          <p:cNvGrpSpPr/>
          <p:nvPr/>
        </p:nvGrpSpPr>
        <p:grpSpPr>
          <a:xfrm>
            <a:off x="2945186" y="3960820"/>
            <a:ext cx="7104510" cy="1455249"/>
            <a:chOff x="1019746" y="3568696"/>
            <a:chExt cx="7104510" cy="1455249"/>
          </a:xfrm>
        </p:grpSpPr>
        <p:grpSp>
          <p:nvGrpSpPr>
            <p:cNvPr id="11" name="组合 6"/>
            <p:cNvGrpSpPr/>
            <p:nvPr/>
          </p:nvGrpSpPr>
          <p:grpSpPr>
            <a:xfrm>
              <a:off x="1019746" y="3568696"/>
              <a:ext cx="7104510" cy="1038228"/>
              <a:chOff x="305397" y="1211266"/>
              <a:chExt cx="3461171" cy="1038228"/>
            </a:xfrm>
            <a:scene3d>
              <a:camera prst="orthographicFront">
                <a:rot lat="0" lon="0" rev="0"/>
              </a:camera>
              <a:lightRig rig="brightRoom" dir="t">
                <a:rot lat="0" lon="0" rev="600000"/>
              </a:lightRig>
            </a:scene3d>
          </p:grpSpPr>
          <p:sp>
            <p:nvSpPr>
              <p:cNvPr id="15" name="圆角矩形 14"/>
              <p:cNvSpPr/>
              <p:nvPr/>
            </p:nvSpPr>
            <p:spPr>
              <a:xfrm>
                <a:off x="305397" y="1211266"/>
                <a:ext cx="3461171" cy="1038228"/>
              </a:xfrm>
              <a:prstGeom prst="roundRect">
                <a:avLst>
                  <a:gd name="adj" fmla="val 10000"/>
                </a:avLst>
              </a:prstGeom>
              <a:solidFill>
                <a:schemeClr val="tx2">
                  <a:lumMod val="20000"/>
                  <a:lumOff val="80000"/>
                </a:schemeClr>
              </a:solidFill>
              <a:ln>
                <a:noFill/>
              </a:ln>
              <a:effectLst>
                <a:outerShdw blurRad="57785" dist="33020" dir="3180000" algn="ctr">
                  <a:srgbClr val="000000">
                    <a:alpha val="30000"/>
                  </a:srgbClr>
                </a:outerShdw>
              </a:effectLst>
              <a:sp3d prstMaterial="metal">
                <a:bevelT w="38100" h="57150" prst="angle"/>
              </a:sp3d>
            </p:spPr>
            <p:style>
              <a:lnRef idx="2">
                <a:schemeClr val="lt1">
                  <a:hueOff val="0"/>
                  <a:satOff val="0"/>
                  <a:lumOff val="0"/>
                  <a:alphaOff val="0"/>
                </a:schemeClr>
              </a:lnRef>
              <a:fillRef idx="1">
                <a:schemeClr val="accent2">
                  <a:hueOff val="-4271743"/>
                  <a:satOff val="12481"/>
                  <a:lumOff val="-2353"/>
                  <a:alphaOff val="0"/>
                </a:schemeClr>
              </a:fillRef>
              <a:effectRef idx="0">
                <a:schemeClr val="accent2">
                  <a:hueOff val="-4271743"/>
                  <a:satOff val="12481"/>
                  <a:lumOff val="-2353"/>
                  <a:alphaOff val="0"/>
                </a:schemeClr>
              </a:effectRef>
              <a:fontRef idx="minor">
                <a:schemeClr val="lt1"/>
              </a:fontRef>
            </p:style>
          </p:sp>
          <p:sp>
            <p:nvSpPr>
              <p:cNvPr id="16" name="圆角矩形 6"/>
              <p:cNvSpPr/>
              <p:nvPr/>
            </p:nvSpPr>
            <p:spPr>
              <a:xfrm>
                <a:off x="335806" y="1241675"/>
                <a:ext cx="2937427" cy="977410"/>
              </a:xfrm>
              <a:prstGeom prst="rect">
                <a:avLst/>
              </a:prstGeom>
              <a:ln>
                <a:noFill/>
              </a:ln>
              <a:effectLst>
                <a:outerShdw blurRad="57785" dist="33020" dir="3180000" algn="ctr">
                  <a:srgbClr val="000000">
                    <a:alpha val="30000"/>
                  </a:srgbClr>
                </a:outerShdw>
              </a:effectLst>
              <a:sp3d prstMaterial="metal">
                <a:bevelT w="38100" h="57150" prst="angle"/>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defTabSz="1066800">
                  <a:lnSpc>
                    <a:spcPct val="150000"/>
                  </a:lnSpc>
                  <a:spcBef>
                    <a:spcPct val="0"/>
                  </a:spcBef>
                  <a:spcAft>
                    <a:spcPct val="35000"/>
                  </a:spcAft>
                </a:pPr>
                <a:r>
                  <a:rPr lang="en-US" altLang="zh-CN" sz="2000" b="1" dirty="0" smtClean="0">
                    <a:solidFill>
                      <a:schemeClr val="tx1"/>
                    </a:solidFill>
                    <a:latin typeface="Times New Roman" pitchFamily="18" charset="0"/>
                    <a:ea typeface="+mj-ea"/>
                    <a:cs typeface="Times New Roman" pitchFamily="18" charset="0"/>
                  </a:rPr>
                  <a:t>CBTC</a:t>
                </a:r>
                <a:r>
                  <a:rPr lang="zh-CN" altLang="en-US" sz="2000" b="1" dirty="0" smtClean="0">
                    <a:solidFill>
                      <a:schemeClr val="tx1"/>
                    </a:solidFill>
                    <a:latin typeface="Times New Roman" pitchFamily="18" charset="0"/>
                    <a:ea typeface="+mj-ea"/>
                    <a:cs typeface="Times New Roman" pitchFamily="18" charset="0"/>
                  </a:rPr>
                  <a:t>系统中接收到列车通过信号机的信息来“关闭信号、解锁进路。</a:t>
                </a:r>
                <a:endParaRPr lang="zh-CN" altLang="en-US" sz="2000" b="1" kern="1200" dirty="0">
                  <a:solidFill>
                    <a:schemeClr val="tx1"/>
                  </a:solidFill>
                  <a:latin typeface="Times New Roman" pitchFamily="18" charset="0"/>
                  <a:ea typeface="+mj-ea"/>
                  <a:cs typeface="Times New Roman" pitchFamily="18" charset="0"/>
                </a:endParaRPr>
              </a:p>
            </p:txBody>
          </p:sp>
        </p:grpSp>
        <p:grpSp>
          <p:nvGrpSpPr>
            <p:cNvPr id="12" name="组合 9"/>
            <p:cNvGrpSpPr/>
            <p:nvPr/>
          </p:nvGrpSpPr>
          <p:grpSpPr>
            <a:xfrm>
              <a:off x="7163415" y="4349097"/>
              <a:ext cx="960840" cy="674848"/>
              <a:chOff x="3091720" y="1991667"/>
              <a:chExt cx="674848" cy="674848"/>
            </a:xfrm>
            <a:solidFill>
              <a:schemeClr val="accent4">
                <a:lumMod val="60000"/>
                <a:lumOff val="40000"/>
              </a:schemeClr>
            </a:solidFill>
            <a:scene3d>
              <a:camera prst="orthographicFront">
                <a:rot lat="0" lon="0" rev="0"/>
              </a:camera>
              <a:lightRig rig="contrasting" dir="t">
                <a:rot lat="0" lon="0" rev="7800000"/>
              </a:lightRig>
            </a:scene3d>
          </p:grpSpPr>
          <p:sp>
            <p:nvSpPr>
              <p:cNvPr id="13" name="下箭头 12"/>
              <p:cNvSpPr/>
              <p:nvPr/>
            </p:nvSpPr>
            <p:spPr>
              <a:xfrm>
                <a:off x="3091720" y="1991667"/>
                <a:ext cx="674848" cy="674848"/>
              </a:xfrm>
              <a:prstGeom prst="downArrow">
                <a:avLst>
                  <a:gd name="adj1" fmla="val 55000"/>
                  <a:gd name="adj2" fmla="val 45000"/>
                </a:avLst>
              </a:prstGeom>
              <a:grpFill/>
              <a:ln>
                <a:noFill/>
              </a:ln>
              <a:effectLst/>
              <a:sp3d>
                <a:bevelT w="139700" h="139700"/>
              </a:sp3d>
            </p:spPr>
            <p:style>
              <a:lnRef idx="2">
                <a:schemeClr val="accent2">
                  <a:tint val="40000"/>
                  <a:alpha val="90000"/>
                  <a:hueOff val="-8578433"/>
                  <a:satOff val="21636"/>
                  <a:lumOff val="-767"/>
                  <a:alphaOff val="0"/>
                </a:schemeClr>
              </a:lnRef>
              <a:fillRef idx="1">
                <a:schemeClr val="accent2">
                  <a:tint val="40000"/>
                  <a:alpha val="90000"/>
                  <a:hueOff val="-8578433"/>
                  <a:satOff val="21636"/>
                  <a:lumOff val="-767"/>
                  <a:alphaOff val="0"/>
                </a:schemeClr>
              </a:fillRef>
              <a:effectRef idx="0">
                <a:schemeClr val="accent2">
                  <a:tint val="40000"/>
                  <a:alpha val="90000"/>
                  <a:hueOff val="-8578433"/>
                  <a:satOff val="21636"/>
                  <a:lumOff val="-767"/>
                  <a:alphaOff val="0"/>
                </a:schemeClr>
              </a:effectRef>
              <a:fontRef idx="minor">
                <a:schemeClr val="dk1">
                  <a:hueOff val="0"/>
                  <a:satOff val="0"/>
                  <a:lumOff val="0"/>
                  <a:alphaOff val="0"/>
                </a:schemeClr>
              </a:fontRef>
            </p:style>
          </p:sp>
          <p:sp>
            <p:nvSpPr>
              <p:cNvPr id="14" name="下箭头 12"/>
              <p:cNvSpPr/>
              <p:nvPr/>
            </p:nvSpPr>
            <p:spPr>
              <a:xfrm>
                <a:off x="3243561" y="1991667"/>
                <a:ext cx="371166" cy="507823"/>
              </a:xfrm>
              <a:prstGeom prst="rect">
                <a:avLst/>
              </a:prstGeom>
              <a:grpFill/>
              <a:ln>
                <a:noFill/>
              </a:ln>
              <a:effectLst/>
              <a:sp3d>
                <a:bevelT w="139700" h="139700"/>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30480" rIns="30480" bIns="30480" numCol="1" spcCol="1270" anchor="ctr" anchorCtr="0">
                <a:noAutofit/>
              </a:bodyPr>
              <a:lstStyle/>
              <a:p>
                <a:pPr lvl="0" algn="ctr" defTabSz="1066800">
                  <a:lnSpc>
                    <a:spcPct val="150000"/>
                  </a:lnSpc>
                  <a:spcBef>
                    <a:spcPct val="0"/>
                  </a:spcBef>
                  <a:spcAft>
                    <a:spcPct val="35000"/>
                  </a:spcAft>
                </a:pPr>
                <a:endParaRPr lang="zh-CN" altLang="en-US" sz="2000" b="1" kern="1200">
                  <a:solidFill>
                    <a:schemeClr val="tx1"/>
                  </a:solidFill>
                  <a:latin typeface="+mj-ea"/>
                  <a:ea typeface="+mj-ea"/>
                </a:endParaRPr>
              </a:p>
            </p:txBody>
          </p:sp>
        </p:grpSp>
      </p:grpSp>
      <p:grpSp>
        <p:nvGrpSpPr>
          <p:cNvPr id="17" name="组合 16"/>
          <p:cNvGrpSpPr/>
          <p:nvPr/>
        </p:nvGrpSpPr>
        <p:grpSpPr>
          <a:xfrm>
            <a:off x="2366540" y="2528880"/>
            <a:ext cx="7104510" cy="1462170"/>
            <a:chOff x="714349" y="2357430"/>
            <a:chExt cx="7104510" cy="1462170"/>
          </a:xfrm>
        </p:grpSpPr>
        <p:grpSp>
          <p:nvGrpSpPr>
            <p:cNvPr id="18" name="组合 5"/>
            <p:cNvGrpSpPr/>
            <p:nvPr/>
          </p:nvGrpSpPr>
          <p:grpSpPr>
            <a:xfrm>
              <a:off x="714349" y="2357430"/>
              <a:ext cx="7104510" cy="1038228"/>
              <a:chOff x="0" y="0"/>
              <a:chExt cx="3461171" cy="1038228"/>
            </a:xfrm>
            <a:scene3d>
              <a:camera prst="orthographicFront">
                <a:rot lat="0" lon="0" rev="0"/>
              </a:camera>
              <a:lightRig rig="brightRoom" dir="t">
                <a:rot lat="0" lon="0" rev="600000"/>
              </a:lightRig>
            </a:scene3d>
          </p:grpSpPr>
          <p:sp>
            <p:nvSpPr>
              <p:cNvPr id="22" name="圆角矩形 21"/>
              <p:cNvSpPr/>
              <p:nvPr/>
            </p:nvSpPr>
            <p:spPr>
              <a:xfrm>
                <a:off x="0" y="0"/>
                <a:ext cx="3461171" cy="1038228"/>
              </a:xfrm>
              <a:prstGeom prst="roundRect">
                <a:avLst>
                  <a:gd name="adj" fmla="val 10000"/>
                </a:avLst>
              </a:prstGeom>
              <a:solidFill>
                <a:schemeClr val="accent2">
                  <a:lumMod val="20000"/>
                  <a:lumOff val="80000"/>
                </a:schemeClr>
              </a:solidFill>
              <a:ln>
                <a:noFill/>
              </a:ln>
              <a:effectLst>
                <a:outerShdw blurRad="57785" dist="33020" dir="3180000" algn="ctr">
                  <a:srgbClr val="000000">
                    <a:alpha val="30000"/>
                  </a:srgbClr>
                </a:outerShdw>
              </a:effectLst>
              <a:sp3d prstMaterial="metal">
                <a:bevelT w="38100" h="57150" prst="angle"/>
              </a:sp3d>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3" name="圆角矩形 4"/>
              <p:cNvSpPr/>
              <p:nvPr/>
            </p:nvSpPr>
            <p:spPr>
              <a:xfrm>
                <a:off x="30409" y="30409"/>
                <a:ext cx="3051407" cy="977410"/>
              </a:xfrm>
              <a:prstGeom prst="rect">
                <a:avLst/>
              </a:prstGeom>
              <a:ln>
                <a:noFill/>
              </a:ln>
              <a:effectLst>
                <a:outerShdw blurRad="57785" dist="33020" dir="3180000" algn="ctr">
                  <a:srgbClr val="000000">
                    <a:alpha val="30000"/>
                  </a:srgbClr>
                </a:outerShdw>
              </a:effectLst>
              <a:sp3d prstMaterial="metal">
                <a:bevelT w="38100" h="57150" prst="angle"/>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defTabSz="1066800">
                  <a:lnSpc>
                    <a:spcPct val="150000"/>
                  </a:lnSpc>
                  <a:spcBef>
                    <a:spcPct val="0"/>
                  </a:spcBef>
                  <a:spcAft>
                    <a:spcPct val="35000"/>
                  </a:spcAft>
                </a:pPr>
                <a:r>
                  <a:rPr lang="zh-CN" altLang="en-US" sz="2000" b="1" dirty="0" smtClean="0">
                    <a:solidFill>
                      <a:schemeClr val="tx1"/>
                    </a:solidFill>
                    <a:latin typeface="+mj-ea"/>
                    <a:ea typeface="+mj-ea"/>
                  </a:rPr>
                  <a:t>联锁将很难根据轨道区段的占用、出清信息来判断进路被跨压的过程。</a:t>
                </a:r>
                <a:endParaRPr lang="zh-CN" altLang="en-US" sz="2000" b="1" kern="1200" dirty="0">
                  <a:solidFill>
                    <a:schemeClr val="tx1"/>
                  </a:solidFill>
                  <a:latin typeface="+mj-ea"/>
                  <a:ea typeface="+mj-ea"/>
                </a:endParaRPr>
              </a:p>
            </p:txBody>
          </p:sp>
        </p:grpSp>
        <p:grpSp>
          <p:nvGrpSpPr>
            <p:cNvPr id="19" name="组合 8"/>
            <p:cNvGrpSpPr/>
            <p:nvPr/>
          </p:nvGrpSpPr>
          <p:grpSpPr>
            <a:xfrm>
              <a:off x="6858016" y="3144752"/>
              <a:ext cx="960840" cy="674848"/>
              <a:chOff x="2786322" y="787322"/>
              <a:chExt cx="674848" cy="674848"/>
            </a:xfrm>
            <a:solidFill>
              <a:schemeClr val="accent2">
                <a:lumMod val="60000"/>
                <a:lumOff val="40000"/>
              </a:schemeClr>
            </a:solidFill>
            <a:scene3d>
              <a:camera prst="orthographicFront">
                <a:rot lat="0" lon="0" rev="0"/>
              </a:camera>
              <a:lightRig rig="contrasting" dir="t">
                <a:rot lat="0" lon="0" rev="7800000"/>
              </a:lightRig>
            </a:scene3d>
          </p:grpSpPr>
          <p:sp>
            <p:nvSpPr>
              <p:cNvPr id="20" name="下箭头 12"/>
              <p:cNvSpPr/>
              <p:nvPr/>
            </p:nvSpPr>
            <p:spPr>
              <a:xfrm>
                <a:off x="2786322" y="787322"/>
                <a:ext cx="674848" cy="674848"/>
              </a:xfrm>
              <a:prstGeom prst="downArrow">
                <a:avLst>
                  <a:gd name="adj1" fmla="val 55000"/>
                  <a:gd name="adj2" fmla="val 45000"/>
                </a:avLst>
              </a:prstGeom>
              <a:grpFill/>
              <a:ln>
                <a:noFill/>
              </a:ln>
              <a:effectLst/>
              <a:sp3d>
                <a:bevelT w="139700" h="139700"/>
              </a:sp3d>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sp>
          <p:sp>
            <p:nvSpPr>
              <p:cNvPr id="21" name="下箭头 10"/>
              <p:cNvSpPr/>
              <p:nvPr/>
            </p:nvSpPr>
            <p:spPr>
              <a:xfrm>
                <a:off x="2938163" y="787322"/>
                <a:ext cx="371166" cy="507823"/>
              </a:xfrm>
              <a:prstGeom prst="rect">
                <a:avLst/>
              </a:prstGeom>
              <a:grpFill/>
              <a:ln>
                <a:noFill/>
              </a:ln>
              <a:effectLst/>
              <a:sp3d>
                <a:bevelT w="139700" h="139700"/>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30480" rIns="30480" bIns="30480" numCol="1" spcCol="1270" anchor="ctr" anchorCtr="0">
                <a:noAutofit/>
              </a:bodyPr>
              <a:lstStyle/>
              <a:p>
                <a:pPr lvl="0" algn="ctr" defTabSz="1066800">
                  <a:lnSpc>
                    <a:spcPct val="150000"/>
                  </a:lnSpc>
                  <a:spcBef>
                    <a:spcPct val="0"/>
                  </a:spcBef>
                  <a:spcAft>
                    <a:spcPct val="35000"/>
                  </a:spcAft>
                </a:pPr>
                <a:endParaRPr lang="zh-CN" altLang="en-US" sz="2000" b="1" kern="1200">
                  <a:solidFill>
                    <a:schemeClr val="tx1"/>
                  </a:solidFill>
                  <a:latin typeface="+mj-ea"/>
                  <a:ea typeface="+mj-ea"/>
                </a:endParaRPr>
              </a:p>
            </p:txBody>
          </p:sp>
        </p:grpSp>
      </p:grpSp>
      <p:sp>
        <p:nvSpPr>
          <p:cNvPr id="24" name="TextBox 23"/>
          <p:cNvSpPr txBox="1"/>
          <p:nvPr/>
        </p:nvSpPr>
        <p:spPr>
          <a:xfrm>
            <a:off x="548442" y="1885938"/>
            <a:ext cx="8286808" cy="461665"/>
          </a:xfrm>
          <a:prstGeom prst="rect">
            <a:avLst/>
          </a:prstGeom>
          <a:noFill/>
        </p:spPr>
        <p:txBody>
          <a:bodyPr wrap="square" rtlCol="0">
            <a:spAutoFit/>
          </a:bodyPr>
          <a:lstStyle/>
          <a:p>
            <a:r>
              <a:rPr lang="zh-CN" altLang="en-US" sz="2400" b="1" dirty="0" smtClean="0">
                <a:latin typeface="Times New Roman" pitchFamily="18" charset="0"/>
                <a:ea typeface="+mj-ea"/>
                <a:cs typeface="Times New Roman" pitchFamily="18" charset="0"/>
              </a:rPr>
              <a:t>（</a:t>
            </a:r>
            <a:r>
              <a:rPr lang="en-US" altLang="zh-CN" sz="2400" b="1" dirty="0" smtClean="0">
                <a:latin typeface="Times New Roman" pitchFamily="18" charset="0"/>
                <a:ea typeface="+mj-ea"/>
                <a:cs typeface="Times New Roman" pitchFamily="18" charset="0"/>
              </a:rPr>
              <a:t>3</a:t>
            </a:r>
            <a:r>
              <a:rPr lang="zh-CN" altLang="en-US" sz="2400" b="1" dirty="0" smtClean="0">
                <a:latin typeface="Times New Roman" pitchFamily="18" charset="0"/>
                <a:ea typeface="+mj-ea"/>
                <a:cs typeface="Times New Roman" pitchFamily="18" charset="0"/>
              </a:rPr>
              <a:t>）进路解锁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anim calcmode="lin" valueType="num">
                                      <p:cBhvr>
                                        <p:cTn id="15" dur="500" fill="hold"/>
                                        <p:tgtEl>
                                          <p:spTgt spid="10"/>
                                        </p:tgtEl>
                                        <p:attrNameLst>
                                          <p:attrName>ppt_x</p:attrName>
                                        </p:attrNameLst>
                                      </p:cBhvr>
                                      <p:tavLst>
                                        <p:tav tm="0">
                                          <p:val>
                                            <p:strVal val="#ppt_x"/>
                                          </p:val>
                                        </p:tav>
                                        <p:tav tm="100000">
                                          <p:val>
                                            <p:strVal val="#ppt_x"/>
                                          </p:val>
                                        </p:tav>
                                      </p:tavLst>
                                    </p:anim>
                                    <p:anim calcmode="lin" valueType="num">
                                      <p:cBhvr>
                                        <p:cTn id="16" dur="5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anim calcmode="lin" valueType="num">
                                      <p:cBhvr>
                                        <p:cTn id="22" dur="500" fill="hold"/>
                                        <p:tgtEl>
                                          <p:spTgt spid="7"/>
                                        </p:tgtEl>
                                        <p:attrNameLst>
                                          <p:attrName>ppt_x</p:attrName>
                                        </p:attrNameLst>
                                      </p:cBhvr>
                                      <p:tavLst>
                                        <p:tav tm="0">
                                          <p:val>
                                            <p:strVal val="#ppt_x"/>
                                          </p:val>
                                        </p:tav>
                                        <p:tav tm="100000">
                                          <p:val>
                                            <p:strVal val="#ppt_x"/>
                                          </p:val>
                                        </p:tav>
                                      </p:tavLst>
                                    </p:anim>
                                    <p:anim calcmode="lin" valueType="num">
                                      <p:cBhvr>
                                        <p:cTn id="23"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TextBox 6"/>
          <p:cNvSpPr txBox="1"/>
          <p:nvPr/>
        </p:nvSpPr>
        <p:spPr>
          <a:xfrm>
            <a:off x="548442" y="1885938"/>
            <a:ext cx="8286808" cy="461665"/>
          </a:xfrm>
          <a:prstGeom prst="rect">
            <a:avLst/>
          </a:prstGeom>
          <a:noFill/>
        </p:spPr>
        <p:txBody>
          <a:bodyPr wrap="square" rtlCol="0">
            <a:spAutoFit/>
          </a:bodyPr>
          <a:lstStyle/>
          <a:p>
            <a:r>
              <a:rPr lang="zh-CN" altLang="en-US" sz="2400" b="1" dirty="0" smtClean="0">
                <a:latin typeface="Times New Roman" pitchFamily="18" charset="0"/>
                <a:ea typeface="+mj-ea"/>
                <a:cs typeface="Times New Roman" pitchFamily="18" charset="0"/>
              </a:rPr>
              <a:t>（</a:t>
            </a:r>
            <a:r>
              <a:rPr lang="en-US" altLang="zh-CN" sz="2400" b="1" dirty="0" smtClean="0">
                <a:latin typeface="Times New Roman" pitchFamily="18" charset="0"/>
                <a:ea typeface="+mj-ea"/>
                <a:cs typeface="Times New Roman" pitchFamily="18" charset="0"/>
              </a:rPr>
              <a:t>3</a:t>
            </a:r>
            <a:r>
              <a:rPr lang="zh-CN" altLang="en-US" sz="2400" b="1" dirty="0" smtClean="0">
                <a:latin typeface="Times New Roman" pitchFamily="18" charset="0"/>
                <a:ea typeface="+mj-ea"/>
                <a:cs typeface="Times New Roman" pitchFamily="18" charset="0"/>
              </a:rPr>
              <a:t>）进路解锁</a:t>
            </a:r>
          </a:p>
        </p:txBody>
      </p:sp>
      <p:pic>
        <p:nvPicPr>
          <p:cNvPr id="8" name="图片 49"/>
          <p:cNvPicPr>
            <a:picLocks noChangeAspect="1" noChangeArrowheads="1"/>
          </p:cNvPicPr>
          <p:nvPr/>
        </p:nvPicPr>
        <p:blipFill>
          <a:blip r:embed="rId2">
            <a:lum bright="-10000" contrast="40000"/>
          </a:blip>
          <a:srcRect/>
          <a:stretch>
            <a:fillRect/>
          </a:stretch>
        </p:blipFill>
        <p:spPr bwMode="auto">
          <a:xfrm>
            <a:off x="2977334" y="2457442"/>
            <a:ext cx="7584935" cy="1857388"/>
          </a:xfrm>
          <a:prstGeom prst="rect">
            <a:avLst/>
          </a:prstGeom>
          <a:noFill/>
          <a:ln w="9525">
            <a:noFill/>
            <a:miter lim="800000"/>
            <a:headEnd/>
            <a:tailEnd/>
          </a:ln>
        </p:spPr>
      </p:pic>
      <p:sp>
        <p:nvSpPr>
          <p:cNvPr id="9" name="Rectangle 1"/>
          <p:cNvSpPr>
            <a:spLocks noChangeArrowheads="1"/>
          </p:cNvSpPr>
          <p:nvPr/>
        </p:nvSpPr>
        <p:spPr bwMode="auto">
          <a:xfrm>
            <a:off x="762756" y="4814896"/>
            <a:ext cx="10930014"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Times New Roman" pitchFamily="18" charset="0"/>
              </a:rPr>
              <a:t>当列车</a:t>
            </a:r>
            <a:r>
              <a:rPr lang="en-US" altLang="zh-CN" sz="2400" b="1" kern="0" dirty="0" smtClean="0">
                <a:solidFill>
                  <a:srgbClr val="333399"/>
                </a:solidFill>
                <a:latin typeface="Times New Roman" pitchFamily="18" charset="0"/>
                <a:ea typeface="宋体" pitchFamily="2" charset="-122"/>
                <a:cs typeface="Times New Roman" pitchFamily="18" charset="0"/>
              </a:rPr>
              <a:t>A</a:t>
            </a:r>
            <a:r>
              <a:rPr lang="zh-CN" altLang="en-US" sz="2400" b="1" kern="0" dirty="0" smtClean="0">
                <a:solidFill>
                  <a:srgbClr val="333399"/>
                </a:solidFill>
                <a:latin typeface="Times New Roman" pitchFamily="18" charset="0"/>
                <a:ea typeface="宋体" pitchFamily="2" charset="-122"/>
                <a:cs typeface="Times New Roman" pitchFamily="18" charset="0"/>
              </a:rPr>
              <a:t>还没有出清</a:t>
            </a:r>
            <a:r>
              <a:rPr lang="en-US" altLang="zh-CN" sz="2400" b="1" kern="0" dirty="0" smtClean="0">
                <a:solidFill>
                  <a:srgbClr val="333399"/>
                </a:solidFill>
                <a:latin typeface="Times New Roman" pitchFamily="18" charset="0"/>
                <a:ea typeface="宋体" pitchFamily="2" charset="-122"/>
                <a:cs typeface="Times New Roman" pitchFamily="18" charset="0"/>
              </a:rPr>
              <a:t>BDG</a:t>
            </a:r>
            <a:r>
              <a:rPr lang="zh-CN" altLang="en-US" sz="2400" b="1" kern="0" dirty="0" smtClean="0">
                <a:solidFill>
                  <a:srgbClr val="333399"/>
                </a:solidFill>
                <a:latin typeface="Times New Roman" pitchFamily="18" charset="0"/>
                <a:ea typeface="宋体" pitchFamily="2" charset="-122"/>
                <a:cs typeface="Times New Roman" pitchFamily="18" charset="0"/>
              </a:rPr>
              <a:t>时，又为列车</a:t>
            </a:r>
            <a:r>
              <a:rPr lang="en-US" altLang="zh-CN" sz="2400" b="1" kern="0" dirty="0" smtClean="0">
                <a:solidFill>
                  <a:srgbClr val="333399"/>
                </a:solidFill>
                <a:latin typeface="Times New Roman" pitchFamily="18" charset="0"/>
                <a:ea typeface="宋体" pitchFamily="2" charset="-122"/>
                <a:cs typeface="Times New Roman" pitchFamily="18" charset="0"/>
              </a:rPr>
              <a:t>B</a:t>
            </a:r>
            <a:r>
              <a:rPr lang="zh-CN" altLang="en-US" sz="2400" b="1" kern="0" dirty="0" smtClean="0">
                <a:solidFill>
                  <a:srgbClr val="333399"/>
                </a:solidFill>
                <a:latin typeface="Times New Roman" pitchFamily="18" charset="0"/>
                <a:ea typeface="宋体" pitchFamily="2" charset="-122"/>
                <a:cs typeface="Times New Roman" pitchFamily="18" charset="0"/>
              </a:rPr>
              <a:t>办理了</a:t>
            </a:r>
            <a:r>
              <a:rPr lang="en-US" altLang="zh-CN" sz="2400" b="1" kern="0" dirty="0" smtClean="0">
                <a:solidFill>
                  <a:srgbClr val="FF0000"/>
                </a:solidFill>
                <a:latin typeface="Times New Roman" pitchFamily="18" charset="0"/>
                <a:ea typeface="宋体" pitchFamily="2" charset="-122"/>
                <a:cs typeface="Times New Roman" pitchFamily="18" charset="0"/>
              </a:rPr>
              <a:t>S1</a:t>
            </a:r>
            <a:r>
              <a:rPr lang="zh-CN" altLang="en-US" sz="2400" b="1" kern="0" dirty="0" smtClean="0">
                <a:solidFill>
                  <a:srgbClr val="FF0000"/>
                </a:solidFill>
                <a:latin typeface="Times New Roman" pitchFamily="18" charset="0"/>
                <a:ea typeface="宋体" pitchFamily="2" charset="-122"/>
                <a:cs typeface="Times New Roman" pitchFamily="18" charset="0"/>
              </a:rPr>
              <a:t>至</a:t>
            </a:r>
            <a:r>
              <a:rPr lang="en-US" altLang="zh-CN" sz="2400" b="1" kern="0" dirty="0" smtClean="0">
                <a:solidFill>
                  <a:srgbClr val="FF0000"/>
                </a:solidFill>
                <a:latin typeface="Times New Roman" pitchFamily="18" charset="0"/>
                <a:ea typeface="宋体" pitchFamily="2" charset="-122"/>
                <a:cs typeface="Times New Roman" pitchFamily="18" charset="0"/>
              </a:rPr>
              <a:t>S3</a:t>
            </a:r>
            <a:r>
              <a:rPr lang="zh-CN" altLang="en-US" sz="2400" b="1" kern="0" dirty="0" smtClean="0">
                <a:solidFill>
                  <a:srgbClr val="FF0000"/>
                </a:solidFill>
                <a:latin typeface="Times New Roman" pitchFamily="18" charset="0"/>
                <a:ea typeface="宋体" pitchFamily="2" charset="-122"/>
                <a:cs typeface="Times New Roman" pitchFamily="18" charset="0"/>
              </a:rPr>
              <a:t>的进路</a:t>
            </a:r>
            <a:r>
              <a:rPr lang="zh-CN" altLang="en-US" sz="2400" b="1" kern="0" dirty="0" smtClean="0">
                <a:solidFill>
                  <a:srgbClr val="333399"/>
                </a:solidFill>
                <a:latin typeface="Times New Roman" pitchFamily="18" charset="0"/>
                <a:ea typeface="宋体" pitchFamily="2" charset="-122"/>
                <a:cs typeface="Times New Roman" pitchFamily="18" charset="0"/>
              </a:rPr>
              <a:t>，</a:t>
            </a:r>
            <a:r>
              <a:rPr lang="en-US" altLang="zh-CN" sz="2400" b="1" kern="0" dirty="0" smtClean="0">
                <a:solidFill>
                  <a:srgbClr val="00B050"/>
                </a:solidFill>
                <a:latin typeface="Times New Roman" pitchFamily="18" charset="0"/>
                <a:ea typeface="宋体" pitchFamily="2" charset="-122"/>
                <a:cs typeface="Times New Roman" pitchFamily="18" charset="0"/>
              </a:rPr>
              <a:t>S1</a:t>
            </a:r>
            <a:r>
              <a:rPr lang="zh-CN" altLang="en-US" sz="2400" b="1" kern="0" dirty="0" smtClean="0">
                <a:solidFill>
                  <a:srgbClr val="00B050"/>
                </a:solidFill>
                <a:latin typeface="Times New Roman" pitchFamily="18" charset="0"/>
                <a:ea typeface="宋体" pitchFamily="2" charset="-122"/>
                <a:cs typeface="Times New Roman" pitchFamily="18" charset="0"/>
              </a:rPr>
              <a:t>信号开放</a:t>
            </a:r>
            <a:r>
              <a:rPr lang="zh-CN" altLang="en-US" sz="2400" b="1" kern="0" dirty="0" smtClean="0">
                <a:solidFill>
                  <a:srgbClr val="333399"/>
                </a:solidFill>
                <a:latin typeface="Times New Roman" pitchFamily="18" charset="0"/>
                <a:ea typeface="宋体" pitchFamily="2" charset="-122"/>
                <a:cs typeface="Times New Roman" pitchFamily="18" charset="0"/>
              </a:rPr>
              <a:t>，列车</a:t>
            </a:r>
            <a:r>
              <a:rPr lang="en-US" altLang="zh-CN" sz="2400" b="1" kern="0" dirty="0" smtClean="0">
                <a:solidFill>
                  <a:srgbClr val="333399"/>
                </a:solidFill>
                <a:latin typeface="Times New Roman" pitchFamily="18" charset="0"/>
                <a:ea typeface="宋体" pitchFamily="2" charset="-122"/>
                <a:cs typeface="Times New Roman" pitchFamily="18" charset="0"/>
              </a:rPr>
              <a:t>B</a:t>
            </a:r>
            <a:r>
              <a:rPr lang="zh-CN" altLang="en-US" sz="2400" b="1" kern="0" dirty="0" smtClean="0">
                <a:solidFill>
                  <a:srgbClr val="333399"/>
                </a:solidFill>
                <a:latin typeface="Times New Roman" pitchFamily="18" charset="0"/>
                <a:ea typeface="宋体" pitchFamily="2" charset="-122"/>
                <a:cs typeface="Times New Roman" pitchFamily="18" charset="0"/>
              </a:rPr>
              <a:t>行驶至</a:t>
            </a:r>
            <a:r>
              <a:rPr lang="en-US" altLang="zh-CN" sz="2400" b="1" kern="0" dirty="0" smtClean="0">
                <a:solidFill>
                  <a:srgbClr val="333399"/>
                </a:solidFill>
                <a:latin typeface="Times New Roman" pitchFamily="18" charset="0"/>
                <a:ea typeface="宋体" pitchFamily="2" charset="-122"/>
                <a:cs typeface="Times New Roman" pitchFamily="18" charset="0"/>
              </a:rPr>
              <a:t>AG(</a:t>
            </a:r>
            <a:r>
              <a:rPr lang="zh-CN" altLang="en-US" sz="2400" b="1" kern="0" dirty="0" smtClean="0">
                <a:solidFill>
                  <a:srgbClr val="333399"/>
                </a:solidFill>
                <a:latin typeface="Times New Roman" pitchFamily="18" charset="0"/>
                <a:ea typeface="宋体" pitchFamily="2" charset="-122"/>
                <a:cs typeface="Times New Roman" pitchFamily="18" charset="0"/>
              </a:rPr>
              <a:t>图</a:t>
            </a:r>
            <a:r>
              <a:rPr lang="en-US" altLang="zh-CN" sz="2400" b="1" kern="0" dirty="0" smtClean="0">
                <a:solidFill>
                  <a:srgbClr val="333399"/>
                </a:solidFill>
                <a:latin typeface="Times New Roman" pitchFamily="18" charset="0"/>
                <a:ea typeface="宋体" pitchFamily="2" charset="-122"/>
                <a:cs typeface="Times New Roman" pitchFamily="18" charset="0"/>
              </a:rPr>
              <a:t>5-15 (a))</a:t>
            </a:r>
            <a:r>
              <a:rPr lang="zh-CN" altLang="en-US" sz="2400" b="1" kern="0" dirty="0" smtClean="0">
                <a:solidFill>
                  <a:srgbClr val="333399"/>
                </a:solidFill>
                <a:latin typeface="Times New Roman" pitchFamily="18" charset="0"/>
                <a:ea typeface="宋体" pitchFamily="2" charset="-122"/>
                <a:cs typeface="Times New Roman" pitchFamily="18" charset="0"/>
              </a:rPr>
              <a:t>，列车</a:t>
            </a:r>
            <a:r>
              <a:rPr lang="en-US" altLang="zh-CN" sz="2400" b="1" kern="0" dirty="0" smtClean="0">
                <a:solidFill>
                  <a:srgbClr val="333399"/>
                </a:solidFill>
                <a:latin typeface="Times New Roman" pitchFamily="18" charset="0"/>
                <a:ea typeface="宋体" pitchFamily="2" charset="-122"/>
                <a:cs typeface="Times New Roman" pitchFamily="18" charset="0"/>
              </a:rPr>
              <a:t>A</a:t>
            </a:r>
            <a:r>
              <a:rPr lang="zh-CN" altLang="en-US" sz="2400" b="1" kern="0" dirty="0" smtClean="0">
                <a:solidFill>
                  <a:srgbClr val="333399"/>
                </a:solidFill>
                <a:latin typeface="Times New Roman" pitchFamily="18" charset="0"/>
                <a:ea typeface="宋体" pitchFamily="2" charset="-122"/>
                <a:cs typeface="Times New Roman" pitchFamily="18" charset="0"/>
              </a:rPr>
              <a:t>继续驶入</a:t>
            </a:r>
            <a:r>
              <a:rPr lang="en-US" altLang="zh-CN" sz="2400" b="1" kern="0" dirty="0" smtClean="0">
                <a:solidFill>
                  <a:srgbClr val="FF00FF"/>
                </a:solidFill>
                <a:latin typeface="Times New Roman" pitchFamily="18" charset="0"/>
                <a:ea typeface="宋体" pitchFamily="2" charset="-122"/>
                <a:cs typeface="Times New Roman" pitchFamily="18" charset="0"/>
              </a:rPr>
              <a:t>BDG</a:t>
            </a:r>
            <a:r>
              <a:rPr lang="en-US" altLang="zh-CN" sz="2400" b="1" kern="0" dirty="0" smtClean="0">
                <a:solidFill>
                  <a:srgbClr val="333399"/>
                </a:solidFill>
                <a:latin typeface="Times New Roman" pitchFamily="18" charset="0"/>
                <a:ea typeface="宋体" pitchFamily="2" charset="-122"/>
                <a:cs typeface="Times New Roman" pitchFamily="18" charset="0"/>
              </a:rPr>
              <a:t>(</a:t>
            </a:r>
            <a:r>
              <a:rPr lang="zh-CN" altLang="en-US" sz="2400" b="1" kern="0" dirty="0" smtClean="0">
                <a:solidFill>
                  <a:srgbClr val="333399"/>
                </a:solidFill>
                <a:latin typeface="Times New Roman" pitchFamily="18" charset="0"/>
                <a:ea typeface="宋体" pitchFamily="2" charset="-122"/>
                <a:cs typeface="Times New Roman" pitchFamily="18" charset="0"/>
              </a:rPr>
              <a:t>图</a:t>
            </a:r>
            <a:r>
              <a:rPr lang="en-US" altLang="zh-CN" sz="2400" b="1" kern="0" dirty="0" smtClean="0">
                <a:solidFill>
                  <a:srgbClr val="333399"/>
                </a:solidFill>
                <a:latin typeface="Times New Roman" pitchFamily="18" charset="0"/>
                <a:ea typeface="宋体" pitchFamily="2" charset="-122"/>
                <a:cs typeface="Times New Roman" pitchFamily="18" charset="0"/>
              </a:rPr>
              <a:t>5-15 (b))</a:t>
            </a:r>
            <a:r>
              <a:rPr lang="zh-CN" altLang="en-US" sz="2400" b="1" kern="0" dirty="0" smtClean="0">
                <a:solidFill>
                  <a:srgbClr val="333399"/>
                </a:solidFill>
                <a:latin typeface="Times New Roman" pitchFamily="18" charset="0"/>
                <a:ea typeface="宋体" pitchFamily="2" charset="-122"/>
                <a:cs typeface="Times New Roman" pitchFamily="18" charset="0"/>
              </a:rPr>
              <a:t>。这种情况下，仅仅依靠轨道区段，联锁不能准确判断</a:t>
            </a:r>
            <a:r>
              <a:rPr lang="en-US" altLang="zh-CN" sz="2400" b="1" kern="0" dirty="0" smtClean="0">
                <a:solidFill>
                  <a:srgbClr val="333399"/>
                </a:solidFill>
                <a:latin typeface="Times New Roman" pitchFamily="18" charset="0"/>
                <a:ea typeface="宋体" pitchFamily="2" charset="-122"/>
                <a:cs typeface="Times New Roman" pitchFamily="18" charset="0"/>
              </a:rPr>
              <a:t>S1</a:t>
            </a:r>
            <a:r>
              <a:rPr lang="zh-CN" altLang="en-US" sz="2400" b="1" kern="0" dirty="0" smtClean="0">
                <a:solidFill>
                  <a:srgbClr val="333399"/>
                </a:solidFill>
                <a:latin typeface="Times New Roman" pitchFamily="18" charset="0"/>
                <a:ea typeface="宋体" pitchFamily="2" charset="-122"/>
                <a:cs typeface="Times New Roman" pitchFamily="18" charset="0"/>
              </a:rPr>
              <a:t>被跨压的过程。</a:t>
            </a:r>
          </a:p>
        </p:txBody>
      </p:sp>
      <p:sp>
        <p:nvSpPr>
          <p:cNvPr id="10" name="左右箭头 9"/>
          <p:cNvSpPr/>
          <p:nvPr/>
        </p:nvSpPr>
        <p:spPr>
          <a:xfrm>
            <a:off x="4823442" y="3243260"/>
            <a:ext cx="2189763" cy="142876"/>
          </a:xfrm>
          <a:prstGeom prst="lef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1" name="椭圆 10"/>
          <p:cNvSpPr/>
          <p:nvPr/>
        </p:nvSpPr>
        <p:spPr>
          <a:xfrm>
            <a:off x="4823442" y="2743194"/>
            <a:ext cx="205290" cy="214314"/>
          </a:xfrm>
          <a:prstGeom prst="ellipse">
            <a:avLst/>
          </a:prstGeom>
          <a:solidFill>
            <a:srgbClr val="00B05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右箭头 11"/>
          <p:cNvSpPr/>
          <p:nvPr/>
        </p:nvSpPr>
        <p:spPr>
          <a:xfrm>
            <a:off x="4823442" y="3243260"/>
            <a:ext cx="5269117" cy="142876"/>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grpSp>
        <p:nvGrpSpPr>
          <p:cNvPr id="13" name="组合 12"/>
          <p:cNvGrpSpPr/>
          <p:nvPr/>
        </p:nvGrpSpPr>
        <p:grpSpPr>
          <a:xfrm>
            <a:off x="4894880" y="3386136"/>
            <a:ext cx="3763655" cy="285752"/>
            <a:chOff x="2571736" y="3286124"/>
            <a:chExt cx="3929090" cy="285752"/>
          </a:xfrm>
        </p:grpSpPr>
        <p:sp>
          <p:nvSpPr>
            <p:cNvPr id="14" name="矩形 13"/>
            <p:cNvSpPr/>
            <p:nvPr/>
          </p:nvSpPr>
          <p:spPr>
            <a:xfrm>
              <a:off x="2571736" y="3286124"/>
              <a:ext cx="714380" cy="285752"/>
            </a:xfrm>
            <a:prstGeom prst="rect">
              <a:avLst/>
            </a:prstGeom>
            <a:noFill/>
            <a:ln w="28575">
              <a:solidFill>
                <a:srgbClr val="FF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5786446" y="3286124"/>
              <a:ext cx="714380" cy="285752"/>
            </a:xfrm>
            <a:prstGeom prst="rect">
              <a:avLst/>
            </a:prstGeom>
            <a:noFill/>
            <a:ln w="28575">
              <a:solidFill>
                <a:srgbClr val="FF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strVal val="#ppt_w*0.70"/>
                                          </p:val>
                                        </p:tav>
                                        <p:tav tm="100000">
                                          <p:val>
                                            <p:strVal val="#ppt_w"/>
                                          </p:val>
                                        </p:tav>
                                      </p:tavLst>
                                    </p:anim>
                                    <p:anim calcmode="lin" valueType="num">
                                      <p:cBhvr>
                                        <p:cTn id="16" dur="500" fill="hold"/>
                                        <p:tgtEl>
                                          <p:spTgt spid="10"/>
                                        </p:tgtEl>
                                        <p:attrNameLst>
                                          <p:attrName>ppt_h</p:attrName>
                                        </p:attrNameLst>
                                      </p:cBhvr>
                                      <p:tavLst>
                                        <p:tav tm="0">
                                          <p:val>
                                            <p:strVal val="#ppt_h"/>
                                          </p:val>
                                        </p:tav>
                                        <p:tav tm="100000">
                                          <p:val>
                                            <p:strVal val="#ppt_h"/>
                                          </p:val>
                                        </p:tav>
                                      </p:tavLst>
                                    </p:anim>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0-#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TextBox 6"/>
          <p:cNvSpPr txBox="1"/>
          <p:nvPr/>
        </p:nvSpPr>
        <p:spPr>
          <a:xfrm>
            <a:off x="548442" y="1885938"/>
            <a:ext cx="8286808" cy="461665"/>
          </a:xfrm>
          <a:prstGeom prst="rect">
            <a:avLst/>
          </a:prstGeom>
          <a:noFill/>
        </p:spPr>
        <p:txBody>
          <a:bodyPr wrap="square" rtlCol="0">
            <a:spAutoFit/>
          </a:bodyPr>
          <a:lstStyle/>
          <a:p>
            <a:r>
              <a:rPr lang="zh-CN" altLang="en-US" sz="2400" b="1" dirty="0" smtClean="0">
                <a:latin typeface="Times New Roman" pitchFamily="18" charset="0"/>
                <a:ea typeface="+mj-ea"/>
                <a:cs typeface="Times New Roman" pitchFamily="18" charset="0"/>
              </a:rPr>
              <a:t>（</a:t>
            </a:r>
            <a:r>
              <a:rPr lang="en-US" altLang="zh-CN" sz="2400" b="1" dirty="0" smtClean="0">
                <a:latin typeface="Times New Roman" pitchFamily="18" charset="0"/>
                <a:ea typeface="+mj-ea"/>
                <a:cs typeface="Times New Roman" pitchFamily="18" charset="0"/>
              </a:rPr>
              <a:t>3</a:t>
            </a:r>
            <a:r>
              <a:rPr lang="zh-CN" altLang="en-US" sz="2400" b="1" dirty="0" smtClean="0">
                <a:latin typeface="Times New Roman" pitchFamily="18" charset="0"/>
                <a:ea typeface="+mj-ea"/>
                <a:cs typeface="Times New Roman" pitchFamily="18" charset="0"/>
              </a:rPr>
              <a:t>）进路解锁</a:t>
            </a:r>
          </a:p>
        </p:txBody>
      </p:sp>
      <p:pic>
        <p:nvPicPr>
          <p:cNvPr id="8" name="图片 49"/>
          <p:cNvPicPr>
            <a:picLocks noChangeAspect="1" noChangeArrowheads="1"/>
          </p:cNvPicPr>
          <p:nvPr/>
        </p:nvPicPr>
        <p:blipFill>
          <a:blip r:embed="rId2">
            <a:lum bright="-10000" contrast="40000"/>
          </a:blip>
          <a:srcRect/>
          <a:stretch>
            <a:fillRect/>
          </a:stretch>
        </p:blipFill>
        <p:spPr bwMode="auto">
          <a:xfrm>
            <a:off x="2834458" y="2314566"/>
            <a:ext cx="7918338" cy="1857388"/>
          </a:xfrm>
          <a:prstGeom prst="rect">
            <a:avLst/>
          </a:prstGeom>
          <a:noFill/>
          <a:ln w="9525">
            <a:noFill/>
            <a:miter lim="800000"/>
            <a:headEnd/>
            <a:tailEnd/>
          </a:ln>
        </p:spPr>
      </p:pic>
      <p:sp>
        <p:nvSpPr>
          <p:cNvPr id="9" name="Rectangle 1"/>
          <p:cNvSpPr>
            <a:spLocks noChangeArrowheads="1"/>
          </p:cNvSpPr>
          <p:nvPr/>
        </p:nvSpPr>
        <p:spPr bwMode="auto">
          <a:xfrm>
            <a:off x="762756" y="4886334"/>
            <a:ext cx="11144328"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Times New Roman" pitchFamily="18" charset="0"/>
              </a:rPr>
              <a:t>        </a:t>
            </a:r>
            <a:r>
              <a:rPr lang="zh-CN" altLang="en-US" sz="2400" b="1" kern="0" dirty="0" smtClean="0">
                <a:solidFill>
                  <a:srgbClr val="00B0F0"/>
                </a:solidFill>
                <a:latin typeface="Times New Roman" pitchFamily="18" charset="0"/>
                <a:ea typeface="宋体" pitchFamily="2" charset="-122"/>
                <a:cs typeface="Times New Roman" pitchFamily="18" charset="0"/>
              </a:rPr>
              <a:t>当列车</a:t>
            </a:r>
            <a:r>
              <a:rPr lang="en-US" altLang="zh-CN" sz="2400" b="1" kern="0" dirty="0" smtClean="0">
                <a:solidFill>
                  <a:srgbClr val="00B0F0"/>
                </a:solidFill>
                <a:latin typeface="Times New Roman" pitchFamily="18" charset="0"/>
                <a:ea typeface="宋体" pitchFamily="2" charset="-122"/>
                <a:cs typeface="Times New Roman" pitchFamily="18" charset="0"/>
              </a:rPr>
              <a:t>B</a:t>
            </a:r>
            <a:r>
              <a:rPr lang="zh-CN" altLang="en-US" sz="2400" b="1" kern="0" dirty="0" smtClean="0">
                <a:solidFill>
                  <a:srgbClr val="00B0F0"/>
                </a:solidFill>
                <a:latin typeface="Times New Roman" pitchFamily="18" charset="0"/>
                <a:ea typeface="宋体" pitchFamily="2" charset="-122"/>
                <a:cs typeface="Times New Roman" pitchFamily="18" charset="0"/>
              </a:rPr>
              <a:t>驶过</a:t>
            </a:r>
            <a:r>
              <a:rPr lang="en-US" altLang="zh-CN" sz="2400" b="1" kern="0" dirty="0" smtClean="0">
                <a:solidFill>
                  <a:srgbClr val="00B0F0"/>
                </a:solidFill>
                <a:latin typeface="Times New Roman" pitchFamily="18" charset="0"/>
                <a:ea typeface="宋体" pitchFamily="2" charset="-122"/>
                <a:cs typeface="Times New Roman" pitchFamily="18" charset="0"/>
              </a:rPr>
              <a:t>S1</a:t>
            </a:r>
            <a:r>
              <a:rPr lang="zh-CN" altLang="en-US" sz="2400" b="1" kern="0" dirty="0" smtClean="0">
                <a:solidFill>
                  <a:srgbClr val="00B0F0"/>
                </a:solidFill>
                <a:latin typeface="Times New Roman" pitchFamily="18" charset="0"/>
                <a:ea typeface="宋体" pitchFamily="2" charset="-122"/>
                <a:cs typeface="Times New Roman" pitchFamily="18" charset="0"/>
              </a:rPr>
              <a:t>时</a:t>
            </a:r>
            <a:r>
              <a:rPr lang="zh-CN" altLang="en-US" sz="2400" b="1" kern="0" dirty="0" smtClean="0">
                <a:solidFill>
                  <a:srgbClr val="333399"/>
                </a:solidFill>
                <a:latin typeface="Times New Roman" pitchFamily="18" charset="0"/>
                <a:ea typeface="宋体" pitchFamily="2" charset="-122"/>
                <a:cs typeface="Times New Roman" pitchFamily="18" charset="0"/>
              </a:rPr>
              <a:t>，则在接收到</a:t>
            </a:r>
            <a:r>
              <a:rPr lang="en-US" altLang="zh-CN" sz="2400" b="1" kern="0" dirty="0" smtClean="0">
                <a:solidFill>
                  <a:srgbClr val="333399"/>
                </a:solidFill>
                <a:latin typeface="Times New Roman" pitchFamily="18" charset="0"/>
                <a:ea typeface="宋体" pitchFamily="2" charset="-122"/>
                <a:cs typeface="Times New Roman" pitchFamily="18" charset="0"/>
              </a:rPr>
              <a:t>CBTC</a:t>
            </a:r>
            <a:r>
              <a:rPr lang="zh-CN" altLang="en-US" sz="2400" b="1" kern="0" dirty="0" smtClean="0">
                <a:solidFill>
                  <a:srgbClr val="333399"/>
                </a:solidFill>
                <a:latin typeface="Times New Roman" pitchFamily="18" charset="0"/>
                <a:ea typeface="宋体" pitchFamily="2" charset="-122"/>
                <a:cs typeface="Times New Roman" pitchFamily="18" charset="0"/>
              </a:rPr>
              <a:t>系统发送的列车通过信号机的信息，</a:t>
            </a:r>
            <a:r>
              <a:rPr lang="zh-CN" altLang="en-US" sz="2400" b="1" kern="0" dirty="0" smtClean="0">
                <a:solidFill>
                  <a:srgbClr val="FF0000"/>
                </a:solidFill>
                <a:latin typeface="Times New Roman" pitchFamily="18" charset="0"/>
                <a:ea typeface="宋体" pitchFamily="2" charset="-122"/>
                <a:cs typeface="Times New Roman" pitchFamily="18" charset="0"/>
              </a:rPr>
              <a:t>联锁即可关闭</a:t>
            </a:r>
            <a:r>
              <a:rPr lang="en-US" altLang="zh-CN" sz="2400" b="1" kern="0" dirty="0" smtClean="0">
                <a:solidFill>
                  <a:srgbClr val="FF0000"/>
                </a:solidFill>
                <a:latin typeface="Times New Roman" pitchFamily="18" charset="0"/>
                <a:ea typeface="宋体" pitchFamily="2" charset="-122"/>
                <a:cs typeface="Times New Roman" pitchFamily="18" charset="0"/>
              </a:rPr>
              <a:t>S1</a:t>
            </a:r>
            <a:r>
              <a:rPr lang="zh-CN" altLang="en-US" sz="2400" b="1" kern="0" dirty="0" smtClean="0">
                <a:solidFill>
                  <a:srgbClr val="333399"/>
                </a:solidFill>
                <a:latin typeface="Times New Roman" pitchFamily="18" charset="0"/>
                <a:ea typeface="宋体" pitchFamily="2" charset="-122"/>
                <a:cs typeface="Times New Roman" pitchFamily="18" charset="0"/>
              </a:rPr>
              <a:t>，列车驶过进路上的区段后，</a:t>
            </a:r>
            <a:r>
              <a:rPr lang="en-US" altLang="zh-CN" sz="2400" b="1" kern="0" dirty="0" smtClean="0">
                <a:solidFill>
                  <a:srgbClr val="333399"/>
                </a:solidFill>
                <a:latin typeface="Times New Roman" pitchFamily="18" charset="0"/>
                <a:ea typeface="宋体" pitchFamily="2" charset="-122"/>
                <a:cs typeface="Times New Roman" pitchFamily="18" charset="0"/>
              </a:rPr>
              <a:t>S1</a:t>
            </a:r>
            <a:r>
              <a:rPr lang="zh-CN" altLang="en-US" sz="2400" b="1" kern="0" dirty="0" smtClean="0">
                <a:solidFill>
                  <a:srgbClr val="333399"/>
                </a:solidFill>
                <a:latin typeface="Times New Roman" pitchFamily="18" charset="0"/>
                <a:ea typeface="宋体" pitchFamily="2" charset="-122"/>
                <a:cs typeface="Times New Roman" pitchFamily="18" charset="0"/>
              </a:rPr>
              <a:t>至</a:t>
            </a:r>
            <a:r>
              <a:rPr lang="en-US" altLang="zh-CN" sz="2400" b="1" kern="0" dirty="0" smtClean="0">
                <a:solidFill>
                  <a:srgbClr val="333399"/>
                </a:solidFill>
                <a:latin typeface="Times New Roman" pitchFamily="18" charset="0"/>
                <a:ea typeface="宋体" pitchFamily="2" charset="-122"/>
                <a:cs typeface="Times New Roman" pitchFamily="18" charset="0"/>
              </a:rPr>
              <a:t>S3</a:t>
            </a:r>
            <a:r>
              <a:rPr lang="zh-CN" altLang="en-US" sz="2400" b="1" kern="0" dirty="0" smtClean="0">
                <a:solidFill>
                  <a:srgbClr val="333399"/>
                </a:solidFill>
                <a:latin typeface="Times New Roman" pitchFamily="18" charset="0"/>
                <a:ea typeface="宋体" pitchFamily="2" charset="-122"/>
                <a:cs typeface="Times New Roman" pitchFamily="18" charset="0"/>
              </a:rPr>
              <a:t>进路将正常解锁；或者，联锁检查</a:t>
            </a:r>
            <a:r>
              <a:rPr lang="en-US" altLang="zh-CN" sz="2400" b="1" kern="0" dirty="0" smtClean="0">
                <a:solidFill>
                  <a:srgbClr val="FF00FF"/>
                </a:solidFill>
                <a:latin typeface="Times New Roman" pitchFamily="18" charset="0"/>
                <a:ea typeface="宋体" pitchFamily="2" charset="-122"/>
                <a:cs typeface="Times New Roman" pitchFamily="18" charset="0"/>
              </a:rPr>
              <a:t>BDG</a:t>
            </a:r>
            <a:r>
              <a:rPr lang="zh-CN" altLang="en-US" sz="2400" b="1" kern="0" dirty="0" smtClean="0">
                <a:solidFill>
                  <a:srgbClr val="333399"/>
                </a:solidFill>
                <a:latin typeface="Times New Roman" pitchFamily="18" charset="0"/>
                <a:ea typeface="宋体" pitchFamily="2" charset="-122"/>
                <a:cs typeface="Times New Roman" pitchFamily="18" charset="0"/>
              </a:rPr>
              <a:t>没有被前行列车占用，才能办理</a:t>
            </a:r>
            <a:r>
              <a:rPr lang="en-US" altLang="zh-CN" sz="2400" b="1" kern="0" dirty="0" smtClean="0">
                <a:solidFill>
                  <a:srgbClr val="333399"/>
                </a:solidFill>
                <a:latin typeface="Times New Roman" pitchFamily="18" charset="0"/>
                <a:ea typeface="宋体" pitchFamily="2" charset="-122"/>
                <a:cs typeface="Times New Roman" pitchFamily="18" charset="0"/>
              </a:rPr>
              <a:t>S1</a:t>
            </a:r>
            <a:r>
              <a:rPr lang="zh-CN" altLang="en-US" sz="2400" b="1" kern="0" dirty="0" smtClean="0">
                <a:solidFill>
                  <a:srgbClr val="333399"/>
                </a:solidFill>
                <a:latin typeface="Times New Roman" pitchFamily="18" charset="0"/>
                <a:ea typeface="宋体" pitchFamily="2" charset="-122"/>
                <a:cs typeface="Times New Roman" pitchFamily="18" charset="0"/>
              </a:rPr>
              <a:t>至</a:t>
            </a:r>
            <a:r>
              <a:rPr lang="en-US" altLang="zh-CN" sz="2400" b="1" kern="0" dirty="0" smtClean="0">
                <a:solidFill>
                  <a:srgbClr val="333399"/>
                </a:solidFill>
                <a:latin typeface="Times New Roman" pitchFamily="18" charset="0"/>
                <a:ea typeface="宋体" pitchFamily="2" charset="-122"/>
                <a:cs typeface="Times New Roman" pitchFamily="18" charset="0"/>
              </a:rPr>
              <a:t>S3</a:t>
            </a:r>
            <a:r>
              <a:rPr lang="zh-CN" altLang="en-US" sz="2400" b="1" kern="0" dirty="0" smtClean="0">
                <a:solidFill>
                  <a:srgbClr val="333399"/>
                </a:solidFill>
                <a:latin typeface="Times New Roman" pitchFamily="18" charset="0"/>
                <a:ea typeface="宋体" pitchFamily="2" charset="-122"/>
                <a:cs typeface="Times New Roman" pitchFamily="18" charset="0"/>
              </a:rPr>
              <a:t>的新进路。</a:t>
            </a:r>
          </a:p>
        </p:txBody>
      </p:sp>
      <p:sp>
        <p:nvSpPr>
          <p:cNvPr id="10" name="右箭头 9"/>
          <p:cNvSpPr/>
          <p:nvPr/>
        </p:nvSpPr>
        <p:spPr>
          <a:xfrm>
            <a:off x="6895144" y="3100384"/>
            <a:ext cx="1857388" cy="214314"/>
          </a:xfrm>
          <a:prstGeom prs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1" name="椭圆 10"/>
          <p:cNvSpPr/>
          <p:nvPr/>
        </p:nvSpPr>
        <p:spPr>
          <a:xfrm>
            <a:off x="7966714" y="2600318"/>
            <a:ext cx="214314" cy="214314"/>
          </a:xfrm>
          <a:prstGeom prst="ellipse">
            <a:avLst/>
          </a:prstGeom>
          <a:solidFill>
            <a:srgbClr val="FF00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752004" y="3243260"/>
            <a:ext cx="3929090" cy="285752"/>
            <a:chOff x="2571736" y="3286124"/>
            <a:chExt cx="3929090" cy="285752"/>
          </a:xfrm>
        </p:grpSpPr>
        <p:sp>
          <p:nvSpPr>
            <p:cNvPr id="13" name="矩形 12"/>
            <p:cNvSpPr/>
            <p:nvPr/>
          </p:nvSpPr>
          <p:spPr>
            <a:xfrm>
              <a:off x="2571736" y="3286124"/>
              <a:ext cx="714380" cy="285752"/>
            </a:xfrm>
            <a:prstGeom prst="rect">
              <a:avLst/>
            </a:prstGeom>
            <a:noFill/>
            <a:ln w="28575">
              <a:solidFill>
                <a:srgbClr val="FF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786446" y="3286124"/>
              <a:ext cx="714380" cy="285752"/>
            </a:xfrm>
            <a:prstGeom prst="rect">
              <a:avLst/>
            </a:prstGeom>
            <a:noFill/>
            <a:ln w="28575">
              <a:solidFill>
                <a:srgbClr val="FF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TextBox 6"/>
          <p:cNvSpPr txBox="1"/>
          <p:nvPr/>
        </p:nvSpPr>
        <p:spPr>
          <a:xfrm>
            <a:off x="548442" y="1885938"/>
            <a:ext cx="8286808" cy="461665"/>
          </a:xfrm>
          <a:prstGeom prst="rect">
            <a:avLst/>
          </a:prstGeom>
          <a:noFill/>
        </p:spPr>
        <p:txBody>
          <a:bodyPr wrap="square" rtlCol="0">
            <a:spAutoFit/>
          </a:bodyPr>
          <a:lstStyle/>
          <a:p>
            <a:r>
              <a:rPr lang="zh-CN" altLang="en-US" sz="2400" b="1" dirty="0" smtClean="0">
                <a:latin typeface="Times New Roman" pitchFamily="18" charset="0"/>
                <a:ea typeface="+mj-ea"/>
                <a:cs typeface="Times New Roman" pitchFamily="18" charset="0"/>
              </a:rPr>
              <a:t>（</a:t>
            </a:r>
            <a:r>
              <a:rPr lang="en-US" altLang="zh-CN" sz="2400" b="1" dirty="0" smtClean="0">
                <a:latin typeface="Times New Roman" pitchFamily="18" charset="0"/>
                <a:ea typeface="+mj-ea"/>
                <a:cs typeface="Times New Roman" pitchFamily="18" charset="0"/>
              </a:rPr>
              <a:t>3</a:t>
            </a:r>
            <a:r>
              <a:rPr lang="zh-CN" altLang="en-US" sz="2400" b="1" dirty="0" smtClean="0">
                <a:latin typeface="Times New Roman" pitchFamily="18" charset="0"/>
                <a:ea typeface="+mj-ea"/>
                <a:cs typeface="Times New Roman" pitchFamily="18" charset="0"/>
              </a:rPr>
              <a:t>）进路解锁</a:t>
            </a:r>
          </a:p>
        </p:txBody>
      </p:sp>
      <p:sp>
        <p:nvSpPr>
          <p:cNvPr id="8" name="TextBox 7"/>
          <p:cNvSpPr txBox="1"/>
          <p:nvPr/>
        </p:nvSpPr>
        <p:spPr>
          <a:xfrm>
            <a:off x="1048508" y="2528880"/>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②取消进路解锁</a:t>
            </a:r>
          </a:p>
        </p:txBody>
      </p:sp>
      <p:grpSp>
        <p:nvGrpSpPr>
          <p:cNvPr id="9" name="组合 8"/>
          <p:cNvGrpSpPr/>
          <p:nvPr/>
        </p:nvGrpSpPr>
        <p:grpSpPr>
          <a:xfrm>
            <a:off x="2548706" y="3822122"/>
            <a:ext cx="1603374" cy="801687"/>
            <a:chOff x="1587" y="1631156"/>
            <a:chExt cx="1603374" cy="801687"/>
          </a:xfrm>
          <a:scene3d>
            <a:camera prst="orthographicFront"/>
            <a:lightRig rig="flat" dir="t"/>
          </a:scene3d>
        </p:grpSpPr>
        <p:sp>
          <p:nvSpPr>
            <p:cNvPr id="10" name="圆角矩形 9"/>
            <p:cNvSpPr/>
            <p:nvPr/>
          </p:nvSpPr>
          <p:spPr>
            <a:xfrm>
              <a:off x="1587" y="1631156"/>
              <a:ext cx="1603374" cy="801687"/>
            </a:xfrm>
            <a:prstGeom prst="roundRect">
              <a:avLst>
                <a:gd name="adj" fmla="val 10000"/>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1" name="圆角矩形 4"/>
            <p:cNvSpPr/>
            <p:nvPr/>
          </p:nvSpPr>
          <p:spPr>
            <a:xfrm>
              <a:off x="25068" y="1654637"/>
              <a:ext cx="1556412" cy="75472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进路锁闭</a:t>
              </a:r>
              <a:endParaRPr lang="zh-CN" altLang="en-US" sz="2400" b="1" kern="1200" dirty="0">
                <a:latin typeface="+mj-ea"/>
                <a:ea typeface="+mj-ea"/>
              </a:endParaRPr>
            </a:p>
          </p:txBody>
        </p:sp>
      </p:grpSp>
      <p:grpSp>
        <p:nvGrpSpPr>
          <p:cNvPr id="12" name="组合 11"/>
          <p:cNvGrpSpPr/>
          <p:nvPr/>
        </p:nvGrpSpPr>
        <p:grpSpPr>
          <a:xfrm>
            <a:off x="4077844" y="3354398"/>
            <a:ext cx="2318961" cy="801687"/>
            <a:chOff x="2100610" y="2857496"/>
            <a:chExt cx="2318961" cy="801687"/>
          </a:xfrm>
        </p:grpSpPr>
        <p:grpSp>
          <p:nvGrpSpPr>
            <p:cNvPr id="13" name="组合 8"/>
            <p:cNvGrpSpPr/>
            <p:nvPr/>
          </p:nvGrpSpPr>
          <p:grpSpPr>
            <a:xfrm>
              <a:off x="2100610" y="3469080"/>
              <a:ext cx="789824" cy="39491"/>
              <a:chOff x="1530725" y="1781769"/>
              <a:chExt cx="789824" cy="39491"/>
            </a:xfrm>
            <a:scene3d>
              <a:camera prst="orthographicFront"/>
              <a:lightRig rig="flat" dir="t"/>
            </a:scene3d>
          </p:grpSpPr>
          <p:sp>
            <p:nvSpPr>
              <p:cNvPr id="17" name="直接连接符 5"/>
              <p:cNvSpPr/>
              <p:nvPr/>
            </p:nvSpPr>
            <p:spPr>
              <a:xfrm rot="19457599">
                <a:off x="1530725" y="1783760"/>
                <a:ext cx="789824" cy="35507"/>
              </a:xfrm>
              <a:custGeom>
                <a:avLst/>
                <a:gdLst/>
                <a:ahLst/>
                <a:cxnLst/>
                <a:rect l="0" t="0" r="0" b="0"/>
                <a:pathLst>
                  <a:path>
                    <a:moveTo>
                      <a:pt x="0" y="17753"/>
                    </a:moveTo>
                    <a:lnTo>
                      <a:pt x="789824" y="17753"/>
                    </a:lnTo>
                  </a:path>
                </a:pathLst>
              </a:custGeom>
              <a:noFill/>
              <a:ln>
                <a:solidFill>
                  <a:schemeClr val="accent2">
                    <a:lumMod val="75000"/>
                  </a:schemeClr>
                </a:solidFill>
              </a:ln>
              <a:sp3d prstMaterial="matte"/>
            </p:spPr>
            <p:style>
              <a:lnRef idx="2">
                <a:scrgbClr r="0" g="0" b="0"/>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8" name="直接连接符 6"/>
              <p:cNvSpPr/>
              <p:nvPr/>
            </p:nvSpPr>
            <p:spPr>
              <a:xfrm rot="19457599">
                <a:off x="1905891" y="1781769"/>
                <a:ext cx="39491" cy="39491"/>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b="1" kern="1200">
                  <a:latin typeface="+mj-ea"/>
                  <a:ea typeface="+mj-ea"/>
                </a:endParaRPr>
              </a:p>
            </p:txBody>
          </p:sp>
        </p:grpSp>
        <p:grpSp>
          <p:nvGrpSpPr>
            <p:cNvPr id="14" name="组合 9"/>
            <p:cNvGrpSpPr/>
            <p:nvPr/>
          </p:nvGrpSpPr>
          <p:grpSpPr>
            <a:xfrm>
              <a:off x="2816197" y="2857496"/>
              <a:ext cx="1603374" cy="801687"/>
              <a:chOff x="2246312" y="1170185"/>
              <a:chExt cx="1603374" cy="801687"/>
            </a:xfrm>
            <a:scene3d>
              <a:camera prst="orthographicFront"/>
              <a:lightRig rig="flat" dir="t"/>
            </a:scene3d>
          </p:grpSpPr>
          <p:sp>
            <p:nvSpPr>
              <p:cNvPr id="15" name="圆角矩形 14"/>
              <p:cNvSpPr/>
              <p:nvPr/>
            </p:nvSpPr>
            <p:spPr>
              <a:xfrm>
                <a:off x="2246312" y="1170185"/>
                <a:ext cx="1603374" cy="801687"/>
              </a:xfrm>
              <a:prstGeom prst="roundRect">
                <a:avLst>
                  <a:gd name="adj" fmla="val 10000"/>
                </a:avLst>
              </a:prstGeom>
              <a:solidFill>
                <a:schemeClr val="accent2">
                  <a:lumMod val="75000"/>
                </a:schemeClr>
              </a:solidFill>
              <a:sp3d prstMaterial="plastic">
                <a:bevelT w="120900" h="88900"/>
                <a:bevelB w="88900" h="31750" prst="angle"/>
              </a:sp3d>
            </p:spPr>
            <p:style>
              <a:lnRef idx="0">
                <a:schemeClr val="lt1">
                  <a:hueOff val="0"/>
                  <a:satOff val="0"/>
                  <a:lumOff val="0"/>
                  <a:alphaOff val="0"/>
                </a:schemeClr>
              </a:lnRef>
              <a:fillRef idx="3">
                <a:scrgbClr r="0" g="0" b="0"/>
              </a:fillRef>
              <a:effectRef idx="1">
                <a:schemeClr val="accent2">
                  <a:hueOff val="0"/>
                  <a:satOff val="0"/>
                  <a:lumOff val="0"/>
                  <a:alphaOff val="0"/>
                </a:schemeClr>
              </a:effectRef>
              <a:fontRef idx="minor">
                <a:schemeClr val="lt1"/>
              </a:fontRef>
            </p:style>
          </p:sp>
          <p:sp>
            <p:nvSpPr>
              <p:cNvPr id="16" name="圆角矩形 8"/>
              <p:cNvSpPr/>
              <p:nvPr/>
            </p:nvSpPr>
            <p:spPr>
              <a:xfrm>
                <a:off x="2269793" y="1193666"/>
                <a:ext cx="1556412" cy="75472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预先锁闭</a:t>
                </a:r>
                <a:endParaRPr lang="zh-CN" altLang="en-US" sz="2400" b="1" kern="1200" dirty="0">
                  <a:latin typeface="+mj-ea"/>
                  <a:ea typeface="+mj-ea"/>
                </a:endParaRPr>
              </a:p>
            </p:txBody>
          </p:sp>
        </p:grpSp>
      </p:grpSp>
      <p:grpSp>
        <p:nvGrpSpPr>
          <p:cNvPr id="19" name="组合 18"/>
          <p:cNvGrpSpPr/>
          <p:nvPr/>
        </p:nvGrpSpPr>
        <p:grpSpPr>
          <a:xfrm>
            <a:off x="6396806" y="3354398"/>
            <a:ext cx="4152956" cy="801687"/>
            <a:chOff x="4419572" y="2857496"/>
            <a:chExt cx="4152956" cy="801687"/>
          </a:xfrm>
        </p:grpSpPr>
        <p:grpSp>
          <p:nvGrpSpPr>
            <p:cNvPr id="20" name="组合 10"/>
            <p:cNvGrpSpPr/>
            <p:nvPr/>
          </p:nvGrpSpPr>
          <p:grpSpPr>
            <a:xfrm>
              <a:off x="4419572" y="3240586"/>
              <a:ext cx="641350" cy="35507"/>
              <a:chOff x="3849687" y="1553275"/>
              <a:chExt cx="641350" cy="35507"/>
            </a:xfrm>
            <a:scene3d>
              <a:camera prst="orthographicFront"/>
              <a:lightRig rig="flat" dir="t"/>
            </a:scene3d>
          </p:grpSpPr>
          <p:sp>
            <p:nvSpPr>
              <p:cNvPr id="24" name="直接连接符 9"/>
              <p:cNvSpPr/>
              <p:nvPr/>
            </p:nvSpPr>
            <p:spPr>
              <a:xfrm>
                <a:off x="3849687" y="1553275"/>
                <a:ext cx="641350" cy="35507"/>
              </a:xfrm>
              <a:custGeom>
                <a:avLst/>
                <a:gdLst/>
                <a:ahLst/>
                <a:cxnLst/>
                <a:rect l="0" t="0" r="0" b="0"/>
                <a:pathLst>
                  <a:path>
                    <a:moveTo>
                      <a:pt x="0" y="17753"/>
                    </a:moveTo>
                    <a:lnTo>
                      <a:pt x="641350" y="17753"/>
                    </a:lnTo>
                  </a:path>
                </a:pathLst>
              </a:custGeom>
              <a:noFill/>
              <a:ln>
                <a:solidFill>
                  <a:srgbClr val="92D050"/>
                </a:solidFill>
              </a:ln>
              <a:sp3d prstMaterial="matte"/>
            </p:spPr>
            <p:style>
              <a:lnRef idx="2">
                <a:scrgbClr r="0" g="0" b="0"/>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25" name="直接连接符 10"/>
              <p:cNvSpPr/>
              <p:nvPr/>
            </p:nvSpPr>
            <p:spPr>
              <a:xfrm>
                <a:off x="4154328" y="1554995"/>
                <a:ext cx="32067" cy="32067"/>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1066800">
                  <a:spcBef>
                    <a:spcPct val="0"/>
                  </a:spcBef>
                  <a:spcAft>
                    <a:spcPct val="35000"/>
                  </a:spcAft>
                </a:pPr>
                <a:endParaRPr lang="zh-CN" altLang="en-US" sz="2400" b="1" kern="1200">
                  <a:solidFill>
                    <a:schemeClr val="bg1"/>
                  </a:solidFill>
                  <a:latin typeface="+mj-ea"/>
                  <a:ea typeface="+mj-ea"/>
                </a:endParaRPr>
              </a:p>
            </p:txBody>
          </p:sp>
        </p:grpSp>
        <p:grpSp>
          <p:nvGrpSpPr>
            <p:cNvPr id="21" name="组合 11"/>
            <p:cNvGrpSpPr/>
            <p:nvPr/>
          </p:nvGrpSpPr>
          <p:grpSpPr>
            <a:xfrm>
              <a:off x="5060922" y="2857496"/>
              <a:ext cx="3511606" cy="801687"/>
              <a:chOff x="4491037" y="1170185"/>
              <a:chExt cx="1603374" cy="801687"/>
            </a:xfrm>
            <a:scene3d>
              <a:camera prst="orthographicFront"/>
              <a:lightRig rig="flat" dir="t"/>
            </a:scene3d>
          </p:grpSpPr>
          <p:sp>
            <p:nvSpPr>
              <p:cNvPr id="22" name="圆角矩形 21"/>
              <p:cNvSpPr/>
              <p:nvPr/>
            </p:nvSpPr>
            <p:spPr>
              <a:xfrm>
                <a:off x="4491037" y="1170185"/>
                <a:ext cx="1603374" cy="801687"/>
              </a:xfrm>
              <a:prstGeom prst="roundRect">
                <a:avLst>
                  <a:gd name="adj" fmla="val 10000"/>
                </a:avLst>
              </a:prstGeom>
              <a:solidFill>
                <a:srgbClr val="92D050"/>
              </a:solidFill>
              <a:sp3d prstMaterial="plastic">
                <a:bevelT w="120900" h="88900"/>
                <a:bevelB w="88900" h="31750" prst="angle"/>
              </a:sp3d>
            </p:spPr>
            <p:style>
              <a:lnRef idx="0">
                <a:schemeClr val="lt1">
                  <a:hueOff val="0"/>
                  <a:satOff val="0"/>
                  <a:lumOff val="0"/>
                  <a:alphaOff val="0"/>
                </a:schemeClr>
              </a:lnRef>
              <a:fillRef idx="3">
                <a:scrgbClr r="0" g="0" b="0"/>
              </a:fillRef>
              <a:effectRef idx="1">
                <a:schemeClr val="accent3">
                  <a:hueOff val="0"/>
                  <a:satOff val="0"/>
                  <a:lumOff val="0"/>
                  <a:alphaOff val="0"/>
                </a:schemeClr>
              </a:effectRef>
              <a:fontRef idx="minor">
                <a:schemeClr val="lt1"/>
              </a:fontRef>
            </p:style>
          </p:sp>
          <p:sp>
            <p:nvSpPr>
              <p:cNvPr id="23" name="圆角矩形 12"/>
              <p:cNvSpPr/>
              <p:nvPr/>
            </p:nvSpPr>
            <p:spPr>
              <a:xfrm>
                <a:off x="4514518" y="1193666"/>
                <a:ext cx="1556412" cy="754725"/>
              </a:xfrm>
              <a:prstGeom prst="rect">
                <a:avLst/>
              </a:prstGeom>
              <a:solidFill>
                <a:srgbClr val="00B0F0"/>
              </a:solidFill>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just" defTabSz="1066800">
                  <a:spcBef>
                    <a:spcPct val="0"/>
                  </a:spcBef>
                  <a:spcAft>
                    <a:spcPct val="35000"/>
                  </a:spcAft>
                </a:pPr>
                <a:r>
                  <a:rPr lang="zh-CN" altLang="en-US" sz="2400" b="1" dirty="0" smtClean="0">
                    <a:solidFill>
                      <a:schemeClr val="bg1"/>
                    </a:solidFill>
                    <a:latin typeface="+mj-ea"/>
                    <a:ea typeface="+mj-ea"/>
                  </a:rPr>
                  <a:t>进路建立，信号开放后，接近区段无车占用</a:t>
                </a:r>
              </a:p>
            </p:txBody>
          </p:sp>
        </p:grpSp>
      </p:grpSp>
      <p:grpSp>
        <p:nvGrpSpPr>
          <p:cNvPr id="26" name="组合 25"/>
          <p:cNvGrpSpPr/>
          <p:nvPr/>
        </p:nvGrpSpPr>
        <p:grpSpPr>
          <a:xfrm>
            <a:off x="4077844" y="4370399"/>
            <a:ext cx="2318961" cy="801687"/>
            <a:chOff x="2100610" y="4556139"/>
            <a:chExt cx="2318961" cy="801687"/>
          </a:xfrm>
        </p:grpSpPr>
        <p:grpSp>
          <p:nvGrpSpPr>
            <p:cNvPr id="27" name="组合 12"/>
            <p:cNvGrpSpPr/>
            <p:nvPr/>
          </p:nvGrpSpPr>
          <p:grpSpPr>
            <a:xfrm>
              <a:off x="2100610" y="4706752"/>
              <a:ext cx="789824" cy="39491"/>
              <a:chOff x="1530725" y="2242739"/>
              <a:chExt cx="789824" cy="39491"/>
            </a:xfrm>
            <a:scene3d>
              <a:camera prst="orthographicFront"/>
              <a:lightRig rig="flat" dir="t"/>
            </a:scene3d>
          </p:grpSpPr>
          <p:sp>
            <p:nvSpPr>
              <p:cNvPr id="31" name="直接连接符 13"/>
              <p:cNvSpPr/>
              <p:nvPr/>
            </p:nvSpPr>
            <p:spPr>
              <a:xfrm rot="2142401">
                <a:off x="1530725" y="2244731"/>
                <a:ext cx="789824" cy="35507"/>
              </a:xfrm>
              <a:custGeom>
                <a:avLst/>
                <a:gdLst/>
                <a:ahLst/>
                <a:cxnLst/>
                <a:rect l="0" t="0" r="0" b="0"/>
                <a:pathLst>
                  <a:path>
                    <a:moveTo>
                      <a:pt x="0" y="17753"/>
                    </a:moveTo>
                    <a:lnTo>
                      <a:pt x="789824" y="17753"/>
                    </a:lnTo>
                  </a:path>
                </a:pathLst>
              </a:custGeom>
              <a:noFill/>
              <a:ln>
                <a:solidFill>
                  <a:schemeClr val="accent2">
                    <a:lumMod val="75000"/>
                  </a:schemeClr>
                </a:solidFill>
              </a:ln>
              <a:sp3d prstMaterial="matte"/>
            </p:spPr>
            <p:style>
              <a:lnRef idx="2">
                <a:scrgbClr r="0" g="0" b="0"/>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32" name="直接连接符 14"/>
              <p:cNvSpPr/>
              <p:nvPr/>
            </p:nvSpPr>
            <p:spPr>
              <a:xfrm rot="2142401">
                <a:off x="1905891" y="2242739"/>
                <a:ext cx="39491" cy="39491"/>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zh-CN" altLang="en-US" sz="2400" b="1" kern="1200">
                  <a:latin typeface="+mj-ea"/>
                  <a:ea typeface="+mj-ea"/>
                </a:endParaRPr>
              </a:p>
            </p:txBody>
          </p:sp>
        </p:grpSp>
        <p:grpSp>
          <p:nvGrpSpPr>
            <p:cNvPr id="28" name="组合 13"/>
            <p:cNvGrpSpPr/>
            <p:nvPr/>
          </p:nvGrpSpPr>
          <p:grpSpPr>
            <a:xfrm>
              <a:off x="2816197" y="4556139"/>
              <a:ext cx="1603374" cy="801687"/>
              <a:chOff x="2246312" y="2092126"/>
              <a:chExt cx="1603374" cy="801687"/>
            </a:xfrm>
            <a:scene3d>
              <a:camera prst="orthographicFront"/>
              <a:lightRig rig="flat" dir="t"/>
            </a:scene3d>
          </p:grpSpPr>
          <p:sp>
            <p:nvSpPr>
              <p:cNvPr id="29" name="圆角矩形 20"/>
              <p:cNvSpPr/>
              <p:nvPr/>
            </p:nvSpPr>
            <p:spPr>
              <a:xfrm>
                <a:off x="2246312" y="2092126"/>
                <a:ext cx="1603374" cy="801687"/>
              </a:xfrm>
              <a:prstGeom prst="roundRect">
                <a:avLst>
                  <a:gd name="adj" fmla="val 10000"/>
                </a:avLst>
              </a:prstGeom>
              <a:solidFill>
                <a:schemeClr val="accent2">
                  <a:lumMod val="75000"/>
                </a:schemeClr>
              </a:solidFill>
              <a:sp3d prstMaterial="plastic">
                <a:bevelT w="120900" h="88900"/>
                <a:bevelB w="88900" h="31750" prst="angle"/>
              </a:sp3d>
            </p:spPr>
            <p:style>
              <a:lnRef idx="0">
                <a:schemeClr val="lt1">
                  <a:hueOff val="0"/>
                  <a:satOff val="0"/>
                  <a:lumOff val="0"/>
                  <a:alphaOff val="0"/>
                </a:schemeClr>
              </a:lnRef>
              <a:fillRef idx="3">
                <a:scrgbClr r="0" g="0" b="0"/>
              </a:fillRef>
              <a:effectRef idx="1">
                <a:schemeClr val="accent2">
                  <a:hueOff val="0"/>
                  <a:satOff val="0"/>
                  <a:lumOff val="0"/>
                  <a:alphaOff val="0"/>
                </a:schemeClr>
              </a:effectRef>
              <a:fontRef idx="minor">
                <a:schemeClr val="lt1"/>
              </a:fontRef>
            </p:style>
          </p:sp>
          <p:sp>
            <p:nvSpPr>
              <p:cNvPr id="30" name="圆角矩形 16"/>
              <p:cNvSpPr/>
              <p:nvPr/>
            </p:nvSpPr>
            <p:spPr>
              <a:xfrm>
                <a:off x="2269793" y="2115607"/>
                <a:ext cx="1556412" cy="75472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mj-ea"/>
                    <a:ea typeface="+mj-ea"/>
                  </a:rPr>
                  <a:t>接近锁闭</a:t>
                </a:r>
                <a:endParaRPr lang="zh-CN" altLang="en-US" sz="2400" b="1" kern="1200" dirty="0">
                  <a:latin typeface="+mj-ea"/>
                  <a:ea typeface="+mj-ea"/>
                </a:endParaRPr>
              </a:p>
            </p:txBody>
          </p:sp>
        </p:grpSp>
      </p:grpSp>
      <p:grpSp>
        <p:nvGrpSpPr>
          <p:cNvPr id="33" name="组合 32"/>
          <p:cNvGrpSpPr/>
          <p:nvPr/>
        </p:nvGrpSpPr>
        <p:grpSpPr>
          <a:xfrm>
            <a:off x="6396806" y="4370399"/>
            <a:ext cx="4152956" cy="801687"/>
            <a:chOff x="4419572" y="4556139"/>
            <a:chExt cx="4152956" cy="801687"/>
          </a:xfrm>
        </p:grpSpPr>
        <p:grpSp>
          <p:nvGrpSpPr>
            <p:cNvPr id="34" name="组合 14"/>
            <p:cNvGrpSpPr/>
            <p:nvPr/>
          </p:nvGrpSpPr>
          <p:grpSpPr>
            <a:xfrm>
              <a:off x="4419572" y="4939229"/>
              <a:ext cx="641350" cy="35507"/>
              <a:chOff x="3849687" y="2475216"/>
              <a:chExt cx="641350" cy="35507"/>
            </a:xfrm>
            <a:scene3d>
              <a:camera prst="orthographicFront"/>
              <a:lightRig rig="flat" dir="t"/>
            </a:scene3d>
          </p:grpSpPr>
          <p:sp>
            <p:nvSpPr>
              <p:cNvPr id="38" name="直接连接符 17"/>
              <p:cNvSpPr/>
              <p:nvPr/>
            </p:nvSpPr>
            <p:spPr>
              <a:xfrm>
                <a:off x="3849687" y="2475216"/>
                <a:ext cx="641350" cy="35507"/>
              </a:xfrm>
              <a:custGeom>
                <a:avLst/>
                <a:gdLst/>
                <a:ahLst/>
                <a:cxnLst/>
                <a:rect l="0" t="0" r="0" b="0"/>
                <a:pathLst>
                  <a:path>
                    <a:moveTo>
                      <a:pt x="0" y="17753"/>
                    </a:moveTo>
                    <a:lnTo>
                      <a:pt x="641350" y="17753"/>
                    </a:lnTo>
                  </a:path>
                </a:pathLst>
              </a:custGeom>
              <a:noFill/>
              <a:ln>
                <a:solidFill>
                  <a:srgbClr val="92D050"/>
                </a:solidFill>
              </a:ln>
              <a:sp3d prstMaterial="matte"/>
            </p:spPr>
            <p:style>
              <a:lnRef idx="2">
                <a:scrgbClr r="0" g="0" b="0"/>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39" name="直接连接符 18"/>
              <p:cNvSpPr/>
              <p:nvPr/>
            </p:nvSpPr>
            <p:spPr>
              <a:xfrm>
                <a:off x="4154328" y="2476936"/>
                <a:ext cx="32067" cy="32067"/>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1066800">
                  <a:spcBef>
                    <a:spcPct val="0"/>
                  </a:spcBef>
                  <a:spcAft>
                    <a:spcPct val="35000"/>
                  </a:spcAft>
                </a:pPr>
                <a:endParaRPr lang="zh-CN" altLang="en-US" sz="2400" b="1" kern="1200">
                  <a:solidFill>
                    <a:schemeClr val="bg1"/>
                  </a:solidFill>
                  <a:latin typeface="+mj-ea"/>
                  <a:ea typeface="+mj-ea"/>
                </a:endParaRPr>
              </a:p>
            </p:txBody>
          </p:sp>
        </p:grpSp>
        <p:grpSp>
          <p:nvGrpSpPr>
            <p:cNvPr id="35" name="组合 15"/>
            <p:cNvGrpSpPr/>
            <p:nvPr/>
          </p:nvGrpSpPr>
          <p:grpSpPr>
            <a:xfrm>
              <a:off x="5060922" y="4556139"/>
              <a:ext cx="3511606" cy="801687"/>
              <a:chOff x="4491037" y="2092126"/>
              <a:chExt cx="1603374" cy="801687"/>
            </a:xfrm>
            <a:scene3d>
              <a:camera prst="orthographicFront"/>
              <a:lightRig rig="flat" dir="t"/>
            </a:scene3d>
          </p:grpSpPr>
          <p:sp>
            <p:nvSpPr>
              <p:cNvPr id="36" name="圆角矩形 35"/>
              <p:cNvSpPr/>
              <p:nvPr/>
            </p:nvSpPr>
            <p:spPr>
              <a:xfrm>
                <a:off x="4491037" y="2092126"/>
                <a:ext cx="1603374" cy="801687"/>
              </a:xfrm>
              <a:prstGeom prst="roundRect">
                <a:avLst>
                  <a:gd name="adj" fmla="val 10000"/>
                </a:avLst>
              </a:prstGeom>
              <a:solidFill>
                <a:srgbClr val="92D050"/>
              </a:solidFill>
              <a:sp3d prstMaterial="plastic">
                <a:bevelT w="120900" h="88900"/>
                <a:bevelB w="88900" h="31750" prst="angle"/>
              </a:sp3d>
            </p:spPr>
            <p:style>
              <a:lnRef idx="0">
                <a:schemeClr val="lt1">
                  <a:hueOff val="0"/>
                  <a:satOff val="0"/>
                  <a:lumOff val="0"/>
                  <a:alphaOff val="0"/>
                </a:schemeClr>
              </a:lnRef>
              <a:fillRef idx="3">
                <a:scrgbClr r="0" g="0" b="0"/>
              </a:fillRef>
              <a:effectRef idx="1">
                <a:schemeClr val="accent3">
                  <a:hueOff val="0"/>
                  <a:satOff val="0"/>
                  <a:lumOff val="0"/>
                  <a:alphaOff val="0"/>
                </a:schemeClr>
              </a:effectRef>
              <a:fontRef idx="minor">
                <a:schemeClr val="lt1"/>
              </a:fontRef>
            </p:style>
          </p:sp>
          <p:sp>
            <p:nvSpPr>
              <p:cNvPr id="37" name="圆角矩形 20"/>
              <p:cNvSpPr/>
              <p:nvPr/>
            </p:nvSpPr>
            <p:spPr>
              <a:xfrm>
                <a:off x="4514518" y="2115607"/>
                <a:ext cx="1556412" cy="754725"/>
              </a:xfrm>
              <a:prstGeom prst="rect">
                <a:avLst/>
              </a:prstGeom>
              <a:solidFill>
                <a:srgbClr val="00B0F0"/>
              </a:solidFill>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just" defTabSz="1066800">
                  <a:spcBef>
                    <a:spcPct val="0"/>
                  </a:spcBef>
                  <a:spcAft>
                    <a:spcPct val="35000"/>
                  </a:spcAft>
                </a:pPr>
                <a:r>
                  <a:rPr lang="zh-CN" altLang="en-US" sz="2400" b="1" dirty="0" smtClean="0">
                    <a:solidFill>
                      <a:schemeClr val="bg1"/>
                    </a:solidFill>
                    <a:latin typeface="+mj-ea"/>
                    <a:ea typeface="+mj-ea"/>
                  </a:rPr>
                  <a:t>进路建立，信号开放后，接近区段有车占用</a:t>
                </a:r>
                <a:endParaRPr lang="zh-CN" altLang="en-US" sz="2400" b="1" kern="1200" dirty="0">
                  <a:solidFill>
                    <a:schemeClr val="bg1"/>
                  </a:solidFill>
                  <a:latin typeface="+mj-ea"/>
                  <a:ea typeface="+mj-ea"/>
                </a:endParaRPr>
              </a:p>
            </p:txBody>
          </p:sp>
        </p:grpSp>
      </p:grpSp>
      <p:sp>
        <p:nvSpPr>
          <p:cNvPr id="40" name="Rectangle 1"/>
          <p:cNvSpPr>
            <a:spLocks noChangeArrowheads="1"/>
          </p:cNvSpPr>
          <p:nvPr/>
        </p:nvSpPr>
        <p:spPr bwMode="auto">
          <a:xfrm>
            <a:off x="905632" y="5600714"/>
            <a:ext cx="10358510" cy="1200329"/>
          </a:xfrm>
          <a:prstGeom prst="rect">
            <a:avLst/>
          </a:prstGeom>
          <a:noFill/>
          <a:ln w="9525">
            <a:solidFill>
              <a:srgbClr val="FF00FF"/>
            </a:solidFill>
            <a:prstDash val="dash"/>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defRPr/>
            </a:pPr>
            <a:r>
              <a:rPr lang="zh-CN" altLang="en-US" sz="2400" b="1" kern="0" dirty="0" smtClean="0">
                <a:latin typeface="Times New Roman" pitchFamily="18" charset="0"/>
                <a:ea typeface="宋体" pitchFamily="2" charset="-122"/>
                <a:cs typeface="Times New Roman" pitchFamily="18" charset="0"/>
              </a:rPr>
              <a:t>        </a:t>
            </a:r>
            <a:r>
              <a:rPr lang="en-US" altLang="zh-CN" sz="2400" b="1" kern="0" dirty="0" smtClean="0">
                <a:latin typeface="Times New Roman" pitchFamily="18" charset="0"/>
                <a:ea typeface="宋体" pitchFamily="2" charset="-122"/>
                <a:cs typeface="Times New Roman" pitchFamily="18" charset="0"/>
              </a:rPr>
              <a:t>CBTC</a:t>
            </a:r>
            <a:r>
              <a:rPr lang="zh-CN" altLang="en-US" sz="2400" b="1" kern="0" dirty="0" smtClean="0">
                <a:latin typeface="Times New Roman" pitchFamily="18" charset="0"/>
                <a:ea typeface="宋体" pitchFamily="2" charset="-122"/>
                <a:cs typeface="Times New Roman" pitchFamily="18" charset="0"/>
              </a:rPr>
              <a:t>系统中，接近区段长度需要考虑列车以最高速度运行、系统以最低的通信效率在其设备之间传递信息所需的时间。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2"/>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childTnLst>
                                </p:cTn>
                              </p:par>
                            </p:childTnLst>
                          </p:cTn>
                        </p:par>
                        <p:par>
                          <p:cTn id="12" fill="hold">
                            <p:stCondLst>
                              <p:cond delay="0"/>
                            </p:stCondLst>
                            <p:childTnLst>
                              <p:par>
                                <p:cTn id="13" presetID="23" presetClass="entr" presetSubtype="16"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childTnLst>
                                </p:cTn>
                              </p:par>
                            </p:childTnLst>
                          </p:cTn>
                        </p:par>
                        <p:par>
                          <p:cTn id="17" fill="hold">
                            <p:stCondLst>
                              <p:cond delay="500"/>
                            </p:stCondLst>
                            <p:childTnLst>
                              <p:par>
                                <p:cTn id="18" presetID="23" presetClass="entr" presetSubtype="16"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TextBox 6"/>
          <p:cNvSpPr txBox="1"/>
          <p:nvPr/>
        </p:nvSpPr>
        <p:spPr>
          <a:xfrm>
            <a:off x="548442" y="1885938"/>
            <a:ext cx="8286808" cy="461665"/>
          </a:xfrm>
          <a:prstGeom prst="rect">
            <a:avLst/>
          </a:prstGeom>
          <a:noFill/>
        </p:spPr>
        <p:txBody>
          <a:bodyPr wrap="square" rtlCol="0">
            <a:spAutoFit/>
          </a:bodyPr>
          <a:lstStyle/>
          <a:p>
            <a:r>
              <a:rPr lang="zh-CN" altLang="en-US" sz="2400" b="1" dirty="0" smtClean="0">
                <a:latin typeface="Times New Roman" pitchFamily="18" charset="0"/>
                <a:ea typeface="+mj-ea"/>
                <a:cs typeface="Times New Roman" pitchFamily="18" charset="0"/>
              </a:rPr>
              <a:t>（</a:t>
            </a:r>
            <a:r>
              <a:rPr lang="en-US" altLang="zh-CN" sz="2400" b="1" dirty="0" smtClean="0">
                <a:latin typeface="Times New Roman" pitchFamily="18" charset="0"/>
                <a:ea typeface="+mj-ea"/>
                <a:cs typeface="Times New Roman" pitchFamily="18" charset="0"/>
              </a:rPr>
              <a:t>3</a:t>
            </a:r>
            <a:r>
              <a:rPr lang="zh-CN" altLang="en-US" sz="2400" b="1" dirty="0" smtClean="0">
                <a:latin typeface="Times New Roman" pitchFamily="18" charset="0"/>
                <a:ea typeface="+mj-ea"/>
                <a:cs typeface="Times New Roman" pitchFamily="18" charset="0"/>
              </a:rPr>
              <a:t>）进路解锁</a:t>
            </a:r>
          </a:p>
        </p:txBody>
      </p:sp>
      <p:grpSp>
        <p:nvGrpSpPr>
          <p:cNvPr id="8" name="组合 13"/>
          <p:cNvGrpSpPr>
            <a:grpSpLocks/>
          </p:cNvGrpSpPr>
          <p:nvPr/>
        </p:nvGrpSpPr>
        <p:grpSpPr bwMode="auto">
          <a:xfrm>
            <a:off x="4406094" y="2814632"/>
            <a:ext cx="6286544" cy="1225552"/>
            <a:chOff x="1129470" y="3136663"/>
            <a:chExt cx="1800271" cy="867742"/>
          </a:xfrm>
        </p:grpSpPr>
        <p:sp>
          <p:nvSpPr>
            <p:cNvPr id="9" name="圆角矩形 8"/>
            <p:cNvSpPr/>
            <p:nvPr/>
          </p:nvSpPr>
          <p:spPr>
            <a:xfrm>
              <a:off x="1129470" y="3136663"/>
              <a:ext cx="1800271" cy="867742"/>
            </a:xfrm>
            <a:prstGeom prst="roundRect">
              <a:avLst/>
            </a:prstGeom>
            <a:noFill/>
            <a:ln w="28575">
              <a:solidFill>
                <a:schemeClr val="accent2">
                  <a:lumMod val="60000"/>
                  <a:lumOff val="40000"/>
                </a:schemeClr>
              </a:solidFill>
            </a:ln>
            <a:effectLst/>
            <a:scene3d>
              <a:camera prst="orthographicFront">
                <a:rot lat="0" lon="0" rev="0"/>
              </a:camera>
              <a:lightRig rig="contrasting" dir="t">
                <a:rot lat="0" lon="0" rev="7800000"/>
              </a:lightRig>
            </a:scene3d>
            <a:sp3d>
              <a:bevelT w="139700" h="139700"/>
            </a:sp3d>
          </p:spPr>
        </p:sp>
        <p:sp>
          <p:nvSpPr>
            <p:cNvPr id="10" name="圆角矩形 13"/>
            <p:cNvSpPr/>
            <p:nvPr/>
          </p:nvSpPr>
          <p:spPr>
            <a:xfrm>
              <a:off x="1172295" y="3179494"/>
              <a:ext cx="1714620" cy="782079"/>
            </a:xfrm>
            <a:prstGeom prst="rect">
              <a:avLst/>
            </a:prstGeom>
            <a:noFill/>
            <a:ln>
              <a:noFill/>
            </a:ln>
            <a:effectLst/>
          </p:spPr>
          <p:txBody>
            <a:bodyPr lIns="110490" tIns="110490" rIns="110490" bIns="110490" spcCol="1270" anchor="ctr"/>
            <a:lstStyle/>
            <a:p>
              <a:pPr lvl="0" algn="just" defTabSz="1289050">
                <a:lnSpc>
                  <a:spcPct val="150000"/>
                </a:lnSpc>
                <a:spcAft>
                  <a:spcPct val="35000"/>
                </a:spcAft>
                <a:defRPr/>
              </a:pPr>
              <a:r>
                <a:rPr lang="zh-CN" altLang="en-US" sz="2000" b="1" kern="0" dirty="0" smtClean="0">
                  <a:latin typeface="Times New Roman" pitchFamily="18" charset="0"/>
                  <a:ea typeface="+mj-ea"/>
                  <a:cs typeface="Times New Roman" pitchFamily="18" charset="0"/>
                </a:rPr>
                <a:t>通过办理取消手续，可以立即解锁已经办理的进路。</a:t>
              </a:r>
              <a:endParaRPr kumimoji="0" lang="zh-CN" altLang="en-US" sz="2000" b="1" i="0" u="none" strike="noStrike" kern="0" cap="none" spc="0" normalizeH="0" baseline="0" noProof="0" dirty="0">
                <a:ln>
                  <a:noFill/>
                </a:ln>
                <a:effectLst/>
                <a:uLnTx/>
                <a:uFillTx/>
                <a:latin typeface="Times New Roman" pitchFamily="18" charset="0"/>
                <a:ea typeface="+mj-ea"/>
                <a:cs typeface="Times New Roman" pitchFamily="18" charset="0"/>
              </a:endParaRPr>
            </a:p>
          </p:txBody>
        </p:sp>
      </p:grpSp>
      <p:grpSp>
        <p:nvGrpSpPr>
          <p:cNvPr id="11" name="组合 10"/>
          <p:cNvGrpSpPr/>
          <p:nvPr/>
        </p:nvGrpSpPr>
        <p:grpSpPr>
          <a:xfrm>
            <a:off x="1782165" y="2468548"/>
            <a:ext cx="2571768" cy="1857388"/>
            <a:chOff x="428596" y="2214554"/>
            <a:chExt cx="2571768" cy="1857388"/>
          </a:xfrm>
        </p:grpSpPr>
        <p:sp>
          <p:nvSpPr>
            <p:cNvPr id="12" name="右箭头 11"/>
            <p:cNvSpPr/>
            <p:nvPr/>
          </p:nvSpPr>
          <p:spPr>
            <a:xfrm>
              <a:off x="428596" y="2214554"/>
              <a:ext cx="2571768" cy="1857388"/>
            </a:xfrm>
            <a:prstGeom prst="rightArrow">
              <a:avLst/>
            </a:prstGeom>
            <a:solidFill>
              <a:srgbClr val="00B0F0"/>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sp>
          <p:nvSpPr>
            <p:cNvPr id="13" name="TextBox 12"/>
            <p:cNvSpPr txBox="1"/>
            <p:nvPr/>
          </p:nvSpPr>
          <p:spPr>
            <a:xfrm>
              <a:off x="500034" y="2895897"/>
              <a:ext cx="2214578" cy="461665"/>
            </a:xfrm>
            <a:prstGeom prst="rect">
              <a:avLst/>
            </a:prstGeom>
            <a:noFill/>
          </p:spPr>
          <p:txBody>
            <a:bodyPr wrap="square" rtlCol="0">
              <a:spAutoFit/>
            </a:bodyPr>
            <a:lstStyle/>
            <a:p>
              <a:pPr lvl="0">
                <a:defRPr/>
              </a:pPr>
              <a:r>
                <a:rPr lang="zh-CN" altLang="en-US" sz="2400" b="1" kern="0" dirty="0" smtClean="0">
                  <a:solidFill>
                    <a:schemeClr val="bg1"/>
                  </a:solidFill>
                  <a:latin typeface="Times New Roman" pitchFamily="18" charset="0"/>
                  <a:ea typeface="+mj-ea"/>
                  <a:cs typeface="Times New Roman" pitchFamily="18" charset="0"/>
                </a:rPr>
                <a:t>解除预先锁闭</a:t>
              </a:r>
            </a:p>
          </p:txBody>
        </p:sp>
      </p:grpSp>
      <p:grpSp>
        <p:nvGrpSpPr>
          <p:cNvPr id="14" name="组合 13"/>
          <p:cNvGrpSpPr>
            <a:grpSpLocks/>
          </p:cNvGrpSpPr>
          <p:nvPr/>
        </p:nvGrpSpPr>
        <p:grpSpPr bwMode="auto">
          <a:xfrm>
            <a:off x="4406094" y="4743458"/>
            <a:ext cx="6357982" cy="1225552"/>
            <a:chOff x="1129470" y="3136663"/>
            <a:chExt cx="1800271" cy="867742"/>
          </a:xfrm>
        </p:grpSpPr>
        <p:sp>
          <p:nvSpPr>
            <p:cNvPr id="15" name="圆角矩形 14"/>
            <p:cNvSpPr/>
            <p:nvPr/>
          </p:nvSpPr>
          <p:spPr>
            <a:xfrm>
              <a:off x="1129470" y="3136663"/>
              <a:ext cx="1800271" cy="867742"/>
            </a:xfrm>
            <a:prstGeom prst="roundRect">
              <a:avLst/>
            </a:prstGeom>
            <a:noFill/>
            <a:ln w="28575">
              <a:solidFill>
                <a:schemeClr val="accent2">
                  <a:lumMod val="60000"/>
                  <a:lumOff val="40000"/>
                </a:schemeClr>
              </a:solidFill>
            </a:ln>
            <a:effectLst/>
            <a:scene3d>
              <a:camera prst="orthographicFront">
                <a:rot lat="0" lon="0" rev="0"/>
              </a:camera>
              <a:lightRig rig="contrasting" dir="t">
                <a:rot lat="0" lon="0" rev="7800000"/>
              </a:lightRig>
            </a:scene3d>
            <a:sp3d>
              <a:bevelT w="139700" h="139700"/>
            </a:sp3d>
          </p:spPr>
        </p:sp>
        <p:sp>
          <p:nvSpPr>
            <p:cNvPr id="16" name="圆角矩形 13"/>
            <p:cNvSpPr/>
            <p:nvPr/>
          </p:nvSpPr>
          <p:spPr>
            <a:xfrm>
              <a:off x="1169926" y="3136663"/>
              <a:ext cx="1714620" cy="782079"/>
            </a:xfrm>
            <a:prstGeom prst="rect">
              <a:avLst/>
            </a:prstGeom>
            <a:noFill/>
            <a:ln>
              <a:noFill/>
            </a:ln>
            <a:effectLst/>
          </p:spPr>
          <p:txBody>
            <a:bodyPr lIns="110490" tIns="110490" rIns="110490" bIns="110490" spcCol="1270" anchor="ctr"/>
            <a:lstStyle/>
            <a:p>
              <a:pPr lvl="0" algn="just" defTabSz="1289050">
                <a:lnSpc>
                  <a:spcPct val="150000"/>
                </a:lnSpc>
                <a:spcAft>
                  <a:spcPct val="35000"/>
                </a:spcAft>
                <a:defRPr/>
              </a:pPr>
              <a:r>
                <a:rPr lang="zh-CN" altLang="en-US" sz="2000" b="1" kern="0" dirty="0" smtClean="0">
                  <a:latin typeface="Times New Roman" pitchFamily="18" charset="0"/>
                  <a:ea typeface="+mj-ea"/>
                  <a:cs typeface="Times New Roman" pitchFamily="18" charset="0"/>
                </a:rPr>
                <a:t>没有接收到列车停稳信息时→人工解锁，延时解锁；接收到的列车经停稳信息时，人工解锁→不延时解锁进路。</a:t>
              </a:r>
            </a:p>
          </p:txBody>
        </p:sp>
      </p:grpSp>
      <p:grpSp>
        <p:nvGrpSpPr>
          <p:cNvPr id="17" name="组合 16"/>
          <p:cNvGrpSpPr/>
          <p:nvPr/>
        </p:nvGrpSpPr>
        <p:grpSpPr>
          <a:xfrm>
            <a:off x="1782165" y="4397374"/>
            <a:ext cx="2571768" cy="1857388"/>
            <a:chOff x="428596" y="4143380"/>
            <a:chExt cx="2571768" cy="1857388"/>
          </a:xfrm>
        </p:grpSpPr>
        <p:sp>
          <p:nvSpPr>
            <p:cNvPr id="18" name="右箭头 17"/>
            <p:cNvSpPr/>
            <p:nvPr/>
          </p:nvSpPr>
          <p:spPr>
            <a:xfrm>
              <a:off x="428596" y="4143380"/>
              <a:ext cx="2571768" cy="1857388"/>
            </a:xfrm>
            <a:prstGeom prst="rightArrow">
              <a:avLst/>
            </a:prstGeom>
            <a:solidFill>
              <a:srgbClr val="00B0F0"/>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sp>
          <p:nvSpPr>
            <p:cNvPr id="19" name="TextBox 18"/>
            <p:cNvSpPr txBox="1"/>
            <p:nvPr/>
          </p:nvSpPr>
          <p:spPr>
            <a:xfrm>
              <a:off x="571472" y="4824723"/>
              <a:ext cx="2143140" cy="461665"/>
            </a:xfrm>
            <a:prstGeom prst="rect">
              <a:avLst/>
            </a:prstGeom>
            <a:noFill/>
          </p:spPr>
          <p:txBody>
            <a:bodyPr wrap="square" rtlCol="0">
              <a:spAutoFit/>
            </a:bodyPr>
            <a:lstStyle/>
            <a:p>
              <a:pPr lvl="0">
                <a:defRPr/>
              </a:pPr>
              <a:r>
                <a:rPr lang="zh-CN" altLang="en-US" sz="2400" b="1" kern="0" dirty="0" smtClean="0">
                  <a:solidFill>
                    <a:schemeClr val="bg1"/>
                  </a:solidFill>
                  <a:latin typeface="Times New Roman" pitchFamily="18" charset="0"/>
                  <a:ea typeface="+mj-ea"/>
                  <a:cs typeface="Times New Roman" pitchFamily="18" charset="0"/>
                </a:rPr>
                <a:t>解除接近锁闭</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TextBox 6"/>
          <p:cNvSpPr txBox="1"/>
          <p:nvPr/>
        </p:nvSpPr>
        <p:spPr>
          <a:xfrm>
            <a:off x="477004" y="1885938"/>
            <a:ext cx="8286808" cy="461665"/>
          </a:xfrm>
          <a:prstGeom prst="rect">
            <a:avLst/>
          </a:prstGeom>
          <a:noFill/>
        </p:spPr>
        <p:txBody>
          <a:bodyPr wrap="square" rtlCol="0">
            <a:spAutoFit/>
          </a:bodyPr>
          <a:lstStyle/>
          <a:p>
            <a:r>
              <a:rPr lang="zh-CN" altLang="en-US" sz="2400" b="1" dirty="0" smtClean="0">
                <a:latin typeface="Times New Roman" pitchFamily="18" charset="0"/>
                <a:ea typeface="+mj-ea"/>
                <a:cs typeface="Times New Roman" pitchFamily="18" charset="0"/>
              </a:rPr>
              <a:t>（</a:t>
            </a:r>
            <a:r>
              <a:rPr lang="en-US" altLang="zh-CN" sz="2400" b="1" dirty="0" smtClean="0">
                <a:latin typeface="Times New Roman" pitchFamily="18" charset="0"/>
                <a:ea typeface="+mj-ea"/>
                <a:cs typeface="Times New Roman" pitchFamily="18" charset="0"/>
              </a:rPr>
              <a:t>4</a:t>
            </a:r>
            <a:r>
              <a:rPr lang="zh-CN" altLang="en-US" sz="2400" b="1" dirty="0" smtClean="0">
                <a:latin typeface="Times New Roman" pitchFamily="18" charset="0"/>
                <a:ea typeface="+mj-ea"/>
                <a:cs typeface="Times New Roman" pitchFamily="18" charset="0"/>
              </a:rPr>
              <a:t>）信号显示</a:t>
            </a:r>
          </a:p>
        </p:txBody>
      </p:sp>
      <p:sp>
        <p:nvSpPr>
          <p:cNvPr id="8" name="TextBox 7"/>
          <p:cNvSpPr txBox="1"/>
          <p:nvPr/>
        </p:nvSpPr>
        <p:spPr>
          <a:xfrm>
            <a:off x="619880" y="2671756"/>
            <a:ext cx="10858576" cy="495585"/>
          </a:xfrm>
          <a:prstGeom prst="rect">
            <a:avLst/>
          </a:prstGeom>
          <a:solidFill>
            <a:schemeClr val="accent1">
              <a:lumMod val="20000"/>
              <a:lumOff val="80000"/>
            </a:schemeClr>
          </a:solidFill>
          <a:ln>
            <a:solidFill>
              <a:schemeClr val="tx1"/>
            </a:solidFill>
          </a:ln>
        </p:spPr>
        <p:txBody>
          <a:bodyPr wrap="square" rtlCol="0">
            <a:spAutoFit/>
          </a:bodyPr>
          <a:lstStyle/>
          <a:p>
            <a:pPr>
              <a:lnSpc>
                <a:spcPct val="150000"/>
              </a:lnSpc>
            </a:pPr>
            <a:r>
              <a:rPr lang="en-US" altLang="zh-CN" sz="2000" b="1" dirty="0" smtClean="0">
                <a:latin typeface="Times New Roman" pitchFamily="18" charset="0"/>
                <a:ea typeface="+mj-ea"/>
                <a:cs typeface="Times New Roman" pitchFamily="18" charset="0"/>
              </a:rPr>
              <a:t>        CBTC</a:t>
            </a:r>
            <a:r>
              <a:rPr lang="zh-CN" altLang="en-US" sz="2000" b="1" dirty="0" smtClean="0">
                <a:latin typeface="Times New Roman" pitchFamily="18" charset="0"/>
                <a:ea typeface="+mj-ea"/>
                <a:cs typeface="Times New Roman" pitchFamily="18" charset="0"/>
              </a:rPr>
              <a:t>系统正常工作时，列车按照“</a:t>
            </a:r>
            <a:r>
              <a:rPr lang="en-US" altLang="zh-CN" sz="2000" b="1" dirty="0" smtClean="0">
                <a:latin typeface="Times New Roman" pitchFamily="18" charset="0"/>
                <a:ea typeface="+mj-ea"/>
                <a:cs typeface="Times New Roman" pitchFamily="18" charset="0"/>
              </a:rPr>
              <a:t>CBTC</a:t>
            </a:r>
            <a:r>
              <a:rPr lang="zh-CN" altLang="en-US" sz="2000" b="1" dirty="0" smtClean="0">
                <a:latin typeface="Times New Roman" pitchFamily="18" charset="0"/>
                <a:ea typeface="+mj-ea"/>
                <a:cs typeface="Times New Roman" pitchFamily="18" charset="0"/>
              </a:rPr>
              <a:t>模式”运行，依靠移动授权行驶。</a:t>
            </a:r>
          </a:p>
        </p:txBody>
      </p:sp>
      <p:sp>
        <p:nvSpPr>
          <p:cNvPr id="9" name="TextBox 8"/>
          <p:cNvSpPr txBox="1"/>
          <p:nvPr/>
        </p:nvSpPr>
        <p:spPr>
          <a:xfrm>
            <a:off x="619880" y="3457574"/>
            <a:ext cx="10858576" cy="1418915"/>
          </a:xfrm>
          <a:prstGeom prst="rect">
            <a:avLst/>
          </a:prstGeom>
          <a:solidFill>
            <a:schemeClr val="accent1">
              <a:lumMod val="20000"/>
              <a:lumOff val="80000"/>
            </a:schemeClr>
          </a:solidFill>
          <a:ln>
            <a:solidFill>
              <a:schemeClr val="tx1"/>
            </a:solidFill>
          </a:ln>
        </p:spPr>
        <p:txBody>
          <a:bodyPr wrap="square" rtlCol="0">
            <a:spAutoFit/>
          </a:bodyPr>
          <a:lstStyle/>
          <a:p>
            <a:pPr>
              <a:lnSpc>
                <a:spcPct val="150000"/>
              </a:lnSpc>
            </a:pPr>
            <a:r>
              <a:rPr lang="zh-CN" altLang="en-US" sz="2000" b="1" dirty="0" smtClean="0">
                <a:latin typeface="Times New Roman" pitchFamily="18" charset="0"/>
                <a:ea typeface="+mj-ea"/>
                <a:cs typeface="Times New Roman" pitchFamily="18" charset="0"/>
              </a:rPr>
              <a:t>        选择地面信号灭灯方式，简化了系统的运用条件，也有利于满足节能减排的环境要求。而对于不装备</a:t>
            </a:r>
            <a:r>
              <a:rPr lang="en-US" altLang="zh-CN" sz="2000" b="1" dirty="0" smtClean="0">
                <a:latin typeface="Times New Roman" pitchFamily="18" charset="0"/>
                <a:ea typeface="+mj-ea"/>
                <a:cs typeface="Times New Roman" pitchFamily="18" charset="0"/>
              </a:rPr>
              <a:t>CBTC</a:t>
            </a:r>
            <a:r>
              <a:rPr lang="zh-CN" altLang="en-US" sz="2000" b="1" dirty="0" smtClean="0">
                <a:latin typeface="Times New Roman" pitchFamily="18" charset="0"/>
                <a:ea typeface="+mj-ea"/>
                <a:cs typeface="Times New Roman" pitchFamily="18" charset="0"/>
              </a:rPr>
              <a:t>车载设、或车载设备故障的列车，则按照“后备模式”运行，轨旁信号按照既有的显示原则给出点灯显示。</a:t>
            </a:r>
          </a:p>
        </p:txBody>
      </p:sp>
      <p:sp>
        <p:nvSpPr>
          <p:cNvPr id="10" name="TextBox 9"/>
          <p:cNvSpPr txBox="1"/>
          <p:nvPr/>
        </p:nvSpPr>
        <p:spPr>
          <a:xfrm>
            <a:off x="619880" y="5172086"/>
            <a:ext cx="10930014" cy="957250"/>
          </a:xfrm>
          <a:prstGeom prst="rect">
            <a:avLst/>
          </a:prstGeom>
          <a:solidFill>
            <a:schemeClr val="accent1">
              <a:lumMod val="20000"/>
              <a:lumOff val="80000"/>
            </a:schemeClr>
          </a:solidFill>
          <a:ln>
            <a:solidFill>
              <a:schemeClr val="tx1"/>
            </a:solidFill>
          </a:ln>
        </p:spPr>
        <p:txBody>
          <a:bodyPr wrap="square" rtlCol="0">
            <a:spAutoFit/>
          </a:bodyPr>
          <a:lstStyle/>
          <a:p>
            <a:pPr>
              <a:lnSpc>
                <a:spcPct val="150000"/>
              </a:lnSpc>
            </a:pPr>
            <a:r>
              <a:rPr lang="zh-CN" altLang="en-US" sz="2000" b="1" dirty="0" smtClean="0">
                <a:latin typeface="Times New Roman" pitchFamily="18" charset="0"/>
                <a:ea typeface="+mj-ea"/>
                <a:cs typeface="Times New Roman" pitchFamily="18" charset="0"/>
              </a:rPr>
              <a:t>        点灯、灭灯之间的转换，一般采用自动转换模式，以减轻值班人员的劳动强度。其自动转化的检查条件，由</a:t>
            </a:r>
            <a:r>
              <a:rPr lang="en-US" altLang="zh-CN" sz="2000" b="1" dirty="0" smtClean="0">
                <a:latin typeface="Times New Roman" pitchFamily="18" charset="0"/>
                <a:ea typeface="+mj-ea"/>
                <a:cs typeface="Times New Roman" pitchFamily="18" charset="0"/>
              </a:rPr>
              <a:t>CBTC</a:t>
            </a:r>
            <a:r>
              <a:rPr lang="zh-CN" altLang="en-US" sz="2000" b="1" dirty="0" smtClean="0">
                <a:latin typeface="Times New Roman" pitchFamily="18" charset="0"/>
                <a:ea typeface="+mj-ea"/>
                <a:cs typeface="Times New Roman" pitchFamily="18" charset="0"/>
              </a:rPr>
              <a:t>系统向联锁提供，再由联锁具体控制点灯电路。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TextBox 6"/>
          <p:cNvSpPr txBox="1"/>
          <p:nvPr/>
        </p:nvSpPr>
        <p:spPr>
          <a:xfrm>
            <a:off x="1048508" y="1896705"/>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4</a:t>
            </a:r>
            <a:r>
              <a:rPr lang="zh-CN" altLang="en-US" sz="2400" b="1" dirty="0" smtClean="0">
                <a:solidFill>
                  <a:srgbClr val="333399"/>
                </a:solidFill>
                <a:latin typeface="Times New Roman" pitchFamily="18" charset="0"/>
                <a:ea typeface="+mj-ea"/>
                <a:cs typeface="Times New Roman" pitchFamily="18" charset="0"/>
              </a:rPr>
              <a:t>）信号显示</a:t>
            </a:r>
          </a:p>
        </p:txBody>
      </p:sp>
      <p:graphicFrame>
        <p:nvGraphicFramePr>
          <p:cNvPr id="8" name="表格 7"/>
          <p:cNvGraphicFramePr>
            <a:graphicFrameLocks noGrp="1"/>
          </p:cNvGraphicFramePr>
          <p:nvPr/>
        </p:nvGraphicFramePr>
        <p:xfrm>
          <a:off x="762756" y="2528880"/>
          <a:ext cx="10644262" cy="4366030"/>
        </p:xfrm>
        <a:graphic>
          <a:graphicData uri="http://schemas.openxmlformats.org/drawingml/2006/table">
            <a:tbl>
              <a:tblPr>
                <a:tableStyleId>{5DA37D80-6434-44D0-A028-1B22A696006F}</a:tableStyleId>
              </a:tblPr>
              <a:tblGrid>
                <a:gridCol w="2143140"/>
                <a:gridCol w="3643338"/>
                <a:gridCol w="4857784"/>
              </a:tblGrid>
              <a:tr h="500065">
                <a:tc>
                  <a:txBody>
                    <a:bodyPr/>
                    <a:lstStyle/>
                    <a:p>
                      <a:pPr algn="ctr">
                        <a:lnSpc>
                          <a:spcPct val="125000"/>
                        </a:lnSpc>
                        <a:spcAft>
                          <a:spcPts val="0"/>
                        </a:spcAft>
                      </a:pPr>
                      <a:r>
                        <a:rPr lang="zh-CN" sz="2000" b="1" kern="100" dirty="0">
                          <a:solidFill>
                            <a:schemeClr val="tx1"/>
                          </a:solidFill>
                          <a:latin typeface="Times New Roman" pitchFamily="18" charset="0"/>
                          <a:ea typeface="+mj-ea"/>
                          <a:cs typeface="Times New Roman" pitchFamily="18" charset="0"/>
                        </a:rPr>
                        <a:t>系统运行模式</a:t>
                      </a:r>
                    </a:p>
                  </a:txBody>
                  <a:tcPr marL="68580" marR="68580" marT="0" marB="0" anchor="ctr"/>
                </a:tc>
                <a:tc>
                  <a:txBody>
                    <a:bodyPr/>
                    <a:lstStyle/>
                    <a:p>
                      <a:pPr algn="ctr">
                        <a:lnSpc>
                          <a:spcPct val="125000"/>
                        </a:lnSpc>
                        <a:spcAft>
                          <a:spcPts val="0"/>
                        </a:spcAft>
                      </a:pPr>
                      <a:r>
                        <a:rPr lang="en-US" sz="2000" b="1" kern="100">
                          <a:solidFill>
                            <a:schemeClr val="tx1"/>
                          </a:solidFill>
                          <a:latin typeface="Times New Roman" pitchFamily="18" charset="0"/>
                          <a:ea typeface="+mj-ea"/>
                          <a:cs typeface="Times New Roman" pitchFamily="18" charset="0"/>
                        </a:rPr>
                        <a:t>CBTC-CBTC</a:t>
                      </a:r>
                      <a:r>
                        <a:rPr lang="zh-CN" sz="2000" b="1" kern="100">
                          <a:solidFill>
                            <a:schemeClr val="tx1"/>
                          </a:solidFill>
                          <a:latin typeface="Times New Roman" pitchFamily="18" charset="0"/>
                          <a:ea typeface="+mj-ea"/>
                          <a:cs typeface="Times New Roman" pitchFamily="18" charset="0"/>
                        </a:rPr>
                        <a:t>模式</a:t>
                      </a:r>
                    </a:p>
                  </a:txBody>
                  <a:tcPr marL="68580" marR="68580" marT="0" marB="0" anchor="ctr"/>
                </a:tc>
                <a:tc>
                  <a:txBody>
                    <a:bodyPr/>
                    <a:lstStyle/>
                    <a:p>
                      <a:pPr algn="ctr">
                        <a:lnSpc>
                          <a:spcPct val="125000"/>
                        </a:lnSpc>
                        <a:spcAft>
                          <a:spcPts val="0"/>
                        </a:spcAft>
                      </a:pPr>
                      <a:r>
                        <a:rPr lang="en-US" sz="2000" b="1" kern="100">
                          <a:solidFill>
                            <a:schemeClr val="tx1"/>
                          </a:solidFill>
                          <a:latin typeface="Times New Roman" pitchFamily="18" charset="0"/>
                          <a:ea typeface="+mj-ea"/>
                          <a:cs typeface="Times New Roman" pitchFamily="18" charset="0"/>
                        </a:rPr>
                        <a:t>CBTC-</a:t>
                      </a:r>
                      <a:r>
                        <a:rPr lang="zh-CN" sz="2000" b="1" kern="100">
                          <a:solidFill>
                            <a:schemeClr val="tx1"/>
                          </a:solidFill>
                          <a:latin typeface="Times New Roman" pitchFamily="18" charset="0"/>
                          <a:ea typeface="+mj-ea"/>
                          <a:cs typeface="Times New Roman" pitchFamily="18" charset="0"/>
                        </a:rPr>
                        <a:t>后备模式</a:t>
                      </a:r>
                    </a:p>
                  </a:txBody>
                  <a:tcPr marL="68580" marR="68580" marT="0" marB="0" anchor="ctr"/>
                </a:tc>
              </a:tr>
              <a:tr h="1696565">
                <a:tc>
                  <a:txBody>
                    <a:bodyPr/>
                    <a:lstStyle/>
                    <a:p>
                      <a:pPr algn="ctr">
                        <a:lnSpc>
                          <a:spcPct val="125000"/>
                        </a:lnSpc>
                        <a:spcAft>
                          <a:spcPts val="0"/>
                        </a:spcAft>
                      </a:pPr>
                      <a:r>
                        <a:rPr lang="zh-CN" sz="2000" b="1" kern="100" dirty="0">
                          <a:solidFill>
                            <a:schemeClr val="tx1"/>
                          </a:solidFill>
                          <a:latin typeface="Times New Roman" pitchFamily="18" charset="0"/>
                          <a:ea typeface="+mj-ea"/>
                          <a:cs typeface="Times New Roman" pitchFamily="18" charset="0"/>
                        </a:rPr>
                        <a:t>联锁</a:t>
                      </a:r>
                      <a:r>
                        <a:rPr lang="en-US" sz="2000" b="1" kern="100" dirty="0">
                          <a:solidFill>
                            <a:schemeClr val="tx1"/>
                          </a:solidFill>
                          <a:latin typeface="Times New Roman" pitchFamily="18" charset="0"/>
                          <a:ea typeface="+mj-ea"/>
                          <a:cs typeface="Times New Roman" pitchFamily="18" charset="0"/>
                        </a:rPr>
                        <a:t>-CBTC</a:t>
                      </a:r>
                      <a:r>
                        <a:rPr lang="zh-CN" sz="2000" b="1" kern="100" dirty="0">
                          <a:solidFill>
                            <a:schemeClr val="tx1"/>
                          </a:solidFill>
                          <a:latin typeface="Times New Roman" pitchFamily="18" charset="0"/>
                          <a:ea typeface="+mj-ea"/>
                          <a:cs typeface="Times New Roman" pitchFamily="18" charset="0"/>
                        </a:rPr>
                        <a:t>模式</a:t>
                      </a:r>
                    </a:p>
                  </a:txBody>
                  <a:tcPr marL="68580" marR="68580" marT="0" marB="0" anchor="ctr">
                    <a:solidFill>
                      <a:schemeClr val="accent1">
                        <a:lumMod val="20000"/>
                        <a:lumOff val="80000"/>
                      </a:schemeClr>
                    </a:solidFill>
                  </a:tcPr>
                </a:tc>
                <a:tc>
                  <a:txBody>
                    <a:bodyPr/>
                    <a:lstStyle/>
                    <a:p>
                      <a:pPr algn="l">
                        <a:lnSpc>
                          <a:spcPct val="125000"/>
                        </a:lnSpc>
                        <a:spcAft>
                          <a:spcPts val="0"/>
                        </a:spcAft>
                      </a:pPr>
                      <a:r>
                        <a:rPr lang="zh-CN" sz="2000" b="1" kern="100" dirty="0">
                          <a:solidFill>
                            <a:schemeClr val="tx1"/>
                          </a:solidFill>
                          <a:latin typeface="Times New Roman" pitchFamily="18" charset="0"/>
                          <a:ea typeface="+mj-ea"/>
                          <a:cs typeface="Times New Roman" pitchFamily="18" charset="0"/>
                        </a:rPr>
                        <a:t>轨旁信号灭灯</a:t>
                      </a:r>
                      <a:r>
                        <a:rPr lang="zh-CN" sz="2000" b="1" kern="100" dirty="0" smtClean="0">
                          <a:solidFill>
                            <a:schemeClr val="tx1"/>
                          </a:solidFill>
                          <a:latin typeface="Times New Roman" pitchFamily="18" charset="0"/>
                          <a:ea typeface="+mj-ea"/>
                          <a:cs typeface="Times New Roman" pitchFamily="18" charset="0"/>
                        </a:rPr>
                        <a:t>。列车</a:t>
                      </a:r>
                      <a:r>
                        <a:rPr lang="zh-CN" sz="2000" b="1" kern="100" dirty="0">
                          <a:solidFill>
                            <a:schemeClr val="tx1"/>
                          </a:solidFill>
                          <a:latin typeface="Times New Roman" pitchFamily="18" charset="0"/>
                          <a:ea typeface="+mj-ea"/>
                          <a:cs typeface="Times New Roman" pitchFamily="18" charset="0"/>
                        </a:rPr>
                        <a:t>根据</a:t>
                      </a:r>
                      <a:r>
                        <a:rPr lang="en-US" sz="2000" b="1" kern="100" dirty="0">
                          <a:solidFill>
                            <a:schemeClr val="tx1"/>
                          </a:solidFill>
                          <a:latin typeface="Times New Roman" pitchFamily="18" charset="0"/>
                          <a:ea typeface="+mj-ea"/>
                          <a:cs typeface="Times New Roman" pitchFamily="18" charset="0"/>
                        </a:rPr>
                        <a:t>CBTC</a:t>
                      </a:r>
                      <a:r>
                        <a:rPr lang="zh-CN" sz="2000" b="1" kern="100" dirty="0">
                          <a:solidFill>
                            <a:schemeClr val="tx1"/>
                          </a:solidFill>
                          <a:latin typeface="Times New Roman" pitchFamily="18" charset="0"/>
                          <a:ea typeface="+mj-ea"/>
                          <a:cs typeface="Times New Roman" pitchFamily="18" charset="0"/>
                        </a:rPr>
                        <a:t>系统接收的移动授权运行</a:t>
                      </a:r>
                    </a:p>
                  </a:txBody>
                  <a:tcPr marL="68580" marR="68580" marT="0" marB="0" anchor="ctr">
                    <a:solidFill>
                      <a:schemeClr val="accent1">
                        <a:lumMod val="20000"/>
                        <a:lumOff val="80000"/>
                      </a:schemeClr>
                    </a:solidFill>
                  </a:tcPr>
                </a:tc>
                <a:tc>
                  <a:txBody>
                    <a:bodyPr/>
                    <a:lstStyle/>
                    <a:p>
                      <a:pPr algn="l">
                        <a:lnSpc>
                          <a:spcPct val="125000"/>
                        </a:lnSpc>
                        <a:spcAft>
                          <a:spcPts val="0"/>
                        </a:spcAft>
                      </a:pPr>
                      <a:r>
                        <a:rPr lang="zh-CN" sz="2000" b="1" kern="100" dirty="0">
                          <a:solidFill>
                            <a:schemeClr val="tx1"/>
                          </a:solidFill>
                          <a:latin typeface="Times New Roman" pitchFamily="18" charset="0"/>
                          <a:ea typeface="+mj-ea"/>
                          <a:cs typeface="Times New Roman" pitchFamily="18" charset="0"/>
                        </a:rPr>
                        <a:t>轨旁信号灭灯</a:t>
                      </a:r>
                      <a:r>
                        <a:rPr lang="zh-CN" sz="2000" b="1" kern="100" dirty="0" smtClean="0">
                          <a:solidFill>
                            <a:schemeClr val="tx1"/>
                          </a:solidFill>
                          <a:latin typeface="Times New Roman" pitchFamily="18" charset="0"/>
                          <a:ea typeface="+mj-ea"/>
                          <a:cs typeface="Times New Roman" pitchFamily="18" charset="0"/>
                        </a:rPr>
                        <a:t>。后备</a:t>
                      </a:r>
                      <a:r>
                        <a:rPr lang="zh-CN" sz="2000" b="1" kern="100" dirty="0">
                          <a:solidFill>
                            <a:schemeClr val="tx1"/>
                          </a:solidFill>
                          <a:latin typeface="Times New Roman" pitchFamily="18" charset="0"/>
                          <a:ea typeface="+mj-ea"/>
                          <a:cs typeface="Times New Roman" pitchFamily="18" charset="0"/>
                        </a:rPr>
                        <a:t>模式，列车不按移动授权运行，而是根据轨旁信号行驶，遇到灭灯信号按禁止信号执行</a:t>
                      </a:r>
                    </a:p>
                  </a:txBody>
                  <a:tcPr marL="68580" marR="68580" marT="0" marB="0" anchor="ctr">
                    <a:solidFill>
                      <a:schemeClr val="accent1">
                        <a:lumMod val="20000"/>
                        <a:lumOff val="80000"/>
                      </a:schemeClr>
                    </a:solidFill>
                  </a:tcPr>
                </a:tc>
              </a:tr>
              <a:tr h="2169400">
                <a:tc>
                  <a:txBody>
                    <a:bodyPr/>
                    <a:lstStyle/>
                    <a:p>
                      <a:pPr algn="ctr">
                        <a:lnSpc>
                          <a:spcPct val="125000"/>
                        </a:lnSpc>
                        <a:spcAft>
                          <a:spcPts val="0"/>
                        </a:spcAft>
                      </a:pPr>
                      <a:r>
                        <a:rPr lang="zh-CN" sz="2000" b="1" kern="100">
                          <a:solidFill>
                            <a:schemeClr val="tx1"/>
                          </a:solidFill>
                          <a:latin typeface="Times New Roman" pitchFamily="18" charset="0"/>
                          <a:ea typeface="+mj-ea"/>
                          <a:cs typeface="Times New Roman" pitchFamily="18" charset="0"/>
                        </a:rPr>
                        <a:t>联锁</a:t>
                      </a:r>
                      <a:r>
                        <a:rPr lang="en-US" sz="2000" b="1" kern="100">
                          <a:solidFill>
                            <a:schemeClr val="tx1"/>
                          </a:solidFill>
                          <a:latin typeface="Times New Roman" pitchFamily="18" charset="0"/>
                          <a:ea typeface="+mj-ea"/>
                          <a:cs typeface="Times New Roman" pitchFamily="18" charset="0"/>
                        </a:rPr>
                        <a:t>-</a:t>
                      </a:r>
                      <a:r>
                        <a:rPr lang="zh-CN" sz="2000" b="1" kern="100">
                          <a:solidFill>
                            <a:schemeClr val="tx1"/>
                          </a:solidFill>
                          <a:latin typeface="Times New Roman" pitchFamily="18" charset="0"/>
                          <a:ea typeface="+mj-ea"/>
                          <a:cs typeface="Times New Roman" pitchFamily="18" charset="0"/>
                        </a:rPr>
                        <a:t>后备模式</a:t>
                      </a:r>
                    </a:p>
                  </a:txBody>
                  <a:tcPr marL="68580" marR="68580" marT="0" marB="0" anchor="ctr"/>
                </a:tc>
                <a:tc>
                  <a:txBody>
                    <a:bodyPr/>
                    <a:lstStyle/>
                    <a:p>
                      <a:pPr algn="l">
                        <a:lnSpc>
                          <a:spcPct val="125000"/>
                        </a:lnSpc>
                        <a:spcAft>
                          <a:spcPts val="0"/>
                        </a:spcAft>
                      </a:pPr>
                      <a:r>
                        <a:rPr lang="zh-CN" sz="2000" b="1" kern="100" dirty="0">
                          <a:solidFill>
                            <a:schemeClr val="tx1"/>
                          </a:solidFill>
                          <a:latin typeface="Times New Roman" pitchFamily="18" charset="0"/>
                          <a:ea typeface="+mj-ea"/>
                          <a:cs typeface="Times New Roman" pitchFamily="18" charset="0"/>
                        </a:rPr>
                        <a:t>轨旁信号点灯。</a:t>
                      </a:r>
                      <a:r>
                        <a:rPr lang="zh-CN" sz="2000" b="1" kern="100" dirty="0" smtClean="0">
                          <a:solidFill>
                            <a:schemeClr val="tx1"/>
                          </a:solidFill>
                          <a:latin typeface="Times New Roman" pitchFamily="18" charset="0"/>
                          <a:ea typeface="+mj-ea"/>
                          <a:cs typeface="Times New Roman" pitchFamily="18" charset="0"/>
                        </a:rPr>
                        <a:t>联锁检查</a:t>
                      </a:r>
                      <a:r>
                        <a:rPr lang="zh-CN" sz="2000" b="1" kern="100" dirty="0">
                          <a:solidFill>
                            <a:schemeClr val="tx1"/>
                          </a:solidFill>
                          <a:latin typeface="Times New Roman" pitchFamily="18" charset="0"/>
                          <a:ea typeface="+mj-ea"/>
                          <a:cs typeface="Times New Roman" pitchFamily="18" charset="0"/>
                        </a:rPr>
                        <a:t>进路中的轨道区段空闲及其他条件满足才开放轨旁信号</a:t>
                      </a:r>
                      <a:r>
                        <a:rPr lang="zh-CN" sz="2000" b="1" kern="100" dirty="0" smtClean="0">
                          <a:solidFill>
                            <a:schemeClr val="tx1"/>
                          </a:solidFill>
                          <a:latin typeface="Times New Roman" pitchFamily="18" charset="0"/>
                          <a:ea typeface="+mj-ea"/>
                          <a:cs typeface="Times New Roman" pitchFamily="18" charset="0"/>
                        </a:rPr>
                        <a:t>，列车</a:t>
                      </a:r>
                      <a:r>
                        <a:rPr lang="zh-CN" sz="2000" b="1" kern="100" dirty="0">
                          <a:solidFill>
                            <a:schemeClr val="tx1"/>
                          </a:solidFill>
                          <a:latin typeface="Times New Roman" pitchFamily="18" charset="0"/>
                          <a:ea typeface="+mj-ea"/>
                          <a:cs typeface="Times New Roman" pitchFamily="18" charset="0"/>
                        </a:rPr>
                        <a:t>根据移动授权运行，但采用后备模式下的行车间隔</a:t>
                      </a:r>
                    </a:p>
                  </a:txBody>
                  <a:tcPr marL="68580" marR="68580" marT="0" marB="0" anchor="ctr"/>
                </a:tc>
                <a:tc>
                  <a:txBody>
                    <a:bodyPr/>
                    <a:lstStyle/>
                    <a:p>
                      <a:pPr algn="l">
                        <a:lnSpc>
                          <a:spcPct val="125000"/>
                        </a:lnSpc>
                        <a:spcAft>
                          <a:spcPts val="0"/>
                        </a:spcAft>
                      </a:pPr>
                      <a:r>
                        <a:rPr lang="zh-CN" sz="2000" b="1" kern="100" dirty="0">
                          <a:solidFill>
                            <a:schemeClr val="tx1"/>
                          </a:solidFill>
                          <a:latin typeface="Times New Roman" pitchFamily="18" charset="0"/>
                          <a:ea typeface="+mj-ea"/>
                          <a:cs typeface="Times New Roman" pitchFamily="18" charset="0"/>
                        </a:rPr>
                        <a:t>轨旁信号点灯</a:t>
                      </a:r>
                      <a:r>
                        <a:rPr lang="zh-CN" sz="2000" b="1" kern="100" dirty="0" smtClean="0">
                          <a:solidFill>
                            <a:schemeClr val="tx1"/>
                          </a:solidFill>
                          <a:latin typeface="Times New Roman" pitchFamily="18" charset="0"/>
                          <a:ea typeface="+mj-ea"/>
                          <a:cs typeface="Times New Roman" pitchFamily="18" charset="0"/>
                        </a:rPr>
                        <a:t>。检查</a:t>
                      </a:r>
                      <a:r>
                        <a:rPr lang="zh-CN" sz="2000" b="1" kern="100" dirty="0">
                          <a:solidFill>
                            <a:schemeClr val="tx1"/>
                          </a:solidFill>
                          <a:latin typeface="Times New Roman" pitchFamily="18" charset="0"/>
                          <a:ea typeface="+mj-ea"/>
                          <a:cs typeface="Times New Roman" pitchFamily="18" charset="0"/>
                        </a:rPr>
                        <a:t>进路中的轨道区段空闲及其他条件满足才开放轨旁信号，行车间隔有联锁保证，列车不按移动授权运行</a:t>
                      </a: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216040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3.1.1 </a:t>
            </a:r>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691318" y="1242996"/>
            <a:ext cx="2625062" cy="461665"/>
            <a:chOff x="548443" y="1281397"/>
            <a:chExt cx="2625062"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196435" cy="461665"/>
            </a:xfrm>
            <a:prstGeom prst="rect">
              <a:avLst/>
            </a:prstGeom>
          </p:spPr>
          <p:txBody>
            <a:bodyPr wrap="none">
              <a:spAutoFit/>
            </a:bodyPr>
            <a:lstStyle/>
            <a:p>
              <a:r>
                <a:rPr lang="en-US" altLang="zh-CN" sz="2400" b="1" dirty="0" smtClean="0"/>
                <a:t>1</a:t>
              </a:r>
              <a:r>
                <a:rPr lang="zh-CN" altLang="en-US" sz="2400" b="1" dirty="0" smtClean="0"/>
                <a:t>、</a:t>
              </a:r>
              <a:r>
                <a:rPr lang="zh-CN" altLang="en-US" sz="2400" b="1" dirty="0" smtClean="0">
                  <a:latin typeface="Times New Roman" pitchFamily="18" charset="0"/>
                  <a:cs typeface="Times New Roman" pitchFamily="18" charset="0"/>
                </a:rPr>
                <a:t>联锁的定义</a:t>
              </a:r>
            </a:p>
          </p:txBody>
        </p:sp>
      </p:grpSp>
      <p:grpSp>
        <p:nvGrpSpPr>
          <p:cNvPr id="12" name="组合 9"/>
          <p:cNvGrpSpPr/>
          <p:nvPr/>
        </p:nvGrpSpPr>
        <p:grpSpPr>
          <a:xfrm>
            <a:off x="1620012" y="1885938"/>
            <a:ext cx="8978327" cy="1857387"/>
            <a:chOff x="500034" y="1857363"/>
            <a:chExt cx="8978327" cy="1764519"/>
          </a:xfrm>
        </p:grpSpPr>
        <p:sp>
          <p:nvSpPr>
            <p:cNvPr id="13" name="圆角矩形 12"/>
            <p:cNvSpPr/>
            <p:nvPr/>
          </p:nvSpPr>
          <p:spPr>
            <a:xfrm>
              <a:off x="500034" y="2140857"/>
              <a:ext cx="8215370" cy="1481025"/>
            </a:xfrm>
            <a:prstGeom prst="roundRect">
              <a:avLst>
                <a:gd name="adj" fmla="val 7531"/>
              </a:avLst>
            </a:prstGeom>
            <a:noFill/>
            <a:ln w="28575">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grpSp>
          <p:nvGrpSpPr>
            <p:cNvPr id="14" name="组合 8"/>
            <p:cNvGrpSpPr/>
            <p:nvPr/>
          </p:nvGrpSpPr>
          <p:grpSpPr>
            <a:xfrm>
              <a:off x="7715271" y="1857363"/>
              <a:ext cx="1763090" cy="610795"/>
              <a:chOff x="2670110" y="2345526"/>
              <a:chExt cx="722578" cy="1151503"/>
            </a:xfrm>
          </p:grpSpPr>
          <p:sp>
            <p:nvSpPr>
              <p:cNvPr id="16" name="圆角矩形 4"/>
              <p:cNvSpPr/>
              <p:nvPr/>
            </p:nvSpPr>
            <p:spPr>
              <a:xfrm>
                <a:off x="2670110" y="2345526"/>
                <a:ext cx="722578" cy="1151503"/>
              </a:xfrm>
              <a:prstGeom prst="roundRect">
                <a:avLst/>
              </a:prstGeom>
              <a:solidFill>
                <a:schemeClr val="accent2">
                  <a:lumMod val="75000"/>
                </a:schemeClr>
              </a:solid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zh-CN" altLang="en-US" sz="2400"/>
              </a:p>
            </p:txBody>
          </p:sp>
          <p:sp>
            <p:nvSpPr>
              <p:cNvPr id="17" name="TextBox 16"/>
              <p:cNvSpPr txBox="1"/>
              <p:nvPr/>
            </p:nvSpPr>
            <p:spPr>
              <a:xfrm>
                <a:off x="2728666" y="2473473"/>
                <a:ext cx="614835" cy="826839"/>
              </a:xfrm>
              <a:prstGeom prst="rect">
                <a:avLst/>
              </a:prstGeom>
              <a:noFill/>
            </p:spPr>
            <p:txBody>
              <a:bodyPr wrap="square" rtlCol="0">
                <a:spAutoFit/>
              </a:bodyPr>
              <a:lstStyle/>
              <a:p>
                <a:pPr algn="ctr"/>
                <a:r>
                  <a:rPr lang="zh-CN" altLang="en-US" sz="2400" b="1" dirty="0" smtClean="0">
                    <a:solidFill>
                      <a:schemeClr val="bg1"/>
                    </a:solidFill>
                    <a:latin typeface="+mj-ea"/>
                    <a:ea typeface="+mj-ea"/>
                  </a:rPr>
                  <a:t>联  锁</a:t>
                </a:r>
                <a:endParaRPr lang="zh-CN" altLang="en-US" sz="2400" b="1" dirty="0">
                  <a:solidFill>
                    <a:schemeClr val="bg1"/>
                  </a:solidFill>
                  <a:latin typeface="+mj-ea"/>
                  <a:ea typeface="+mj-ea"/>
                </a:endParaRPr>
              </a:p>
            </p:txBody>
          </p:sp>
        </p:grpSp>
        <p:sp>
          <p:nvSpPr>
            <p:cNvPr id="15" name="矩形 14"/>
            <p:cNvSpPr/>
            <p:nvPr/>
          </p:nvSpPr>
          <p:spPr>
            <a:xfrm>
              <a:off x="642910" y="2400292"/>
              <a:ext cx="8001056" cy="1140313"/>
            </a:xfrm>
            <a:prstGeom prst="rect">
              <a:avLst/>
            </a:prstGeom>
          </p:spPr>
          <p:txBody>
            <a:bodyPr wrap="square">
              <a:spAutoFit/>
            </a:bodyPr>
            <a:lstStyle/>
            <a:p>
              <a:r>
                <a:rPr lang="zh-CN" altLang="en-US" sz="2400" b="1" dirty="0" smtClean="0">
                  <a:solidFill>
                    <a:srgbClr val="333399"/>
                  </a:solidFill>
                  <a:latin typeface="宋体" pitchFamily="2" charset="-122"/>
                  <a:ea typeface="宋体" pitchFamily="2" charset="-122"/>
                </a:rPr>
                <a:t>    </a:t>
              </a:r>
              <a:r>
                <a:rPr lang="zh-CN" altLang="en-US" sz="2400" b="1" dirty="0" smtClean="0">
                  <a:latin typeface="宋体" pitchFamily="2" charset="-122"/>
                  <a:ea typeface="宋体" pitchFamily="2" charset="-122"/>
                </a:rPr>
                <a:t>通过相应的技术方法，使</a:t>
              </a:r>
              <a:r>
                <a:rPr lang="zh-CN" altLang="en-US" sz="2400" b="1" dirty="0" smtClean="0">
                  <a:solidFill>
                    <a:srgbClr val="0303EB"/>
                  </a:solidFill>
                  <a:latin typeface="宋体" pitchFamily="2" charset="-122"/>
                  <a:ea typeface="宋体" pitchFamily="2" charset="-122"/>
                </a:rPr>
                <a:t>信号、道岔</a:t>
              </a:r>
              <a:r>
                <a:rPr lang="zh-CN" altLang="en-US" sz="2400" b="1" dirty="0" smtClean="0">
                  <a:latin typeface="宋体" pitchFamily="2" charset="-122"/>
                  <a:ea typeface="宋体" pitchFamily="2" charset="-122"/>
                </a:rPr>
                <a:t>和</a:t>
              </a:r>
              <a:r>
                <a:rPr lang="zh-CN" altLang="en-US" sz="2400" b="1" dirty="0" smtClean="0">
                  <a:solidFill>
                    <a:srgbClr val="0303EB"/>
                  </a:solidFill>
                  <a:latin typeface="宋体" pitchFamily="2" charset="-122"/>
                  <a:ea typeface="宋体" pitchFamily="2" charset="-122"/>
                </a:rPr>
                <a:t>进路</a:t>
              </a:r>
              <a:r>
                <a:rPr lang="zh-CN" altLang="en-US" sz="2400" b="1" dirty="0" smtClean="0">
                  <a:latin typeface="宋体" pitchFamily="2" charset="-122"/>
                  <a:ea typeface="宋体" pitchFamily="2" charset="-122"/>
                </a:rPr>
                <a:t>必须按照一定程序并满足一定条件，才能动作或建立起来的相互关系。</a:t>
              </a:r>
            </a:p>
          </p:txBody>
        </p:sp>
      </p:grpSp>
      <p:grpSp>
        <p:nvGrpSpPr>
          <p:cNvPr id="18" name="组合 9"/>
          <p:cNvGrpSpPr>
            <a:grpSpLocks/>
          </p:cNvGrpSpPr>
          <p:nvPr/>
        </p:nvGrpSpPr>
        <p:grpSpPr bwMode="auto">
          <a:xfrm>
            <a:off x="1691450" y="5957904"/>
            <a:ext cx="2425326" cy="642942"/>
            <a:chOff x="3638479" y="1199563"/>
            <a:chExt cx="1957451" cy="867742"/>
          </a:xfrm>
        </p:grpSpPr>
        <p:sp>
          <p:nvSpPr>
            <p:cNvPr id="19" name="圆角矩形 18"/>
            <p:cNvSpPr/>
            <p:nvPr/>
          </p:nvSpPr>
          <p:spPr>
            <a:xfrm>
              <a:off x="3737314" y="1199563"/>
              <a:ext cx="1800271" cy="867742"/>
            </a:xfrm>
            <a:prstGeom prst="roundRect">
              <a:avLst/>
            </a:prstGeom>
            <a:gradFill rotWithShape="1">
              <a:gsLst>
                <a:gs pos="0">
                  <a:srgbClr val="CF6DA4">
                    <a:hueOff val="-4513949"/>
                    <a:satOff val="11115"/>
                    <a:lumOff val="-245"/>
                    <a:alphaOff val="0"/>
                    <a:tint val="74000"/>
                  </a:srgbClr>
                </a:gs>
                <a:gs pos="49000">
                  <a:srgbClr val="CF6DA4">
                    <a:hueOff val="-4513949"/>
                    <a:satOff val="11115"/>
                    <a:lumOff val="-245"/>
                    <a:alphaOff val="0"/>
                    <a:tint val="96000"/>
                    <a:shade val="84000"/>
                    <a:satMod val="110000"/>
                  </a:srgbClr>
                </a:gs>
                <a:gs pos="49100">
                  <a:srgbClr val="CF6DA4">
                    <a:hueOff val="-4513949"/>
                    <a:satOff val="11115"/>
                    <a:lumOff val="-245"/>
                    <a:alphaOff val="0"/>
                    <a:shade val="55000"/>
                    <a:satMod val="150000"/>
                  </a:srgbClr>
                </a:gs>
                <a:gs pos="92000">
                  <a:srgbClr val="CF6DA4">
                    <a:hueOff val="-4513949"/>
                    <a:satOff val="11115"/>
                    <a:lumOff val="-245"/>
                    <a:alphaOff val="0"/>
                    <a:tint val="98000"/>
                    <a:shade val="90000"/>
                    <a:satMod val="128000"/>
                  </a:srgbClr>
                </a:gs>
                <a:gs pos="100000">
                  <a:srgbClr val="CF6DA4">
                    <a:hueOff val="-4513949"/>
                    <a:satOff val="11115"/>
                    <a:lumOff val="-245"/>
                    <a:alphaOff val="0"/>
                    <a:tint val="90000"/>
                    <a:shade val="97000"/>
                    <a:satMod val="128000"/>
                  </a:srgbClr>
                </a:gs>
              </a:gsLst>
              <a:lin ang="5400000" scaled="1"/>
            </a:gradFill>
            <a:ln>
              <a:noFill/>
            </a:ln>
            <a:effectLst>
              <a:outerShdw blurRad="39000" dist="25400" dir="5400000" rotWithShape="0">
                <a:srgbClr val="CF6DA4">
                  <a:hueOff val="-4513949"/>
                  <a:satOff val="11115"/>
                  <a:lumOff val="-245"/>
                  <a:alphaOff val="0"/>
                  <a:shade val="33000"/>
                  <a:alpha val="83000"/>
                </a:srgbClr>
              </a:outerShdw>
            </a:effectLst>
          </p:spPr>
        </p:sp>
        <p:sp>
          <p:nvSpPr>
            <p:cNvPr id="20" name="圆角矩形 7"/>
            <p:cNvSpPr/>
            <p:nvPr/>
          </p:nvSpPr>
          <p:spPr>
            <a:xfrm>
              <a:off x="3638479" y="1242394"/>
              <a:ext cx="1957451" cy="782079"/>
            </a:xfrm>
            <a:prstGeom prst="rect">
              <a:avLst/>
            </a:prstGeom>
            <a:noFill/>
            <a:ln>
              <a:noFill/>
            </a:ln>
            <a:effectLst/>
          </p:spPr>
          <p:txBody>
            <a:bodyPr lIns="110490" tIns="110490" rIns="110490" bIns="110490" spcCol="1270" anchor="ctr"/>
            <a:lstStyle/>
            <a:p>
              <a:pPr marL="0" marR="0" lvl="0" indent="0" algn="ctr" defTabSz="1289050" eaLnBrk="1" fontAlgn="auto" latinLnBrk="0" hangingPunct="1">
                <a:lnSpc>
                  <a:spcPct val="90000"/>
                </a:lnSpc>
                <a:spcBef>
                  <a:spcPts val="0"/>
                </a:spcBef>
                <a:spcAft>
                  <a:spcPct val="3500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敌对进路关闭</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grpSp>
        <p:nvGrpSpPr>
          <p:cNvPr id="21" name="组合 15"/>
          <p:cNvGrpSpPr>
            <a:grpSpLocks/>
          </p:cNvGrpSpPr>
          <p:nvPr/>
        </p:nvGrpSpPr>
        <p:grpSpPr bwMode="auto">
          <a:xfrm>
            <a:off x="1687883" y="4243392"/>
            <a:ext cx="2366272" cy="642942"/>
            <a:chOff x="452406" y="1199563"/>
            <a:chExt cx="1909790" cy="867742"/>
          </a:xfrm>
        </p:grpSpPr>
        <p:sp>
          <p:nvSpPr>
            <p:cNvPr id="22" name="圆角矩形 21"/>
            <p:cNvSpPr/>
            <p:nvPr/>
          </p:nvSpPr>
          <p:spPr>
            <a:xfrm>
              <a:off x="500068" y="1199563"/>
              <a:ext cx="1800271" cy="867742"/>
            </a:xfrm>
            <a:prstGeom prst="roundRect">
              <a:avLst/>
            </a:prstGeom>
            <a:gradFill rotWithShape="1">
              <a:gsLst>
                <a:gs pos="0">
                  <a:srgbClr val="CF6DA4">
                    <a:hueOff val="-18055798"/>
                    <a:satOff val="44459"/>
                    <a:lumOff val="-980"/>
                    <a:alphaOff val="0"/>
                    <a:tint val="74000"/>
                  </a:srgbClr>
                </a:gs>
                <a:gs pos="49000">
                  <a:srgbClr val="CF6DA4">
                    <a:hueOff val="-18055798"/>
                    <a:satOff val="44459"/>
                    <a:lumOff val="-980"/>
                    <a:alphaOff val="0"/>
                    <a:tint val="96000"/>
                    <a:shade val="84000"/>
                    <a:satMod val="110000"/>
                  </a:srgbClr>
                </a:gs>
                <a:gs pos="49100">
                  <a:srgbClr val="CF6DA4">
                    <a:hueOff val="-18055798"/>
                    <a:satOff val="44459"/>
                    <a:lumOff val="-980"/>
                    <a:alphaOff val="0"/>
                    <a:shade val="55000"/>
                    <a:satMod val="150000"/>
                  </a:srgbClr>
                </a:gs>
                <a:gs pos="92000">
                  <a:srgbClr val="CF6DA4">
                    <a:hueOff val="-18055798"/>
                    <a:satOff val="44459"/>
                    <a:lumOff val="-980"/>
                    <a:alphaOff val="0"/>
                    <a:tint val="98000"/>
                    <a:shade val="90000"/>
                    <a:satMod val="128000"/>
                  </a:srgbClr>
                </a:gs>
                <a:gs pos="100000">
                  <a:srgbClr val="CF6DA4">
                    <a:hueOff val="-18055798"/>
                    <a:satOff val="44459"/>
                    <a:lumOff val="-980"/>
                    <a:alphaOff val="0"/>
                    <a:tint val="90000"/>
                    <a:shade val="97000"/>
                    <a:satMod val="128000"/>
                  </a:srgbClr>
                </a:gs>
              </a:gsLst>
              <a:lin ang="5400000" scaled="1"/>
            </a:gradFill>
            <a:ln>
              <a:noFill/>
            </a:ln>
            <a:effectLst>
              <a:outerShdw blurRad="39000" dist="25400" dir="5400000" rotWithShape="0">
                <a:srgbClr val="CF6DA4">
                  <a:hueOff val="-18055798"/>
                  <a:satOff val="44459"/>
                  <a:lumOff val="-980"/>
                  <a:alphaOff val="0"/>
                  <a:shade val="33000"/>
                  <a:alpha val="83000"/>
                </a:srgbClr>
              </a:outerShdw>
            </a:effectLst>
          </p:spPr>
        </p:sp>
        <p:sp>
          <p:nvSpPr>
            <p:cNvPr id="23" name="圆角矩形 16"/>
            <p:cNvSpPr/>
            <p:nvPr/>
          </p:nvSpPr>
          <p:spPr>
            <a:xfrm>
              <a:off x="452406" y="1242394"/>
              <a:ext cx="1909790" cy="782079"/>
            </a:xfrm>
            <a:prstGeom prst="rect">
              <a:avLst/>
            </a:prstGeom>
            <a:noFill/>
            <a:ln>
              <a:noFill/>
            </a:ln>
            <a:effectLst/>
          </p:spPr>
          <p:txBody>
            <a:bodyPr lIns="110490" tIns="110490" rIns="110490" bIns="110490" spcCol="1270" anchor="ctr"/>
            <a:lstStyle/>
            <a:p>
              <a:pPr lvl="0" algn="ctr" defTabSz="1289050">
                <a:lnSpc>
                  <a:spcPct val="90000"/>
                </a:lnSpc>
                <a:spcAft>
                  <a:spcPct val="35000"/>
                </a:spcAft>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进路空闲</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grpSp>
        <p:nvGrpSpPr>
          <p:cNvPr id="24" name="组合 7"/>
          <p:cNvGrpSpPr>
            <a:grpSpLocks/>
          </p:cNvGrpSpPr>
          <p:nvPr/>
        </p:nvGrpSpPr>
        <p:grpSpPr bwMode="auto">
          <a:xfrm>
            <a:off x="1758966" y="5100648"/>
            <a:ext cx="2360386" cy="642942"/>
            <a:chOff x="2119288" y="2370"/>
            <a:chExt cx="1905039" cy="867742"/>
          </a:xfrm>
        </p:grpSpPr>
        <p:sp>
          <p:nvSpPr>
            <p:cNvPr id="25" name="圆角矩形 24"/>
            <p:cNvSpPr/>
            <p:nvPr/>
          </p:nvSpPr>
          <p:spPr>
            <a:xfrm>
              <a:off x="2147864" y="2370"/>
              <a:ext cx="1800271" cy="867742"/>
            </a:xfrm>
            <a:prstGeom prst="roundRect">
              <a:avLst/>
            </a:prstGeom>
            <a:gradFill rotWithShape="1">
              <a:gsLst>
                <a:gs pos="0">
                  <a:srgbClr val="CF6DA4">
                    <a:hueOff val="0"/>
                    <a:satOff val="0"/>
                    <a:lumOff val="0"/>
                    <a:alphaOff val="0"/>
                    <a:tint val="74000"/>
                  </a:srgbClr>
                </a:gs>
                <a:gs pos="49000">
                  <a:srgbClr val="CF6DA4">
                    <a:hueOff val="0"/>
                    <a:satOff val="0"/>
                    <a:lumOff val="0"/>
                    <a:alphaOff val="0"/>
                    <a:tint val="96000"/>
                    <a:shade val="84000"/>
                    <a:satMod val="110000"/>
                  </a:srgbClr>
                </a:gs>
                <a:gs pos="49100">
                  <a:srgbClr val="CF6DA4">
                    <a:hueOff val="0"/>
                    <a:satOff val="0"/>
                    <a:lumOff val="0"/>
                    <a:alphaOff val="0"/>
                    <a:shade val="55000"/>
                    <a:satMod val="150000"/>
                  </a:srgbClr>
                </a:gs>
                <a:gs pos="92000">
                  <a:srgbClr val="CF6DA4">
                    <a:hueOff val="0"/>
                    <a:satOff val="0"/>
                    <a:lumOff val="0"/>
                    <a:alphaOff val="0"/>
                    <a:tint val="98000"/>
                    <a:shade val="90000"/>
                    <a:satMod val="128000"/>
                  </a:srgbClr>
                </a:gs>
                <a:gs pos="100000">
                  <a:srgbClr val="CF6DA4">
                    <a:hueOff val="0"/>
                    <a:satOff val="0"/>
                    <a:lumOff val="0"/>
                    <a:alphaOff val="0"/>
                    <a:tint val="90000"/>
                    <a:shade val="97000"/>
                    <a:satMod val="128000"/>
                  </a:srgbClr>
                </a:gs>
              </a:gsLst>
              <a:lin ang="5400000" scaled="1"/>
            </a:gradFill>
            <a:ln>
              <a:noFill/>
            </a:ln>
            <a:effectLst>
              <a:outerShdw blurRad="39000" dist="25400" dir="5400000" rotWithShape="0">
                <a:srgbClr val="CF6DA4">
                  <a:hueOff val="0"/>
                  <a:satOff val="0"/>
                  <a:lumOff val="0"/>
                  <a:alphaOff val="0"/>
                  <a:shade val="33000"/>
                  <a:alpha val="83000"/>
                </a:srgbClr>
              </a:outerShdw>
            </a:effectLst>
          </p:spPr>
        </p:sp>
        <p:sp>
          <p:nvSpPr>
            <p:cNvPr id="26" name="圆角矩形 4"/>
            <p:cNvSpPr/>
            <p:nvPr/>
          </p:nvSpPr>
          <p:spPr>
            <a:xfrm>
              <a:off x="2119288" y="45201"/>
              <a:ext cx="1905039" cy="782079"/>
            </a:xfrm>
            <a:prstGeom prst="rect">
              <a:avLst/>
            </a:prstGeom>
            <a:noFill/>
            <a:ln>
              <a:noFill/>
            </a:ln>
            <a:effectLst/>
          </p:spPr>
          <p:txBody>
            <a:bodyPr lIns="110490" tIns="110490" rIns="110490" bIns="110490" spcCol="1270" anchor="ctr"/>
            <a:lstStyle/>
            <a:p>
              <a:pPr marL="0" marR="0" lvl="0" indent="0" algn="ctr" defTabSz="1289050" eaLnBrk="1" fontAlgn="auto" latinLnBrk="0" hangingPunct="1">
                <a:lnSpc>
                  <a:spcPct val="90000"/>
                </a:lnSpc>
                <a:spcBef>
                  <a:spcPts val="0"/>
                </a:spcBef>
                <a:spcAft>
                  <a:spcPct val="3500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道岔位置正确</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sp>
        <p:nvSpPr>
          <p:cNvPr id="27" name="燕尾形箭头 26"/>
          <p:cNvSpPr/>
          <p:nvPr/>
        </p:nvSpPr>
        <p:spPr>
          <a:xfrm>
            <a:off x="4259651" y="5172086"/>
            <a:ext cx="642942" cy="500066"/>
          </a:xfrm>
          <a:prstGeom prst="notchedRightArrow">
            <a:avLst/>
          </a:prstGeom>
          <a:solidFill>
            <a:srgbClr val="FF99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5045469" y="5055469"/>
            <a:ext cx="1500198" cy="830997"/>
          </a:xfrm>
          <a:prstGeom prst="rect">
            <a:avLst/>
          </a:prstGeom>
        </p:spPr>
        <p:txBody>
          <a:bodyPr wrap="square">
            <a:spAutoFit/>
          </a:bodyPr>
          <a:lstStyle/>
          <a:p>
            <a:r>
              <a:rPr lang="zh-CN" altLang="en-US" sz="2400" b="1" dirty="0" smtClean="0">
                <a:solidFill>
                  <a:srgbClr val="333399"/>
                </a:solidFill>
                <a:latin typeface="宋体" pitchFamily="2" charset="-122"/>
                <a:ea typeface="宋体" pitchFamily="2" charset="-122"/>
              </a:rPr>
              <a:t>防护进路信号开放</a:t>
            </a:r>
          </a:p>
        </p:txBody>
      </p:sp>
      <p:sp>
        <p:nvSpPr>
          <p:cNvPr id="29" name="燕尾形箭头 28"/>
          <p:cNvSpPr/>
          <p:nvPr/>
        </p:nvSpPr>
        <p:spPr>
          <a:xfrm>
            <a:off x="6688543" y="5172086"/>
            <a:ext cx="642942" cy="500066"/>
          </a:xfrm>
          <a:prstGeom prst="notchedRightArrow">
            <a:avLst/>
          </a:prstGeom>
          <a:solidFill>
            <a:srgbClr val="FF99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9"/>
          <p:cNvGrpSpPr>
            <a:grpSpLocks/>
          </p:cNvGrpSpPr>
          <p:nvPr/>
        </p:nvGrpSpPr>
        <p:grpSpPr bwMode="auto">
          <a:xfrm>
            <a:off x="7474361" y="5957904"/>
            <a:ext cx="2425326" cy="642942"/>
            <a:chOff x="3638479" y="1199563"/>
            <a:chExt cx="1957451" cy="867742"/>
          </a:xfrm>
        </p:grpSpPr>
        <p:sp>
          <p:nvSpPr>
            <p:cNvPr id="31" name="圆角矩形 30"/>
            <p:cNvSpPr/>
            <p:nvPr/>
          </p:nvSpPr>
          <p:spPr>
            <a:xfrm>
              <a:off x="3737314" y="1199563"/>
              <a:ext cx="1800271" cy="867742"/>
            </a:xfrm>
            <a:prstGeom prst="roundRect">
              <a:avLst/>
            </a:prstGeom>
            <a:gradFill rotWithShape="1">
              <a:gsLst>
                <a:gs pos="0">
                  <a:srgbClr val="CF6DA4">
                    <a:hueOff val="-4513949"/>
                    <a:satOff val="11115"/>
                    <a:lumOff val="-245"/>
                    <a:alphaOff val="0"/>
                    <a:tint val="74000"/>
                  </a:srgbClr>
                </a:gs>
                <a:gs pos="49000">
                  <a:srgbClr val="CF6DA4">
                    <a:hueOff val="-4513949"/>
                    <a:satOff val="11115"/>
                    <a:lumOff val="-245"/>
                    <a:alphaOff val="0"/>
                    <a:tint val="96000"/>
                    <a:shade val="84000"/>
                    <a:satMod val="110000"/>
                  </a:srgbClr>
                </a:gs>
                <a:gs pos="49100">
                  <a:srgbClr val="CF6DA4">
                    <a:hueOff val="-4513949"/>
                    <a:satOff val="11115"/>
                    <a:lumOff val="-245"/>
                    <a:alphaOff val="0"/>
                    <a:shade val="55000"/>
                    <a:satMod val="150000"/>
                  </a:srgbClr>
                </a:gs>
                <a:gs pos="92000">
                  <a:srgbClr val="CF6DA4">
                    <a:hueOff val="-4513949"/>
                    <a:satOff val="11115"/>
                    <a:lumOff val="-245"/>
                    <a:alphaOff val="0"/>
                    <a:tint val="98000"/>
                    <a:shade val="90000"/>
                    <a:satMod val="128000"/>
                  </a:srgbClr>
                </a:gs>
                <a:gs pos="100000">
                  <a:srgbClr val="CF6DA4">
                    <a:hueOff val="-4513949"/>
                    <a:satOff val="11115"/>
                    <a:lumOff val="-245"/>
                    <a:alphaOff val="0"/>
                    <a:tint val="90000"/>
                    <a:shade val="97000"/>
                    <a:satMod val="128000"/>
                  </a:srgbClr>
                </a:gs>
              </a:gsLst>
              <a:lin ang="5400000" scaled="1"/>
            </a:gradFill>
            <a:ln>
              <a:noFill/>
            </a:ln>
            <a:effectLst>
              <a:outerShdw blurRad="39000" dist="25400" dir="5400000" rotWithShape="0">
                <a:srgbClr val="CF6DA4">
                  <a:hueOff val="-4513949"/>
                  <a:satOff val="11115"/>
                  <a:lumOff val="-245"/>
                  <a:alphaOff val="0"/>
                  <a:shade val="33000"/>
                  <a:alpha val="83000"/>
                </a:srgbClr>
              </a:outerShdw>
            </a:effectLst>
          </p:spPr>
        </p:sp>
        <p:sp>
          <p:nvSpPr>
            <p:cNvPr id="32" name="圆角矩形 7"/>
            <p:cNvSpPr/>
            <p:nvPr/>
          </p:nvSpPr>
          <p:spPr>
            <a:xfrm>
              <a:off x="3638479" y="1242394"/>
              <a:ext cx="1957451" cy="782079"/>
            </a:xfrm>
            <a:prstGeom prst="rect">
              <a:avLst/>
            </a:prstGeom>
            <a:noFill/>
            <a:ln>
              <a:noFill/>
            </a:ln>
            <a:effectLst/>
          </p:spPr>
          <p:txBody>
            <a:bodyPr lIns="110490" tIns="110490" rIns="110490" bIns="110490" spcCol="1270" anchor="ctr"/>
            <a:lstStyle/>
            <a:p>
              <a:pPr marL="0" marR="0" lvl="0" indent="0" algn="ctr" defTabSz="1289050" eaLnBrk="1" fontAlgn="auto" latinLnBrk="0" hangingPunct="1">
                <a:lnSpc>
                  <a:spcPct val="90000"/>
                </a:lnSpc>
                <a:spcBef>
                  <a:spcPts val="0"/>
                </a:spcBef>
                <a:spcAft>
                  <a:spcPct val="3500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敌对信号         不能开放</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grpSp>
        <p:nvGrpSpPr>
          <p:cNvPr id="33" name="组合 15"/>
          <p:cNvGrpSpPr>
            <a:grpSpLocks/>
          </p:cNvGrpSpPr>
          <p:nvPr/>
        </p:nvGrpSpPr>
        <p:grpSpPr bwMode="auto">
          <a:xfrm>
            <a:off x="7470794" y="4243392"/>
            <a:ext cx="2366272" cy="642942"/>
            <a:chOff x="452406" y="1199563"/>
            <a:chExt cx="1909790" cy="867742"/>
          </a:xfrm>
        </p:grpSpPr>
        <p:sp>
          <p:nvSpPr>
            <p:cNvPr id="34" name="圆角矩形 33"/>
            <p:cNvSpPr/>
            <p:nvPr/>
          </p:nvSpPr>
          <p:spPr>
            <a:xfrm>
              <a:off x="500068" y="1199563"/>
              <a:ext cx="1800271" cy="867742"/>
            </a:xfrm>
            <a:prstGeom prst="roundRect">
              <a:avLst/>
            </a:prstGeom>
            <a:gradFill rotWithShape="1">
              <a:gsLst>
                <a:gs pos="0">
                  <a:srgbClr val="CF6DA4">
                    <a:hueOff val="-18055798"/>
                    <a:satOff val="44459"/>
                    <a:lumOff val="-980"/>
                    <a:alphaOff val="0"/>
                    <a:tint val="74000"/>
                  </a:srgbClr>
                </a:gs>
                <a:gs pos="49000">
                  <a:srgbClr val="CF6DA4">
                    <a:hueOff val="-18055798"/>
                    <a:satOff val="44459"/>
                    <a:lumOff val="-980"/>
                    <a:alphaOff val="0"/>
                    <a:tint val="96000"/>
                    <a:shade val="84000"/>
                    <a:satMod val="110000"/>
                  </a:srgbClr>
                </a:gs>
                <a:gs pos="49100">
                  <a:srgbClr val="CF6DA4">
                    <a:hueOff val="-18055798"/>
                    <a:satOff val="44459"/>
                    <a:lumOff val="-980"/>
                    <a:alphaOff val="0"/>
                    <a:shade val="55000"/>
                    <a:satMod val="150000"/>
                  </a:srgbClr>
                </a:gs>
                <a:gs pos="92000">
                  <a:srgbClr val="CF6DA4">
                    <a:hueOff val="-18055798"/>
                    <a:satOff val="44459"/>
                    <a:lumOff val="-980"/>
                    <a:alphaOff val="0"/>
                    <a:tint val="98000"/>
                    <a:shade val="90000"/>
                    <a:satMod val="128000"/>
                  </a:srgbClr>
                </a:gs>
                <a:gs pos="100000">
                  <a:srgbClr val="CF6DA4">
                    <a:hueOff val="-18055798"/>
                    <a:satOff val="44459"/>
                    <a:lumOff val="-980"/>
                    <a:alphaOff val="0"/>
                    <a:tint val="90000"/>
                    <a:shade val="97000"/>
                    <a:satMod val="128000"/>
                  </a:srgbClr>
                </a:gs>
              </a:gsLst>
              <a:lin ang="5400000" scaled="1"/>
            </a:gradFill>
            <a:ln>
              <a:noFill/>
            </a:ln>
            <a:effectLst>
              <a:outerShdw blurRad="39000" dist="25400" dir="5400000" rotWithShape="0">
                <a:srgbClr val="CF6DA4">
                  <a:hueOff val="-18055798"/>
                  <a:satOff val="44459"/>
                  <a:lumOff val="-980"/>
                  <a:alphaOff val="0"/>
                  <a:shade val="33000"/>
                  <a:alpha val="83000"/>
                </a:srgbClr>
              </a:outerShdw>
            </a:effectLst>
          </p:spPr>
        </p:sp>
        <p:sp>
          <p:nvSpPr>
            <p:cNvPr id="35" name="圆角矩形 16"/>
            <p:cNvSpPr/>
            <p:nvPr/>
          </p:nvSpPr>
          <p:spPr>
            <a:xfrm>
              <a:off x="452406" y="1242394"/>
              <a:ext cx="1909790" cy="782079"/>
            </a:xfrm>
            <a:prstGeom prst="rect">
              <a:avLst/>
            </a:prstGeom>
            <a:noFill/>
            <a:ln>
              <a:noFill/>
            </a:ln>
            <a:effectLst/>
          </p:spPr>
          <p:txBody>
            <a:bodyPr lIns="110490" tIns="110490" rIns="110490" bIns="110490" spcCol="1270" anchor="ctr"/>
            <a:lstStyle/>
            <a:p>
              <a:pPr lvl="0" algn="ctr" defTabSz="1289050">
                <a:lnSpc>
                  <a:spcPct val="90000"/>
                </a:lnSpc>
                <a:spcAft>
                  <a:spcPct val="35000"/>
                </a:spcAft>
                <a:defRPr/>
              </a:pPr>
              <a:r>
                <a:rPr lang="zh-CN" altLang="en-US" sz="2400" b="1" kern="0" dirty="0" smtClean="0">
                  <a:solidFill>
                    <a:sysClr val="window" lastClr="FFFFFF"/>
                  </a:solidFill>
                  <a:latin typeface="Times New Roman" pitchFamily="18" charset="0"/>
                  <a:ea typeface="+mj-ea"/>
                  <a:cs typeface="Times New Roman" pitchFamily="18" charset="0"/>
                </a:rPr>
                <a:t>道岔锁闭</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grpSp>
        <p:nvGrpSpPr>
          <p:cNvPr id="36" name="组合 7"/>
          <p:cNvGrpSpPr>
            <a:grpSpLocks/>
          </p:cNvGrpSpPr>
          <p:nvPr/>
        </p:nvGrpSpPr>
        <p:grpSpPr bwMode="auto">
          <a:xfrm>
            <a:off x="7541877" y="5100648"/>
            <a:ext cx="2360386" cy="642942"/>
            <a:chOff x="2119288" y="2370"/>
            <a:chExt cx="1905039" cy="867742"/>
          </a:xfrm>
        </p:grpSpPr>
        <p:sp>
          <p:nvSpPr>
            <p:cNvPr id="37" name="圆角矩形 36"/>
            <p:cNvSpPr/>
            <p:nvPr/>
          </p:nvSpPr>
          <p:spPr>
            <a:xfrm>
              <a:off x="2147864" y="2370"/>
              <a:ext cx="1800271" cy="867742"/>
            </a:xfrm>
            <a:prstGeom prst="roundRect">
              <a:avLst/>
            </a:prstGeom>
            <a:gradFill rotWithShape="1">
              <a:gsLst>
                <a:gs pos="0">
                  <a:srgbClr val="CF6DA4">
                    <a:hueOff val="0"/>
                    <a:satOff val="0"/>
                    <a:lumOff val="0"/>
                    <a:alphaOff val="0"/>
                    <a:tint val="74000"/>
                  </a:srgbClr>
                </a:gs>
                <a:gs pos="49000">
                  <a:srgbClr val="CF6DA4">
                    <a:hueOff val="0"/>
                    <a:satOff val="0"/>
                    <a:lumOff val="0"/>
                    <a:alphaOff val="0"/>
                    <a:tint val="96000"/>
                    <a:shade val="84000"/>
                    <a:satMod val="110000"/>
                  </a:srgbClr>
                </a:gs>
                <a:gs pos="49100">
                  <a:srgbClr val="CF6DA4">
                    <a:hueOff val="0"/>
                    <a:satOff val="0"/>
                    <a:lumOff val="0"/>
                    <a:alphaOff val="0"/>
                    <a:shade val="55000"/>
                    <a:satMod val="150000"/>
                  </a:srgbClr>
                </a:gs>
                <a:gs pos="92000">
                  <a:srgbClr val="CF6DA4">
                    <a:hueOff val="0"/>
                    <a:satOff val="0"/>
                    <a:lumOff val="0"/>
                    <a:alphaOff val="0"/>
                    <a:tint val="98000"/>
                    <a:shade val="90000"/>
                    <a:satMod val="128000"/>
                  </a:srgbClr>
                </a:gs>
                <a:gs pos="100000">
                  <a:srgbClr val="CF6DA4">
                    <a:hueOff val="0"/>
                    <a:satOff val="0"/>
                    <a:lumOff val="0"/>
                    <a:alphaOff val="0"/>
                    <a:tint val="90000"/>
                    <a:shade val="97000"/>
                    <a:satMod val="128000"/>
                  </a:srgbClr>
                </a:gs>
              </a:gsLst>
              <a:lin ang="5400000" scaled="1"/>
            </a:gradFill>
            <a:ln>
              <a:noFill/>
            </a:ln>
            <a:effectLst>
              <a:outerShdw blurRad="39000" dist="25400" dir="5400000" rotWithShape="0">
                <a:srgbClr val="CF6DA4">
                  <a:hueOff val="0"/>
                  <a:satOff val="0"/>
                  <a:lumOff val="0"/>
                  <a:alphaOff val="0"/>
                  <a:shade val="33000"/>
                  <a:alpha val="83000"/>
                </a:srgbClr>
              </a:outerShdw>
            </a:effectLst>
          </p:spPr>
        </p:sp>
        <p:sp>
          <p:nvSpPr>
            <p:cNvPr id="38" name="圆角矩形 4"/>
            <p:cNvSpPr/>
            <p:nvPr/>
          </p:nvSpPr>
          <p:spPr>
            <a:xfrm>
              <a:off x="2119288" y="45201"/>
              <a:ext cx="1905039" cy="782079"/>
            </a:xfrm>
            <a:prstGeom prst="rect">
              <a:avLst/>
            </a:prstGeom>
            <a:noFill/>
            <a:ln>
              <a:noFill/>
            </a:ln>
            <a:effectLst/>
          </p:spPr>
          <p:txBody>
            <a:bodyPr lIns="110490" tIns="110490" rIns="110490" bIns="110490" spcCol="1270" anchor="ctr"/>
            <a:lstStyle/>
            <a:p>
              <a:pPr marL="0" marR="0" lvl="0" indent="0" algn="ctr" defTabSz="1289050" eaLnBrk="1" fontAlgn="auto" latinLnBrk="0" hangingPunct="1">
                <a:lnSpc>
                  <a:spcPct val="90000"/>
                </a:lnSpc>
                <a:spcBef>
                  <a:spcPts val="0"/>
                </a:spcBef>
                <a:spcAft>
                  <a:spcPct val="3500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敌对进路        不能建立</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4"/>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0-#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 presetClass="entr" presetSubtype="0"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fill="hold"/>
                                        <p:tgtEl>
                                          <p:spTgt spid="29"/>
                                        </p:tgtEl>
                                        <p:attrNameLst>
                                          <p:attrName>ppt_x</p:attrName>
                                        </p:attrNameLst>
                                      </p:cBhvr>
                                      <p:tavLst>
                                        <p:tav tm="0">
                                          <p:val>
                                            <p:strVal val="0-#ppt_w/2"/>
                                          </p:val>
                                        </p:tav>
                                        <p:tav tm="100000">
                                          <p:val>
                                            <p:strVal val="#ppt_x"/>
                                          </p:val>
                                        </p:tav>
                                      </p:tavLst>
                                    </p:anim>
                                    <p:anim calcmode="lin" valueType="num">
                                      <p:cBhvr additive="base">
                                        <p:cTn id="27" dur="500" fill="hold"/>
                                        <p:tgtEl>
                                          <p:spTgt spid="29"/>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1" presetClass="entr" presetSubtype="0"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childTnLst>
                          </p:cTn>
                        </p:par>
                        <p:par>
                          <p:cTn id="31" fill="hold">
                            <p:stCondLst>
                              <p:cond delay="500"/>
                            </p:stCondLst>
                            <p:childTnLst>
                              <p:par>
                                <p:cTn id="32" presetID="1" presetClass="entr" presetSubtype="0"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childTnLst>
                                </p:cTn>
                              </p:par>
                            </p:childTnLst>
                          </p:cTn>
                        </p:par>
                        <p:par>
                          <p:cTn id="34" fill="hold">
                            <p:stCondLst>
                              <p:cond delay="500"/>
                            </p:stCondLst>
                            <p:childTnLst>
                              <p:par>
                                <p:cTn id="35" presetID="1" presetClass="entr" presetSubtype="0"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TextBox 6"/>
          <p:cNvSpPr txBox="1"/>
          <p:nvPr/>
        </p:nvSpPr>
        <p:spPr>
          <a:xfrm>
            <a:off x="619880" y="1743062"/>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5</a:t>
            </a:r>
            <a:r>
              <a:rPr lang="zh-CN" altLang="en-US" sz="2400" b="1" dirty="0" smtClean="0">
                <a:solidFill>
                  <a:srgbClr val="333399"/>
                </a:solidFill>
                <a:latin typeface="Times New Roman" pitchFamily="18" charset="0"/>
                <a:ea typeface="+mj-ea"/>
                <a:cs typeface="Times New Roman" pitchFamily="18" charset="0"/>
              </a:rPr>
              <a:t>）保护进路</a:t>
            </a:r>
          </a:p>
        </p:txBody>
      </p:sp>
      <p:sp>
        <p:nvSpPr>
          <p:cNvPr id="8" name="TextBox 7"/>
          <p:cNvSpPr txBox="1"/>
          <p:nvPr/>
        </p:nvSpPr>
        <p:spPr>
          <a:xfrm>
            <a:off x="548442" y="2528880"/>
            <a:ext cx="11072890" cy="861774"/>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ln>
            <a:solidFill>
              <a:schemeClr val="tx1"/>
            </a:solidFill>
          </a:ln>
        </p:spPr>
        <p:txBody>
          <a:bodyPr wrap="square" rtlCol="0">
            <a:spAutoFit/>
          </a:bodyPr>
          <a:lstStyle/>
          <a:p>
            <a:pPr>
              <a:lnSpc>
                <a:spcPct val="125000"/>
              </a:lnSpc>
            </a:pPr>
            <a:r>
              <a:rPr lang="zh-CN" altLang="en-US" sz="2000" b="1" dirty="0" smtClean="0">
                <a:latin typeface="Times New Roman" pitchFamily="18" charset="0"/>
                <a:ea typeface="+mj-ea"/>
                <a:cs typeface="Times New Roman" pitchFamily="18" charset="0"/>
              </a:rPr>
              <a:t>        在</a:t>
            </a:r>
            <a:r>
              <a:rPr lang="en-US" altLang="zh-CN" sz="2000" b="1" dirty="0" smtClean="0">
                <a:latin typeface="Times New Roman" pitchFamily="18" charset="0"/>
                <a:ea typeface="+mj-ea"/>
                <a:cs typeface="Times New Roman" pitchFamily="18" charset="0"/>
              </a:rPr>
              <a:t>CBTC</a:t>
            </a:r>
            <a:r>
              <a:rPr lang="zh-CN" altLang="en-US" sz="2000" b="1" dirty="0" smtClean="0">
                <a:latin typeface="Times New Roman" pitchFamily="18" charset="0"/>
                <a:ea typeface="+mj-ea"/>
                <a:cs typeface="Times New Roman" pitchFamily="18" charset="0"/>
              </a:rPr>
              <a:t>系统中，保护进路是用来避免列车因停车误差而面临的安全隐患。保护进路长度在设计时通过计算得到，为进路终端停车点信号机内方一个区段。</a:t>
            </a:r>
          </a:p>
        </p:txBody>
      </p:sp>
      <p:sp>
        <p:nvSpPr>
          <p:cNvPr id="9" name="TextBox 8"/>
          <p:cNvSpPr txBox="1"/>
          <p:nvPr/>
        </p:nvSpPr>
        <p:spPr>
          <a:xfrm>
            <a:off x="548443" y="3671888"/>
            <a:ext cx="11094870" cy="1246495"/>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ln>
            <a:solidFill>
              <a:schemeClr val="tx1"/>
            </a:solidFill>
          </a:ln>
        </p:spPr>
        <p:txBody>
          <a:bodyPr wrap="square" rtlCol="0">
            <a:spAutoFit/>
          </a:bodyPr>
          <a:lstStyle/>
          <a:p>
            <a:pPr>
              <a:lnSpc>
                <a:spcPct val="125000"/>
              </a:lnSpc>
            </a:pPr>
            <a:r>
              <a:rPr lang="zh-CN" altLang="en-US" sz="2000" b="1" dirty="0" smtClean="0">
                <a:latin typeface="Times New Roman" pitchFamily="18" charset="0"/>
                <a:ea typeface="+mj-ea"/>
                <a:cs typeface="Times New Roman" pitchFamily="18" charset="0"/>
              </a:rPr>
              <a:t>         保护进路不需人工办理，当接车进路建立、列车驶入触发区段时，自动触发并建立。一旦建立，不可以人工解锁。待列车驶入停车区段，联锁接收到</a:t>
            </a:r>
            <a:r>
              <a:rPr lang="en-US" altLang="zh-CN" sz="2000" b="1" dirty="0" smtClean="0">
                <a:latin typeface="Times New Roman" pitchFamily="18" charset="0"/>
                <a:ea typeface="+mj-ea"/>
                <a:cs typeface="Times New Roman" pitchFamily="18" charset="0"/>
              </a:rPr>
              <a:t>CBTC</a:t>
            </a:r>
            <a:r>
              <a:rPr lang="zh-CN" altLang="en-US" sz="2000" b="1" dirty="0" smtClean="0">
                <a:latin typeface="Times New Roman" pitchFamily="18" charset="0"/>
                <a:ea typeface="+mj-ea"/>
                <a:cs typeface="Times New Roman" pitchFamily="18" charset="0"/>
              </a:rPr>
              <a:t>系统发送的停稳信息或经过停稳延时判断，并适当延时后，保护进路自动解锁。</a:t>
            </a:r>
          </a:p>
        </p:txBody>
      </p:sp>
      <p:grpSp>
        <p:nvGrpSpPr>
          <p:cNvPr id="10" name="组合 9"/>
          <p:cNvGrpSpPr/>
          <p:nvPr/>
        </p:nvGrpSpPr>
        <p:grpSpPr>
          <a:xfrm>
            <a:off x="2262954" y="5457838"/>
            <a:ext cx="2428860" cy="642942"/>
            <a:chOff x="642910" y="4538971"/>
            <a:chExt cx="2214578" cy="642942"/>
          </a:xfrm>
        </p:grpSpPr>
        <p:sp>
          <p:nvSpPr>
            <p:cNvPr id="11" name="圆角矩形 10"/>
            <p:cNvSpPr/>
            <p:nvPr/>
          </p:nvSpPr>
          <p:spPr>
            <a:xfrm>
              <a:off x="642910" y="4538971"/>
              <a:ext cx="2214578" cy="642942"/>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773181" y="4643446"/>
              <a:ext cx="1860884" cy="461665"/>
            </a:xfrm>
            <a:prstGeom prst="rect">
              <a:avLst/>
            </a:prstGeom>
            <a:noFill/>
          </p:spPr>
          <p:txBody>
            <a:bodyPr wrap="none" rtlCol="0">
              <a:spAutoFit/>
            </a:bodyPr>
            <a:lstStyle/>
            <a:p>
              <a:r>
                <a:rPr lang="zh-CN" altLang="en-US" sz="2400" b="1" dirty="0" smtClean="0">
                  <a:solidFill>
                    <a:schemeClr val="bg1"/>
                  </a:solidFill>
                  <a:latin typeface="+mj-ea"/>
                  <a:ea typeface="+mj-ea"/>
                </a:rPr>
                <a:t>保护进路解锁</a:t>
              </a:r>
              <a:endParaRPr lang="zh-CN" altLang="en-US" sz="2400" b="1" dirty="0">
                <a:solidFill>
                  <a:schemeClr val="bg1"/>
                </a:solidFill>
                <a:latin typeface="+mj-ea"/>
                <a:ea typeface="+mj-ea"/>
              </a:endParaRPr>
            </a:p>
          </p:txBody>
        </p:sp>
      </p:grpSp>
      <p:sp>
        <p:nvSpPr>
          <p:cNvPr id="13" name="右箭头 12"/>
          <p:cNvSpPr/>
          <p:nvPr/>
        </p:nvSpPr>
        <p:spPr>
          <a:xfrm>
            <a:off x="5120474" y="5490875"/>
            <a:ext cx="785818" cy="571504"/>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CN" altLang="en-US"/>
          </a:p>
        </p:txBody>
      </p:sp>
      <p:sp>
        <p:nvSpPr>
          <p:cNvPr id="14" name="矩形 13"/>
          <p:cNvSpPr/>
          <p:nvPr/>
        </p:nvSpPr>
        <p:spPr>
          <a:xfrm>
            <a:off x="6406358" y="5419437"/>
            <a:ext cx="3143272" cy="830997"/>
          </a:xfrm>
          <a:prstGeom prst="rect">
            <a:avLst/>
          </a:prstGeom>
        </p:spPr>
        <p:txBody>
          <a:bodyPr wrap="square">
            <a:spAutoFit/>
          </a:bodyPr>
          <a:lstStyle/>
          <a:p>
            <a:r>
              <a:rPr lang="zh-CN" altLang="en-US" sz="2400" b="1" dirty="0" smtClean="0">
                <a:solidFill>
                  <a:srgbClr val="333399"/>
                </a:solidFill>
                <a:latin typeface="宋体" pitchFamily="2" charset="-122"/>
                <a:ea typeface="宋体" pitchFamily="2" charset="-122"/>
              </a:rPr>
              <a:t>须检查保护进路所在轨道区段空闲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TextBox 6"/>
          <p:cNvSpPr txBox="1"/>
          <p:nvPr/>
        </p:nvSpPr>
        <p:spPr>
          <a:xfrm>
            <a:off x="428596" y="1681451"/>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6</a:t>
            </a:r>
            <a:r>
              <a:rPr lang="zh-CN" altLang="en-US" sz="2400" b="1" dirty="0" smtClean="0">
                <a:solidFill>
                  <a:srgbClr val="333399"/>
                </a:solidFill>
                <a:latin typeface="Times New Roman" pitchFamily="18" charset="0"/>
                <a:ea typeface="+mj-ea"/>
                <a:cs typeface="Times New Roman" pitchFamily="18" charset="0"/>
              </a:rPr>
              <a:t>）运行方向</a:t>
            </a:r>
          </a:p>
        </p:txBody>
      </p:sp>
      <p:sp>
        <p:nvSpPr>
          <p:cNvPr id="8" name="Rectangle 1"/>
          <p:cNvSpPr>
            <a:spLocks noChangeArrowheads="1"/>
          </p:cNvSpPr>
          <p:nvPr/>
        </p:nvSpPr>
        <p:spPr bwMode="auto">
          <a:xfrm>
            <a:off x="477004" y="2386004"/>
            <a:ext cx="11335611" cy="861774"/>
          </a:xfrm>
          <a:prstGeom prst="rect">
            <a:avLst/>
          </a:prstGeom>
          <a:gradFill flip="none" rotWithShape="1">
            <a:gsLst>
              <a:gs pos="0">
                <a:schemeClr val="accent4">
                  <a:lumMod val="20000"/>
                  <a:lumOff val="80000"/>
                </a:schemeClr>
              </a:gs>
              <a:gs pos="50000">
                <a:schemeClr val="bg1"/>
              </a:gs>
              <a:gs pos="100000">
                <a:srgbClr val="FF0000">
                  <a:tint val="23500"/>
                  <a:satMod val="160000"/>
                </a:srgbClr>
              </a:gs>
            </a:gsLst>
            <a:lin ang="0" scaled="1"/>
            <a:tileRect/>
          </a:grad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25000"/>
              </a:lnSpc>
              <a:spcBef>
                <a:spcPct val="0"/>
              </a:spcBef>
              <a:spcAft>
                <a:spcPct val="0"/>
              </a:spcAft>
              <a:defRPr/>
            </a:pPr>
            <a:r>
              <a:rPr lang="en-US" altLang="zh-CN" sz="2000" b="1" kern="0" dirty="0" smtClean="0">
                <a:latin typeface="Times New Roman" pitchFamily="18" charset="0"/>
                <a:ea typeface="宋体" pitchFamily="2" charset="-122"/>
                <a:cs typeface="Times New Roman" pitchFamily="18" charset="0"/>
              </a:rPr>
              <a:t>        CBTC</a:t>
            </a:r>
            <a:r>
              <a:rPr lang="zh-CN" altLang="en-US" sz="2000" b="1" kern="0" dirty="0" smtClean="0">
                <a:latin typeface="Times New Roman" pitchFamily="18" charset="0"/>
                <a:ea typeface="宋体" pitchFamily="2" charset="-122"/>
                <a:cs typeface="Times New Roman" pitchFamily="18" charset="0"/>
              </a:rPr>
              <a:t>系统中联锁需要为站内和区间的每个区段设置运行方向，运行方向随着进路的建立而建立，随着进路的解锁而清除。 </a:t>
            </a:r>
          </a:p>
        </p:txBody>
      </p:sp>
      <p:sp>
        <p:nvSpPr>
          <p:cNvPr id="9" name="Rectangle 1"/>
          <p:cNvSpPr>
            <a:spLocks noChangeArrowheads="1"/>
          </p:cNvSpPr>
          <p:nvPr/>
        </p:nvSpPr>
        <p:spPr bwMode="auto">
          <a:xfrm>
            <a:off x="477004" y="5815028"/>
            <a:ext cx="11335611" cy="861774"/>
          </a:xfrm>
          <a:prstGeom prst="rect">
            <a:avLst/>
          </a:prstGeom>
          <a:gradFill flip="none" rotWithShape="1">
            <a:gsLst>
              <a:gs pos="0">
                <a:schemeClr val="accent4">
                  <a:lumMod val="20000"/>
                  <a:lumOff val="80000"/>
                </a:schemeClr>
              </a:gs>
              <a:gs pos="50000">
                <a:schemeClr val="bg1"/>
              </a:gs>
              <a:gs pos="100000">
                <a:srgbClr val="FF0000">
                  <a:tint val="23500"/>
                  <a:satMod val="160000"/>
                </a:srgbClr>
              </a:gs>
            </a:gsLst>
            <a:lin ang="0" scaled="1"/>
            <a:tileRect/>
          </a:grad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25000"/>
              </a:lnSpc>
              <a:spcBef>
                <a:spcPct val="0"/>
              </a:spcBef>
              <a:spcAft>
                <a:spcPct val="0"/>
              </a:spcAft>
              <a:defRPr/>
            </a:pPr>
            <a:r>
              <a:rPr lang="zh-CN" altLang="en-US" sz="2000" b="1" kern="0" dirty="0" smtClean="0">
                <a:latin typeface="Times New Roman" pitchFamily="18" charset="0"/>
                <a:ea typeface="宋体" pitchFamily="2" charset="-122"/>
                <a:cs typeface="Times New Roman" pitchFamily="18" charset="0"/>
              </a:rPr>
              <a:t>        根据列车的自动成人工折返来改变折返区段的运行方向。停稳后，该区段的运行方向随折返进路的建立而自动转换。</a:t>
            </a:r>
          </a:p>
        </p:txBody>
      </p:sp>
      <p:pic>
        <p:nvPicPr>
          <p:cNvPr id="10" name="图片 9"/>
          <p:cNvPicPr/>
          <p:nvPr/>
        </p:nvPicPr>
        <p:blipFill>
          <a:blip r:embed="rId2">
            <a:lum bright="-10000" contrast="40000"/>
          </a:blip>
          <a:srcRect/>
          <a:stretch>
            <a:fillRect/>
          </a:stretch>
        </p:blipFill>
        <p:spPr bwMode="auto">
          <a:xfrm rot="-60000">
            <a:off x="2995657" y="3579508"/>
            <a:ext cx="5805472" cy="215038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TextBox 6"/>
          <p:cNvSpPr txBox="1"/>
          <p:nvPr/>
        </p:nvSpPr>
        <p:spPr>
          <a:xfrm>
            <a:off x="428596" y="1681451"/>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6</a:t>
            </a:r>
            <a:r>
              <a:rPr lang="zh-CN" altLang="en-US" sz="2400" b="1" dirty="0" smtClean="0">
                <a:solidFill>
                  <a:srgbClr val="333399"/>
                </a:solidFill>
                <a:latin typeface="Times New Roman" pitchFamily="18" charset="0"/>
                <a:ea typeface="+mj-ea"/>
                <a:cs typeface="Times New Roman" pitchFamily="18" charset="0"/>
              </a:rPr>
              <a:t>）运行方向</a:t>
            </a:r>
          </a:p>
        </p:txBody>
      </p:sp>
      <p:sp>
        <p:nvSpPr>
          <p:cNvPr id="9" name="Rectangle 1"/>
          <p:cNvSpPr>
            <a:spLocks noChangeArrowheads="1"/>
          </p:cNvSpPr>
          <p:nvPr/>
        </p:nvSpPr>
        <p:spPr bwMode="auto">
          <a:xfrm>
            <a:off x="405566" y="5137481"/>
            <a:ext cx="11501518" cy="18919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25000"/>
              </a:lnSpc>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Times New Roman" pitchFamily="18" charset="0"/>
              </a:rPr>
              <a:t> </a:t>
            </a:r>
            <a:r>
              <a:rPr lang="en-US" altLang="zh-CN" sz="2400" b="1" kern="0" dirty="0" smtClean="0">
                <a:solidFill>
                  <a:srgbClr val="333399"/>
                </a:solidFill>
                <a:latin typeface="Times New Roman" pitchFamily="18" charset="0"/>
                <a:ea typeface="宋体" pitchFamily="2" charset="-122"/>
                <a:cs typeface="Times New Roman" pitchFamily="18" charset="0"/>
              </a:rPr>
              <a:t>        </a:t>
            </a:r>
            <a:r>
              <a:rPr lang="zh-CN" altLang="en-US" sz="2400" b="1" kern="0" dirty="0" smtClean="0">
                <a:solidFill>
                  <a:srgbClr val="FF0000"/>
                </a:solidFill>
                <a:latin typeface="Times New Roman" pitchFamily="18" charset="0"/>
                <a:ea typeface="宋体" pitchFamily="2" charset="-122"/>
                <a:cs typeface="Times New Roman" pitchFamily="18" charset="0"/>
              </a:rPr>
              <a:t>当</a:t>
            </a:r>
            <a:r>
              <a:rPr lang="en-US" altLang="zh-CN" sz="2400" b="1" kern="0" dirty="0" smtClean="0">
                <a:solidFill>
                  <a:srgbClr val="FF0000"/>
                </a:solidFill>
                <a:latin typeface="Times New Roman" pitchFamily="18" charset="0"/>
                <a:ea typeface="宋体" pitchFamily="2" charset="-122"/>
                <a:cs typeface="Times New Roman" pitchFamily="18" charset="0"/>
              </a:rPr>
              <a:t>S4</a:t>
            </a:r>
            <a:r>
              <a:rPr lang="zh-CN" altLang="en-US" sz="2400" b="1" kern="0" dirty="0" smtClean="0">
                <a:solidFill>
                  <a:srgbClr val="FF0000"/>
                </a:solidFill>
                <a:latin typeface="Times New Roman" pitchFamily="18" charset="0"/>
                <a:ea typeface="宋体" pitchFamily="2" charset="-122"/>
                <a:cs typeface="Times New Roman" pitchFamily="18" charset="0"/>
              </a:rPr>
              <a:t>至</a:t>
            </a:r>
            <a:r>
              <a:rPr lang="en-US" altLang="zh-CN" sz="2400" b="1" kern="0" dirty="0" smtClean="0">
                <a:solidFill>
                  <a:srgbClr val="FF0000"/>
                </a:solidFill>
                <a:latin typeface="Times New Roman" pitchFamily="18" charset="0"/>
                <a:ea typeface="宋体" pitchFamily="2" charset="-122"/>
                <a:cs typeface="Times New Roman" pitchFamily="18" charset="0"/>
              </a:rPr>
              <a:t>S5</a:t>
            </a:r>
            <a:r>
              <a:rPr lang="zh-CN" altLang="en-US" sz="2400" b="1" kern="0" dirty="0" smtClean="0">
                <a:solidFill>
                  <a:srgbClr val="FF0000"/>
                </a:solidFill>
                <a:latin typeface="Times New Roman" pitchFamily="18" charset="0"/>
                <a:ea typeface="宋体" pitchFamily="2" charset="-122"/>
                <a:cs typeface="Times New Roman" pitchFamily="18" charset="0"/>
              </a:rPr>
              <a:t>的进路建立后</a:t>
            </a:r>
            <a:r>
              <a:rPr lang="zh-CN" altLang="en-US" sz="2400" b="1" kern="0" dirty="0" smtClean="0">
                <a:solidFill>
                  <a:srgbClr val="333399"/>
                </a:solidFill>
                <a:latin typeface="Times New Roman" pitchFamily="18" charset="0"/>
                <a:ea typeface="宋体" pitchFamily="2" charset="-122"/>
                <a:cs typeface="Times New Roman" pitchFamily="18" charset="0"/>
              </a:rPr>
              <a:t>，</a:t>
            </a:r>
            <a:r>
              <a:rPr lang="en-US" altLang="zh-CN" sz="2400" b="1" kern="0" dirty="0" smtClean="0">
                <a:solidFill>
                  <a:srgbClr val="FF00FF"/>
                </a:solidFill>
                <a:latin typeface="Times New Roman" pitchFamily="18" charset="0"/>
                <a:ea typeface="宋体" pitchFamily="2" charset="-122"/>
                <a:cs typeface="Times New Roman" pitchFamily="18" charset="0"/>
              </a:rPr>
              <a:t>EDG</a:t>
            </a:r>
            <a:r>
              <a:rPr lang="zh-CN" altLang="en-US" sz="2400" b="1" kern="0" dirty="0" smtClean="0">
                <a:solidFill>
                  <a:srgbClr val="FF00FF"/>
                </a:solidFill>
                <a:latin typeface="Times New Roman" pitchFamily="18" charset="0"/>
                <a:ea typeface="宋体" pitchFamily="2" charset="-122"/>
                <a:cs typeface="Times New Roman" pitchFamily="18" charset="0"/>
              </a:rPr>
              <a:t>、</a:t>
            </a:r>
            <a:r>
              <a:rPr lang="en-US" altLang="zh-CN" sz="2400" b="1" kern="0" dirty="0" smtClean="0">
                <a:solidFill>
                  <a:srgbClr val="FF00FF"/>
                </a:solidFill>
                <a:latin typeface="Times New Roman" pitchFamily="18" charset="0"/>
                <a:ea typeface="宋体" pitchFamily="2" charset="-122"/>
                <a:cs typeface="Times New Roman" pitchFamily="18" charset="0"/>
              </a:rPr>
              <a:t>BDG</a:t>
            </a:r>
            <a:r>
              <a:rPr lang="zh-CN" altLang="en-US" sz="2400" b="1" kern="0" dirty="0" smtClean="0">
                <a:solidFill>
                  <a:srgbClr val="FF00FF"/>
                </a:solidFill>
                <a:latin typeface="Times New Roman" pitchFamily="18" charset="0"/>
                <a:ea typeface="宋体" pitchFamily="2" charset="-122"/>
                <a:cs typeface="Times New Roman" pitchFamily="18" charset="0"/>
              </a:rPr>
              <a:t>、</a:t>
            </a:r>
            <a:r>
              <a:rPr lang="en-US" altLang="zh-CN" sz="2400" b="1" kern="0" dirty="0" smtClean="0">
                <a:solidFill>
                  <a:srgbClr val="FF00FF"/>
                </a:solidFill>
                <a:latin typeface="Times New Roman" pitchFamily="18" charset="0"/>
                <a:ea typeface="宋体" pitchFamily="2" charset="-122"/>
                <a:cs typeface="Times New Roman" pitchFamily="18" charset="0"/>
              </a:rPr>
              <a:t>CG</a:t>
            </a:r>
            <a:r>
              <a:rPr lang="zh-CN" altLang="en-US" sz="2400" b="1" kern="0" dirty="0" smtClean="0">
                <a:solidFill>
                  <a:srgbClr val="333399"/>
                </a:solidFill>
                <a:latin typeface="Times New Roman" pitchFamily="18" charset="0"/>
                <a:ea typeface="宋体" pitchFamily="2" charset="-122"/>
                <a:cs typeface="Times New Roman" pitchFamily="18" charset="0"/>
              </a:rPr>
              <a:t>的上行方向建立；列车完全驶入</a:t>
            </a:r>
            <a:r>
              <a:rPr lang="en-US" altLang="zh-CN" sz="2400" b="1" kern="0" dirty="0" smtClean="0">
                <a:solidFill>
                  <a:srgbClr val="333399"/>
                </a:solidFill>
                <a:latin typeface="Times New Roman" pitchFamily="18" charset="0"/>
                <a:ea typeface="宋体" pitchFamily="2" charset="-122"/>
                <a:cs typeface="Times New Roman" pitchFamily="18" charset="0"/>
              </a:rPr>
              <a:t>CG</a:t>
            </a:r>
            <a:r>
              <a:rPr lang="zh-CN" altLang="en-US" sz="2400" b="1" kern="0" dirty="0" smtClean="0">
                <a:solidFill>
                  <a:srgbClr val="333399"/>
                </a:solidFill>
                <a:latin typeface="Times New Roman" pitchFamily="18" charset="0"/>
                <a:ea typeface="宋体" pitchFamily="2" charset="-122"/>
                <a:cs typeface="Times New Roman" pitchFamily="18" charset="0"/>
              </a:rPr>
              <a:t>，</a:t>
            </a:r>
            <a:r>
              <a:rPr lang="en-US" altLang="zh-CN" sz="2400" b="1" kern="0" dirty="0" smtClean="0">
                <a:solidFill>
                  <a:srgbClr val="00B050"/>
                </a:solidFill>
                <a:latin typeface="Times New Roman" pitchFamily="18" charset="0"/>
                <a:ea typeface="宋体" pitchFamily="2" charset="-122"/>
                <a:cs typeface="Times New Roman" pitchFamily="18" charset="0"/>
              </a:rPr>
              <a:t>S5</a:t>
            </a:r>
            <a:r>
              <a:rPr lang="zh-CN" altLang="en-US" sz="2400" b="1" kern="0" dirty="0" smtClean="0">
                <a:solidFill>
                  <a:srgbClr val="00B050"/>
                </a:solidFill>
                <a:latin typeface="Times New Roman" pitchFamily="18" charset="0"/>
                <a:ea typeface="宋体" pitchFamily="2" charset="-122"/>
                <a:cs typeface="Times New Roman" pitchFamily="18" charset="0"/>
              </a:rPr>
              <a:t>至</a:t>
            </a:r>
            <a:r>
              <a:rPr lang="en-US" altLang="zh-CN" sz="2400" b="1" kern="0" dirty="0" smtClean="0">
                <a:solidFill>
                  <a:srgbClr val="00B050"/>
                </a:solidFill>
                <a:latin typeface="Times New Roman" pitchFamily="18" charset="0"/>
                <a:ea typeface="宋体" pitchFamily="2" charset="-122"/>
                <a:cs typeface="Times New Roman" pitchFamily="18" charset="0"/>
              </a:rPr>
              <a:t>S1</a:t>
            </a:r>
            <a:r>
              <a:rPr lang="zh-CN" altLang="en-US" sz="2400" b="1" kern="0" dirty="0" smtClean="0">
                <a:solidFill>
                  <a:srgbClr val="00B050"/>
                </a:solidFill>
                <a:latin typeface="Times New Roman" pitchFamily="18" charset="0"/>
                <a:ea typeface="宋体" pitchFamily="2" charset="-122"/>
                <a:cs typeface="Times New Roman" pitchFamily="18" charset="0"/>
              </a:rPr>
              <a:t>的折返进路建立</a:t>
            </a:r>
            <a:r>
              <a:rPr lang="zh-CN" altLang="en-US" sz="2400" b="1" kern="0" dirty="0" smtClean="0">
                <a:solidFill>
                  <a:srgbClr val="333399"/>
                </a:solidFill>
                <a:latin typeface="Times New Roman" pitchFamily="18" charset="0"/>
                <a:ea typeface="宋体" pitchFamily="2" charset="-122"/>
                <a:cs typeface="Times New Roman" pitchFamily="18" charset="0"/>
              </a:rPr>
              <a:t>；列车停稳后，</a:t>
            </a:r>
            <a:r>
              <a:rPr lang="en-US" altLang="zh-CN" sz="2400" b="1" kern="0" dirty="0" smtClean="0">
                <a:solidFill>
                  <a:srgbClr val="333399"/>
                </a:solidFill>
                <a:latin typeface="Times New Roman" pitchFamily="18" charset="0"/>
                <a:ea typeface="宋体" pitchFamily="2" charset="-122"/>
                <a:cs typeface="Times New Roman" pitchFamily="18" charset="0"/>
              </a:rPr>
              <a:t>CG</a:t>
            </a:r>
            <a:r>
              <a:rPr lang="zh-CN" altLang="en-US" sz="2400" b="1" kern="0" dirty="0" smtClean="0">
                <a:solidFill>
                  <a:srgbClr val="333399"/>
                </a:solidFill>
                <a:latin typeface="Times New Roman" pitchFamily="18" charset="0"/>
                <a:ea typeface="宋体" pitchFamily="2" charset="-122"/>
                <a:cs typeface="Times New Roman" pitchFamily="18" charset="0"/>
              </a:rPr>
              <a:t>的上行方向清除，下行方向自动建立。</a:t>
            </a:r>
            <a:r>
              <a:rPr lang="en-US" altLang="zh-CN" sz="2400" b="1" kern="0" dirty="0" smtClean="0">
                <a:solidFill>
                  <a:srgbClr val="333399"/>
                </a:solidFill>
                <a:latin typeface="Times New Roman" pitchFamily="18" charset="0"/>
                <a:ea typeface="宋体" pitchFamily="2" charset="-122"/>
                <a:cs typeface="Times New Roman" pitchFamily="18" charset="0"/>
              </a:rPr>
              <a:t>CBTC</a:t>
            </a:r>
            <a:r>
              <a:rPr lang="zh-CN" altLang="en-US" sz="2400" b="1" kern="0" dirty="0" smtClean="0">
                <a:solidFill>
                  <a:srgbClr val="333399"/>
                </a:solidFill>
                <a:latin typeface="Times New Roman" pitchFamily="18" charset="0"/>
                <a:ea typeface="宋体" pitchFamily="2" charset="-122"/>
                <a:cs typeface="Times New Roman" pitchFamily="18" charset="0"/>
              </a:rPr>
              <a:t>系统接收到该信息后，才能向列车发送折返进路的移动授权，指示列车折返运行。</a:t>
            </a:r>
          </a:p>
        </p:txBody>
      </p:sp>
      <p:pic>
        <p:nvPicPr>
          <p:cNvPr id="19" name="图片 18"/>
          <p:cNvPicPr/>
          <p:nvPr/>
        </p:nvPicPr>
        <p:blipFill>
          <a:blip r:embed="rId2">
            <a:lum bright="-10000" contrast="40000"/>
          </a:blip>
          <a:srcRect/>
          <a:stretch>
            <a:fillRect/>
          </a:stretch>
        </p:blipFill>
        <p:spPr bwMode="auto">
          <a:xfrm rot="-60000">
            <a:off x="2707606" y="2539306"/>
            <a:ext cx="6180788" cy="2150380"/>
          </a:xfrm>
          <a:prstGeom prst="rect">
            <a:avLst/>
          </a:prstGeom>
          <a:noFill/>
          <a:ln w="9525">
            <a:noFill/>
            <a:miter lim="800000"/>
            <a:headEnd/>
            <a:tailEnd/>
          </a:ln>
        </p:spPr>
      </p:pic>
      <p:grpSp>
        <p:nvGrpSpPr>
          <p:cNvPr id="20" name="组合 19"/>
          <p:cNvGrpSpPr/>
          <p:nvPr/>
        </p:nvGrpSpPr>
        <p:grpSpPr>
          <a:xfrm>
            <a:off x="5406226" y="3128477"/>
            <a:ext cx="3071834" cy="1214446"/>
            <a:chOff x="4214810" y="2714620"/>
            <a:chExt cx="3071834" cy="1214446"/>
          </a:xfrm>
        </p:grpSpPr>
        <p:cxnSp>
          <p:nvCxnSpPr>
            <p:cNvPr id="21" name="直接连接符 20"/>
            <p:cNvCxnSpPr/>
            <p:nvPr/>
          </p:nvCxnSpPr>
          <p:spPr>
            <a:xfrm>
              <a:off x="4214810" y="3927478"/>
              <a:ext cx="928694"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H="1" flipV="1">
              <a:off x="4857752" y="3000372"/>
              <a:ext cx="1214446" cy="64294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5786446" y="2714620"/>
              <a:ext cx="1500198"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5906292" y="2628411"/>
            <a:ext cx="2428892" cy="1857388"/>
            <a:chOff x="4714876" y="2214554"/>
            <a:chExt cx="2428892" cy="1857388"/>
          </a:xfrm>
        </p:grpSpPr>
        <p:sp>
          <p:nvSpPr>
            <p:cNvPr id="25" name="矩形 24"/>
            <p:cNvSpPr/>
            <p:nvPr/>
          </p:nvSpPr>
          <p:spPr>
            <a:xfrm>
              <a:off x="5357818" y="3643314"/>
              <a:ext cx="642942" cy="428628"/>
            </a:xfrm>
            <a:prstGeom prst="rect">
              <a:avLst/>
            </a:prstGeom>
            <a:noFill/>
            <a:ln w="28575">
              <a:solidFill>
                <a:srgbClr val="FF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714876" y="2214554"/>
              <a:ext cx="642942" cy="428628"/>
            </a:xfrm>
            <a:prstGeom prst="rect">
              <a:avLst/>
            </a:prstGeom>
            <a:noFill/>
            <a:ln w="28575">
              <a:solidFill>
                <a:srgbClr val="FF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6500826" y="2214554"/>
              <a:ext cx="642942" cy="428628"/>
            </a:xfrm>
            <a:prstGeom prst="rect">
              <a:avLst/>
            </a:prstGeom>
            <a:noFill/>
            <a:ln w="28575">
              <a:solidFill>
                <a:srgbClr val="FF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8" name="直接箭头连接符 27"/>
          <p:cNvCxnSpPr/>
          <p:nvPr/>
        </p:nvCxnSpPr>
        <p:spPr>
          <a:xfrm rot="10800000">
            <a:off x="2905896" y="2985601"/>
            <a:ext cx="4572032" cy="158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1+#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TextBox 6"/>
          <p:cNvSpPr txBox="1"/>
          <p:nvPr/>
        </p:nvSpPr>
        <p:spPr>
          <a:xfrm>
            <a:off x="405566" y="1814500"/>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7</a:t>
            </a:r>
            <a:r>
              <a:rPr lang="zh-CN" altLang="en-US" sz="2400" b="1" dirty="0" smtClean="0">
                <a:solidFill>
                  <a:srgbClr val="333399"/>
                </a:solidFill>
                <a:latin typeface="Times New Roman" pitchFamily="18" charset="0"/>
                <a:ea typeface="+mj-ea"/>
                <a:cs typeface="Times New Roman" pitchFamily="18" charset="0"/>
              </a:rPr>
              <a:t>）辅助功能</a:t>
            </a:r>
          </a:p>
        </p:txBody>
      </p:sp>
      <p:sp>
        <p:nvSpPr>
          <p:cNvPr id="8" name="Rectangle 1"/>
          <p:cNvSpPr>
            <a:spLocks noChangeArrowheads="1"/>
          </p:cNvSpPr>
          <p:nvPr/>
        </p:nvSpPr>
        <p:spPr bwMode="auto">
          <a:xfrm>
            <a:off x="405566" y="2457442"/>
            <a:ext cx="6215106"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defRPr/>
            </a:pPr>
            <a:r>
              <a:rPr lang="zh-CN" altLang="en-US" sz="2400" b="1" kern="0" dirty="0" smtClean="0">
                <a:latin typeface="Times New Roman" pitchFamily="18" charset="0"/>
                <a:ea typeface="宋体" pitchFamily="2" charset="-122"/>
                <a:cs typeface="Times New Roman" pitchFamily="18" charset="0"/>
              </a:rPr>
              <a:t>        联锁系统也是</a:t>
            </a:r>
            <a:r>
              <a:rPr lang="en-US" altLang="zh-CN" sz="2400" b="1" kern="0" dirty="0" smtClean="0">
                <a:latin typeface="Times New Roman" pitchFamily="18" charset="0"/>
                <a:ea typeface="宋体" pitchFamily="2" charset="-122"/>
                <a:cs typeface="Times New Roman" pitchFamily="18" charset="0"/>
              </a:rPr>
              <a:t>CBTC</a:t>
            </a:r>
            <a:r>
              <a:rPr lang="zh-CN" altLang="en-US" sz="2400" b="1" kern="0" dirty="0" smtClean="0">
                <a:latin typeface="Times New Roman" pitchFamily="18" charset="0"/>
                <a:ea typeface="宋体" pitchFamily="2" charset="-122"/>
                <a:cs typeface="Times New Roman" pitchFamily="18" charset="0"/>
              </a:rPr>
              <a:t>系统与轨旁设备交换信息的一个通道，</a:t>
            </a:r>
            <a:r>
              <a:rPr lang="en-US" altLang="zh-CN" sz="2400" b="1" kern="0" dirty="0" smtClean="0">
                <a:latin typeface="Times New Roman" pitchFamily="18" charset="0"/>
                <a:ea typeface="宋体" pitchFamily="2" charset="-122"/>
                <a:cs typeface="Times New Roman" pitchFamily="18" charset="0"/>
              </a:rPr>
              <a:t>CBTC</a:t>
            </a:r>
            <a:r>
              <a:rPr lang="zh-CN" altLang="en-US" sz="2400" b="1" kern="0" dirty="0" smtClean="0">
                <a:latin typeface="Times New Roman" pitchFamily="18" charset="0"/>
                <a:ea typeface="宋体" pitchFamily="2" charset="-122"/>
                <a:cs typeface="Times New Roman" pitchFamily="18" charset="0"/>
              </a:rPr>
              <a:t>系统所需的轨旁设备信息，不能直接从轨旁设备中获取，如</a:t>
            </a:r>
            <a:r>
              <a:rPr lang="zh-CN" altLang="en-US" sz="2400" b="1" kern="0" dirty="0" smtClean="0">
                <a:solidFill>
                  <a:srgbClr val="0303EB"/>
                </a:solidFill>
                <a:latin typeface="Times New Roman" pitchFamily="18" charset="0"/>
                <a:ea typeface="宋体" pitchFamily="2" charset="-122"/>
                <a:cs typeface="Times New Roman" pitchFamily="18" charset="0"/>
              </a:rPr>
              <a:t>屏蔽门、站台紧急关闭、防淹门、停车场洗车机</a:t>
            </a:r>
            <a:r>
              <a:rPr lang="zh-CN" altLang="en-US" sz="2400" b="1" kern="0" dirty="0" smtClean="0">
                <a:latin typeface="Times New Roman" pitchFamily="18" charset="0"/>
                <a:ea typeface="宋体" pitchFamily="2" charset="-122"/>
                <a:cs typeface="Times New Roman" pitchFamily="18" charset="0"/>
              </a:rPr>
              <a:t>接口等。联锁系统根据预先定义的接口协议，进行预定的信息处理后，发送给</a:t>
            </a:r>
            <a:r>
              <a:rPr lang="en-US" altLang="zh-CN" sz="2400" b="1" kern="0" dirty="0" smtClean="0">
                <a:latin typeface="Times New Roman" pitchFamily="18" charset="0"/>
                <a:ea typeface="宋体" pitchFamily="2" charset="-122"/>
                <a:cs typeface="Times New Roman" pitchFamily="18" charset="0"/>
              </a:rPr>
              <a:t>CBTC</a:t>
            </a:r>
            <a:r>
              <a:rPr lang="zh-CN" altLang="en-US" sz="2400" b="1" kern="0" dirty="0" smtClean="0">
                <a:latin typeface="Times New Roman" pitchFamily="18" charset="0"/>
                <a:ea typeface="宋体" pitchFamily="2" charset="-122"/>
                <a:cs typeface="Times New Roman" pitchFamily="18" charset="0"/>
              </a:rPr>
              <a:t>系统所要求的轨旁设备信息。</a:t>
            </a:r>
          </a:p>
        </p:txBody>
      </p:sp>
      <p:pic>
        <p:nvPicPr>
          <p:cNvPr id="9" name="Picture 2" descr="d:\360浏览器\360\360se\360se6\User Data\temp\2454_7bde1323159789b009271638c79c3.jpg"/>
          <p:cNvPicPr>
            <a:picLocks noChangeAspect="1" noChangeArrowheads="1"/>
          </p:cNvPicPr>
          <p:nvPr/>
        </p:nvPicPr>
        <p:blipFill>
          <a:blip r:embed="rId2"/>
          <a:srcRect r="12109" b="4465"/>
          <a:stretch>
            <a:fillRect/>
          </a:stretch>
        </p:blipFill>
        <p:spPr bwMode="auto">
          <a:xfrm>
            <a:off x="6834986" y="2600318"/>
            <a:ext cx="4816330" cy="385765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TextBox 6"/>
          <p:cNvSpPr txBox="1"/>
          <p:nvPr/>
        </p:nvSpPr>
        <p:spPr>
          <a:xfrm>
            <a:off x="405566" y="1814500"/>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7</a:t>
            </a:r>
            <a:r>
              <a:rPr lang="zh-CN" altLang="en-US" sz="2400" b="1" dirty="0" smtClean="0">
                <a:solidFill>
                  <a:srgbClr val="333399"/>
                </a:solidFill>
                <a:latin typeface="Times New Roman" pitchFamily="18" charset="0"/>
                <a:ea typeface="+mj-ea"/>
                <a:cs typeface="Times New Roman" pitchFamily="18" charset="0"/>
              </a:rPr>
              <a:t>）辅助功能</a:t>
            </a:r>
          </a:p>
        </p:txBody>
      </p:sp>
      <p:grpSp>
        <p:nvGrpSpPr>
          <p:cNvPr id="8" name="组合 31"/>
          <p:cNvGrpSpPr/>
          <p:nvPr/>
        </p:nvGrpSpPr>
        <p:grpSpPr>
          <a:xfrm>
            <a:off x="691318" y="2314566"/>
            <a:ext cx="2312733" cy="608687"/>
            <a:chOff x="857224" y="3154351"/>
            <a:chExt cx="1930227" cy="703279"/>
          </a:xfrm>
        </p:grpSpPr>
        <p:sp>
          <p:nvSpPr>
            <p:cNvPr id="9" name="椭圆 32"/>
            <p:cNvSpPr/>
            <p:nvPr/>
          </p:nvSpPr>
          <p:spPr>
            <a:xfrm>
              <a:off x="857224" y="3154351"/>
              <a:ext cx="1930227" cy="703279"/>
            </a:xfrm>
            <a:prstGeom prst="roundRect">
              <a:avLst/>
            </a:prstGeom>
            <a:ln/>
          </p:spPr>
          <p:style>
            <a:lnRef idx="3">
              <a:schemeClr val="lt1"/>
            </a:lnRef>
            <a:fillRef idx="1">
              <a:schemeClr val="accent1"/>
            </a:fillRef>
            <a:effectRef idx="1">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10" name="TextBox 9"/>
            <p:cNvSpPr txBox="1"/>
            <p:nvPr/>
          </p:nvSpPr>
          <p:spPr>
            <a:xfrm>
              <a:off x="957894" y="3225429"/>
              <a:ext cx="1762138" cy="590155"/>
            </a:xfrm>
            <a:prstGeom prst="round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与洗车机接口</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sp>
        <p:nvSpPr>
          <p:cNvPr id="11" name="矩形 10"/>
          <p:cNvSpPr/>
          <p:nvPr/>
        </p:nvSpPr>
        <p:spPr>
          <a:xfrm>
            <a:off x="3334524" y="5815028"/>
            <a:ext cx="8429684" cy="1113766"/>
          </a:xfrm>
          <a:prstGeom prst="rect">
            <a:avLst/>
          </a:prstGeom>
        </p:spPr>
        <p:txBody>
          <a:bodyPr wrap="square">
            <a:spAutoFit/>
          </a:bodyPr>
          <a:lstStyle/>
          <a:p>
            <a:pPr algn="just">
              <a:lnSpc>
                <a:spcPct val="150000"/>
              </a:lnSpc>
            </a:pPr>
            <a:r>
              <a:rPr lang="zh-CN" altLang="en-US" sz="2400" b="1" dirty="0" smtClean="0">
                <a:solidFill>
                  <a:srgbClr val="333399"/>
                </a:solidFill>
                <a:latin typeface="+mj-ea"/>
                <a:ea typeface="+mj-ea"/>
              </a:rPr>
              <a:t>    </a:t>
            </a:r>
            <a:r>
              <a:rPr lang="zh-CN" altLang="en-US" sz="2400" b="1" dirty="0" smtClean="0">
                <a:latin typeface="+mj-ea"/>
                <a:ea typeface="+mj-ea"/>
              </a:rPr>
              <a:t>只有得到洗车机给出的同意洗车信号时，才能排列进入洗车线的进路，否则不能排列进路。</a:t>
            </a:r>
            <a:endParaRPr lang="zh-CN" altLang="en-US" sz="2400" b="1" dirty="0">
              <a:latin typeface="+mj-ea"/>
              <a:ea typeface="+mj-ea"/>
            </a:endParaRPr>
          </a:p>
        </p:txBody>
      </p:sp>
      <p:pic>
        <p:nvPicPr>
          <p:cNvPr id="12" name="Picture 8" descr="newmaker.com"/>
          <p:cNvPicPr>
            <a:picLocks noChangeAspect="1" noChangeArrowheads="1"/>
          </p:cNvPicPr>
          <p:nvPr/>
        </p:nvPicPr>
        <p:blipFill>
          <a:blip r:embed="rId2"/>
          <a:srcRect r="6696"/>
          <a:stretch>
            <a:fillRect/>
          </a:stretch>
        </p:blipFill>
        <p:spPr bwMode="auto">
          <a:xfrm>
            <a:off x="3405962" y="2314566"/>
            <a:ext cx="3981448" cy="3200400"/>
          </a:xfrm>
          <a:prstGeom prst="rect">
            <a:avLst/>
          </a:prstGeom>
          <a:noFill/>
          <a:ln w="9525">
            <a:noFill/>
            <a:miter lim="800000"/>
            <a:headEnd/>
            <a:tailEnd/>
          </a:ln>
        </p:spPr>
      </p:pic>
      <p:pic>
        <p:nvPicPr>
          <p:cNvPr id="13" name="Picture 6" descr="2009416164043462"/>
          <p:cNvPicPr>
            <a:picLocks noChangeAspect="1" noChangeArrowheads="1"/>
          </p:cNvPicPr>
          <p:nvPr/>
        </p:nvPicPr>
        <p:blipFill>
          <a:blip r:embed="rId3"/>
          <a:srcRect l="1855" t="2956" r="4394" b="20754"/>
          <a:stretch>
            <a:fillRect/>
          </a:stretch>
        </p:blipFill>
        <p:spPr bwMode="auto">
          <a:xfrm>
            <a:off x="7477928" y="2314566"/>
            <a:ext cx="4429156" cy="32147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TextBox 6"/>
          <p:cNvSpPr txBox="1"/>
          <p:nvPr/>
        </p:nvSpPr>
        <p:spPr>
          <a:xfrm>
            <a:off x="405566" y="1814500"/>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7</a:t>
            </a:r>
            <a:r>
              <a:rPr lang="zh-CN" altLang="en-US" sz="2400" b="1" dirty="0" smtClean="0">
                <a:solidFill>
                  <a:srgbClr val="333399"/>
                </a:solidFill>
                <a:latin typeface="Times New Roman" pitchFamily="18" charset="0"/>
                <a:ea typeface="+mj-ea"/>
                <a:cs typeface="Times New Roman" pitchFamily="18" charset="0"/>
              </a:rPr>
              <a:t>）辅助功能</a:t>
            </a:r>
          </a:p>
        </p:txBody>
      </p:sp>
      <p:pic>
        <p:nvPicPr>
          <p:cNvPr id="8" name="Picture 2" descr="d:\360浏览器\360\360se\360se6\User Data\temp\xin_4812021510582291746113.jpg"/>
          <p:cNvPicPr>
            <a:picLocks noChangeAspect="1" noChangeArrowheads="1"/>
          </p:cNvPicPr>
          <p:nvPr/>
        </p:nvPicPr>
        <p:blipFill>
          <a:blip r:embed="rId2"/>
          <a:srcRect/>
          <a:stretch>
            <a:fillRect/>
          </a:stretch>
        </p:blipFill>
        <p:spPr bwMode="auto">
          <a:xfrm>
            <a:off x="3120210" y="2528880"/>
            <a:ext cx="3929090" cy="3890267"/>
          </a:xfrm>
          <a:prstGeom prst="rect">
            <a:avLst/>
          </a:prstGeom>
          <a:noFill/>
        </p:spPr>
      </p:pic>
      <p:pic>
        <p:nvPicPr>
          <p:cNvPr id="9" name="Picture 4" descr="d:\360浏览器\360\360se\360se6\User Data\temp\eaeaf7f242eb06d35cf551c433be6047.jpg"/>
          <p:cNvPicPr>
            <a:picLocks noChangeAspect="1" noChangeArrowheads="1"/>
          </p:cNvPicPr>
          <p:nvPr/>
        </p:nvPicPr>
        <p:blipFill>
          <a:blip r:embed="rId3"/>
          <a:srcRect/>
          <a:stretch>
            <a:fillRect/>
          </a:stretch>
        </p:blipFill>
        <p:spPr bwMode="auto">
          <a:xfrm>
            <a:off x="7263614" y="2528880"/>
            <a:ext cx="4122895" cy="3862599"/>
          </a:xfrm>
          <a:prstGeom prst="rect">
            <a:avLst/>
          </a:prstGeom>
          <a:noFill/>
        </p:spPr>
      </p:pic>
      <p:grpSp>
        <p:nvGrpSpPr>
          <p:cNvPr id="10" name="组合 31"/>
          <p:cNvGrpSpPr/>
          <p:nvPr/>
        </p:nvGrpSpPr>
        <p:grpSpPr>
          <a:xfrm>
            <a:off x="477004" y="2528880"/>
            <a:ext cx="2312733" cy="608687"/>
            <a:chOff x="857224" y="3154351"/>
            <a:chExt cx="1930227" cy="703279"/>
          </a:xfrm>
        </p:grpSpPr>
        <p:sp>
          <p:nvSpPr>
            <p:cNvPr id="11" name="椭圆 32"/>
            <p:cNvSpPr/>
            <p:nvPr/>
          </p:nvSpPr>
          <p:spPr>
            <a:xfrm>
              <a:off x="857224" y="3154351"/>
              <a:ext cx="1930227" cy="703279"/>
            </a:xfrm>
            <a:prstGeom prst="roundRect">
              <a:avLst/>
            </a:prstGeom>
            <a:ln/>
          </p:spPr>
          <p:style>
            <a:lnRef idx="3">
              <a:schemeClr val="lt1"/>
            </a:lnRef>
            <a:fillRef idx="1">
              <a:schemeClr val="accent1"/>
            </a:fillRef>
            <a:effectRef idx="1">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12" name="TextBox 11"/>
            <p:cNvSpPr txBox="1"/>
            <p:nvPr/>
          </p:nvSpPr>
          <p:spPr>
            <a:xfrm>
              <a:off x="957894" y="3225429"/>
              <a:ext cx="1762138" cy="590155"/>
            </a:xfrm>
            <a:prstGeom prst="round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与防淹门接口</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矩形 6"/>
          <p:cNvSpPr/>
          <p:nvPr/>
        </p:nvSpPr>
        <p:spPr>
          <a:xfrm>
            <a:off x="977070" y="5743590"/>
            <a:ext cx="10287072" cy="1200329"/>
          </a:xfrm>
          <a:prstGeom prst="rect">
            <a:avLst/>
          </a:prstGeom>
        </p:spPr>
        <p:txBody>
          <a:bodyPr wrap="square">
            <a:spAutoFit/>
          </a:bodyPr>
          <a:lstStyle/>
          <a:p>
            <a:pPr algn="just">
              <a:lnSpc>
                <a:spcPct val="150000"/>
              </a:lnSpc>
            </a:pPr>
            <a:r>
              <a:rPr lang="zh-CN" altLang="en-US" sz="2400" b="1" dirty="0" smtClean="0">
                <a:latin typeface="+mj-ea"/>
                <a:ea typeface="+mj-ea"/>
              </a:rPr>
              <a:t>    “防淹门”的作用主要是，当过江隧道破裂、珠江水涌进地铁站等意外事故发生时，闸门能根据信号在短时间内自动紧急关闭，防止事态扩大。</a:t>
            </a:r>
            <a:endParaRPr lang="zh-CN" altLang="en-US" sz="2400" b="1" dirty="0">
              <a:latin typeface="+mj-ea"/>
              <a:ea typeface="+mj-ea"/>
            </a:endParaRPr>
          </a:p>
        </p:txBody>
      </p:sp>
      <p:pic>
        <p:nvPicPr>
          <p:cNvPr id="8" name="Picture 2" descr="d:\360浏览器\360\360se\360se6\User Data\temp\u=1149474980,1736141129&amp;fm=23&amp;gp=0.jpg"/>
          <p:cNvPicPr>
            <a:picLocks noChangeAspect="1" noChangeArrowheads="1"/>
          </p:cNvPicPr>
          <p:nvPr/>
        </p:nvPicPr>
        <p:blipFill>
          <a:blip r:embed="rId2"/>
          <a:srcRect/>
          <a:stretch>
            <a:fillRect/>
          </a:stretch>
        </p:blipFill>
        <p:spPr bwMode="auto">
          <a:xfrm>
            <a:off x="1029220" y="2171690"/>
            <a:ext cx="4734196" cy="3357586"/>
          </a:xfrm>
          <a:prstGeom prst="rect">
            <a:avLst/>
          </a:prstGeom>
          <a:noFill/>
        </p:spPr>
      </p:pic>
      <p:pic>
        <p:nvPicPr>
          <p:cNvPr id="9" name="Picture 4" descr="d:\360浏览器\360\360se\360se6\User Data\temp\2012040509465032.jpg"/>
          <p:cNvPicPr>
            <a:picLocks noChangeAspect="1" noChangeArrowheads="1"/>
          </p:cNvPicPr>
          <p:nvPr/>
        </p:nvPicPr>
        <p:blipFill>
          <a:blip r:embed="rId3"/>
          <a:srcRect/>
          <a:stretch>
            <a:fillRect/>
          </a:stretch>
        </p:blipFill>
        <p:spPr bwMode="auto">
          <a:xfrm>
            <a:off x="5923952" y="2171690"/>
            <a:ext cx="5125876" cy="3357586"/>
          </a:xfrm>
          <a:prstGeom prst="rect">
            <a:avLst/>
          </a:prstGeom>
          <a:noFill/>
        </p:spPr>
      </p:pic>
      <p:grpSp>
        <p:nvGrpSpPr>
          <p:cNvPr id="10" name="组合 31"/>
          <p:cNvGrpSpPr/>
          <p:nvPr/>
        </p:nvGrpSpPr>
        <p:grpSpPr>
          <a:xfrm>
            <a:off x="191252" y="1814500"/>
            <a:ext cx="2312733" cy="608687"/>
            <a:chOff x="857224" y="3154351"/>
            <a:chExt cx="1930227" cy="703279"/>
          </a:xfrm>
        </p:grpSpPr>
        <p:sp>
          <p:nvSpPr>
            <p:cNvPr id="11" name="椭圆 32"/>
            <p:cNvSpPr/>
            <p:nvPr/>
          </p:nvSpPr>
          <p:spPr>
            <a:xfrm>
              <a:off x="857224" y="3154351"/>
              <a:ext cx="1930227" cy="703279"/>
            </a:xfrm>
            <a:prstGeom prst="roundRect">
              <a:avLst/>
            </a:prstGeom>
            <a:ln/>
          </p:spPr>
          <p:style>
            <a:lnRef idx="3">
              <a:schemeClr val="lt1"/>
            </a:lnRef>
            <a:fillRef idx="1">
              <a:schemeClr val="accent1"/>
            </a:fillRef>
            <a:effectRef idx="1">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12" name="TextBox 11"/>
            <p:cNvSpPr txBox="1"/>
            <p:nvPr/>
          </p:nvSpPr>
          <p:spPr>
            <a:xfrm>
              <a:off x="957894" y="3225429"/>
              <a:ext cx="1762138" cy="590155"/>
            </a:xfrm>
            <a:prstGeom prst="round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与防淹门接口</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TextBox 6"/>
          <p:cNvSpPr txBox="1"/>
          <p:nvPr/>
        </p:nvSpPr>
        <p:spPr>
          <a:xfrm>
            <a:off x="477004" y="2100252"/>
            <a:ext cx="8286808" cy="461665"/>
          </a:xfrm>
          <a:prstGeom prst="rect">
            <a:avLst/>
          </a:prstGeom>
          <a:noFill/>
        </p:spPr>
        <p:txBody>
          <a:bodyPr wrap="square" rtlCol="0">
            <a:spAutoFit/>
          </a:bodyPr>
          <a:lstStyle/>
          <a:p>
            <a:r>
              <a:rPr lang="zh-CN" altLang="en-US" sz="2400" b="1" dirty="0" smtClean="0">
                <a:latin typeface="Times New Roman" pitchFamily="18" charset="0"/>
                <a:ea typeface="+mj-ea"/>
                <a:cs typeface="Times New Roman" pitchFamily="18" charset="0"/>
              </a:rPr>
              <a:t>（</a:t>
            </a:r>
            <a:r>
              <a:rPr lang="en-US" altLang="zh-CN" sz="2400" b="1" dirty="0" smtClean="0">
                <a:latin typeface="Times New Roman" pitchFamily="18" charset="0"/>
                <a:ea typeface="+mj-ea"/>
                <a:cs typeface="Times New Roman" pitchFamily="18" charset="0"/>
              </a:rPr>
              <a:t>7</a:t>
            </a:r>
            <a:r>
              <a:rPr lang="zh-CN" altLang="en-US" sz="2400" b="1" dirty="0" smtClean="0">
                <a:latin typeface="Times New Roman" pitchFamily="18" charset="0"/>
                <a:ea typeface="+mj-ea"/>
                <a:cs typeface="Times New Roman" pitchFamily="18" charset="0"/>
              </a:rPr>
              <a:t>）辅助功能</a:t>
            </a:r>
          </a:p>
        </p:txBody>
      </p:sp>
      <p:grpSp>
        <p:nvGrpSpPr>
          <p:cNvPr id="8" name="组合 7"/>
          <p:cNvGrpSpPr/>
          <p:nvPr/>
        </p:nvGrpSpPr>
        <p:grpSpPr>
          <a:xfrm>
            <a:off x="4548971" y="2490479"/>
            <a:ext cx="5000659" cy="944562"/>
            <a:chOff x="1214414" y="2510654"/>
            <a:chExt cx="6643747" cy="944562"/>
          </a:xfrm>
        </p:grpSpPr>
        <p:grpSp>
          <p:nvGrpSpPr>
            <p:cNvPr id="9" name="组合 10"/>
            <p:cNvGrpSpPr/>
            <p:nvPr/>
          </p:nvGrpSpPr>
          <p:grpSpPr>
            <a:xfrm>
              <a:off x="3357567" y="2510654"/>
              <a:ext cx="4500594" cy="944562"/>
              <a:chOff x="2571774" y="1190"/>
              <a:chExt cx="4500594" cy="944562"/>
            </a:xfrm>
          </p:grpSpPr>
          <p:sp>
            <p:nvSpPr>
              <p:cNvPr id="13" name="右箭头 12"/>
              <p:cNvSpPr/>
              <p:nvPr/>
            </p:nvSpPr>
            <p:spPr>
              <a:xfrm>
                <a:off x="2571774" y="1190"/>
                <a:ext cx="4500594" cy="944562"/>
              </a:xfrm>
              <a:prstGeom prst="rightArrow">
                <a:avLst>
                  <a:gd name="adj1" fmla="val 75000"/>
                  <a:gd name="adj2" fmla="val 50000"/>
                </a:avLst>
              </a:prstGeom>
              <a:solidFill>
                <a:srgbClr val="8064A2">
                  <a:tint val="40000"/>
                  <a:alpha val="90000"/>
                  <a:hueOff val="0"/>
                  <a:satOff val="0"/>
                  <a:lumOff val="0"/>
                  <a:alphaOff val="0"/>
                </a:srgbClr>
              </a:solidFill>
              <a:ln w="12700" cap="flat" cmpd="sng" algn="ctr">
                <a:solidFill>
                  <a:srgbClr val="8064A2">
                    <a:tint val="40000"/>
                    <a:alpha val="90000"/>
                    <a:hueOff val="0"/>
                    <a:satOff val="0"/>
                    <a:lumOff val="0"/>
                    <a:alphaOff val="0"/>
                  </a:srgbClr>
                </a:solidFill>
                <a:prstDash val="solid"/>
              </a:ln>
              <a:effectLst/>
            </p:spPr>
          </p:sp>
          <p:sp>
            <p:nvSpPr>
              <p:cNvPr id="14" name="右箭头 4"/>
              <p:cNvSpPr/>
              <p:nvPr/>
            </p:nvSpPr>
            <p:spPr>
              <a:xfrm>
                <a:off x="2571774" y="144066"/>
                <a:ext cx="4146383" cy="708422"/>
              </a:xfrm>
              <a:prstGeom prst="rect">
                <a:avLst/>
              </a:prstGeom>
              <a:noFill/>
              <a:ln>
                <a:noFill/>
              </a:ln>
              <a:effectLst/>
            </p:spPr>
            <p:txBody>
              <a:bodyPr spcFirstLastPara="0" vert="horz" wrap="square" lIns="15240" tIns="15240" rIns="15240" bIns="15240" numCol="1" spcCol="1270" anchor="t" anchorCtr="0">
                <a:noAutofit/>
              </a:bodyPr>
              <a:lstStyle/>
              <a:p>
                <a:pPr marL="228600" marR="0" lvl="1" indent="-228600" algn="l" defTabSz="1066800" eaLnBrk="1" fontAlgn="auto" latinLnBrk="0" hangingPunct="1">
                  <a:lnSpc>
                    <a:spcPct val="90000"/>
                  </a:lnSpc>
                  <a:spcBef>
                    <a:spcPct val="0"/>
                  </a:spcBef>
                  <a:spcAft>
                    <a:spcPct val="15000"/>
                  </a:spcAft>
                  <a:buClrTx/>
                  <a:buSzTx/>
                  <a:buFontTx/>
                  <a:buChar char="••"/>
                  <a:tabLst/>
                  <a:defRPr/>
                </a:pPr>
                <a:r>
                  <a:rPr kumimoji="0" lang="zh-CN" altLang="en-US" sz="2400" b="1" i="0" u="none" strike="noStrike" kern="1200" cap="none" spc="0" normalizeH="0" baseline="0" noProof="0" dirty="0" smtClean="0">
                    <a:ln>
                      <a:noFill/>
                    </a:ln>
                    <a:solidFill>
                      <a:sysClr val="windowText" lastClr="000000">
                        <a:hueOff val="0"/>
                        <a:satOff val="0"/>
                        <a:lumOff val="0"/>
                        <a:alphaOff val="0"/>
                      </a:sysClr>
                    </a:solidFill>
                    <a:effectLst/>
                    <a:uLnTx/>
                    <a:uFillTx/>
                    <a:latin typeface="宋体"/>
                    <a:ea typeface="宋体"/>
                    <a:cs typeface="+mn-cs"/>
                  </a:rPr>
                  <a:t>进路的锁闭、占用、空闲</a:t>
                </a:r>
                <a:endParaRPr kumimoji="0" lang="zh-CN" altLang="en-US" sz="2400" b="1" i="0" u="none" strike="noStrike" kern="1200" cap="none" spc="0" normalizeH="0" baseline="0" noProof="0" dirty="0">
                  <a:ln>
                    <a:noFill/>
                  </a:ln>
                  <a:solidFill>
                    <a:sysClr val="windowText" lastClr="000000">
                      <a:hueOff val="0"/>
                      <a:satOff val="0"/>
                      <a:lumOff val="0"/>
                      <a:alphaOff val="0"/>
                    </a:sysClr>
                  </a:solidFill>
                  <a:effectLst/>
                  <a:uLnTx/>
                  <a:uFillTx/>
                  <a:latin typeface="宋体"/>
                  <a:ea typeface="宋体"/>
                  <a:cs typeface="+mn-cs"/>
                </a:endParaRPr>
              </a:p>
            </p:txBody>
          </p:sp>
        </p:grpSp>
        <p:grpSp>
          <p:nvGrpSpPr>
            <p:cNvPr id="10" name="组合 12"/>
            <p:cNvGrpSpPr/>
            <p:nvPr/>
          </p:nvGrpSpPr>
          <p:grpSpPr>
            <a:xfrm>
              <a:off x="1214414" y="2510654"/>
              <a:ext cx="2143152" cy="944562"/>
              <a:chOff x="428621" y="1190"/>
              <a:chExt cx="2143152" cy="944562"/>
            </a:xfrm>
          </p:grpSpPr>
          <p:sp>
            <p:nvSpPr>
              <p:cNvPr id="11" name="圆角矩形 10"/>
              <p:cNvSpPr/>
              <p:nvPr/>
            </p:nvSpPr>
            <p:spPr>
              <a:xfrm>
                <a:off x="428621" y="1190"/>
                <a:ext cx="2143152" cy="944562"/>
              </a:xfrm>
              <a:prstGeom prst="roundRect">
                <a:avLst/>
              </a:prstGeom>
              <a:solidFill>
                <a:srgbClr val="8064A2">
                  <a:hueOff val="0"/>
                  <a:satOff val="0"/>
                  <a:lumOff val="0"/>
                  <a:alphaOff val="0"/>
                </a:srgbClr>
              </a:solidFill>
              <a:ln w="38100" cap="flat" cmpd="sng" algn="ctr">
                <a:solidFill>
                  <a:sysClr val="window" lastClr="FFFFFF">
                    <a:hueOff val="0"/>
                    <a:satOff val="0"/>
                    <a:lumOff val="0"/>
                    <a:alphaOff val="0"/>
                  </a:sysClr>
                </a:solidFill>
                <a:prstDash val="solid"/>
              </a:ln>
              <a:effectLst>
                <a:outerShdw blurRad="38100" dist="25400" dir="5400000" algn="t" rotWithShape="0">
                  <a:srgbClr val="000000">
                    <a:alpha val="50000"/>
                  </a:srgbClr>
                </a:outerShdw>
              </a:effectLst>
            </p:spPr>
          </p:sp>
          <p:sp>
            <p:nvSpPr>
              <p:cNvPr id="12" name="圆角矩形 6"/>
              <p:cNvSpPr/>
              <p:nvPr/>
            </p:nvSpPr>
            <p:spPr>
              <a:xfrm>
                <a:off x="474731" y="47300"/>
                <a:ext cx="2050932" cy="852342"/>
              </a:xfrm>
              <a:prstGeom prst="rect">
                <a:avLst/>
              </a:prstGeom>
              <a:noFill/>
              <a:ln>
                <a:noFill/>
              </a:ln>
              <a:effectLst/>
            </p:spPr>
            <p:txBody>
              <a:bodyPr spcFirstLastPara="0" vert="horz" wrap="square" lIns="91440" tIns="45720" rIns="91440" bIns="4572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宋体"/>
                    <a:ea typeface="宋体"/>
                    <a:cs typeface="+mn-cs"/>
                  </a:rPr>
                  <a:t>进路状态</a:t>
                </a:r>
                <a:endParaRPr kumimoji="0" lang="zh-CN" altLang="en-US" sz="2400" b="1" i="0" u="none" strike="noStrike" kern="1200" cap="none" spc="0" normalizeH="0" baseline="0" noProof="0" dirty="0">
                  <a:ln>
                    <a:noFill/>
                  </a:ln>
                  <a:solidFill>
                    <a:sysClr val="window" lastClr="FFFFFF"/>
                  </a:solidFill>
                  <a:effectLst/>
                  <a:uLnTx/>
                  <a:uFillTx/>
                  <a:latin typeface="宋体"/>
                  <a:ea typeface="宋体"/>
                  <a:cs typeface="+mn-cs"/>
                </a:endParaRPr>
              </a:p>
            </p:txBody>
          </p:sp>
        </p:grpSp>
      </p:grpSp>
      <p:grpSp>
        <p:nvGrpSpPr>
          <p:cNvPr id="15" name="组合 14"/>
          <p:cNvGrpSpPr/>
          <p:nvPr/>
        </p:nvGrpSpPr>
        <p:grpSpPr>
          <a:xfrm>
            <a:off x="4548971" y="3562049"/>
            <a:ext cx="5000659" cy="944562"/>
            <a:chOff x="1214414" y="3549673"/>
            <a:chExt cx="6643747" cy="944562"/>
          </a:xfrm>
        </p:grpSpPr>
        <p:grpSp>
          <p:nvGrpSpPr>
            <p:cNvPr id="16" name="组合 13"/>
            <p:cNvGrpSpPr/>
            <p:nvPr/>
          </p:nvGrpSpPr>
          <p:grpSpPr>
            <a:xfrm>
              <a:off x="3357567" y="3549673"/>
              <a:ext cx="4500594" cy="944562"/>
              <a:chOff x="2571774" y="1040209"/>
              <a:chExt cx="4500594" cy="944562"/>
            </a:xfrm>
          </p:grpSpPr>
          <p:sp>
            <p:nvSpPr>
              <p:cNvPr id="20" name="右箭头 19"/>
              <p:cNvSpPr/>
              <p:nvPr/>
            </p:nvSpPr>
            <p:spPr>
              <a:xfrm>
                <a:off x="2571774" y="1040209"/>
                <a:ext cx="4500594" cy="944562"/>
              </a:xfrm>
              <a:prstGeom prst="rightArrow">
                <a:avLst>
                  <a:gd name="adj1" fmla="val 75000"/>
                  <a:gd name="adj2" fmla="val 50000"/>
                </a:avLst>
              </a:prstGeom>
              <a:solidFill>
                <a:srgbClr val="8064A2">
                  <a:tint val="40000"/>
                  <a:alpha val="90000"/>
                  <a:hueOff val="-1315235"/>
                  <a:satOff val="7386"/>
                  <a:lumOff val="469"/>
                  <a:alphaOff val="0"/>
                </a:srgbClr>
              </a:solidFill>
              <a:ln w="12700" cap="flat" cmpd="sng" algn="ctr">
                <a:solidFill>
                  <a:srgbClr val="8064A2">
                    <a:tint val="40000"/>
                    <a:alpha val="90000"/>
                    <a:hueOff val="-1315235"/>
                    <a:satOff val="7386"/>
                    <a:lumOff val="469"/>
                    <a:alphaOff val="0"/>
                  </a:srgbClr>
                </a:solidFill>
                <a:prstDash val="solid"/>
              </a:ln>
              <a:effectLst/>
            </p:spPr>
          </p:sp>
          <p:sp>
            <p:nvSpPr>
              <p:cNvPr id="21" name="右箭头 8"/>
              <p:cNvSpPr/>
              <p:nvPr/>
            </p:nvSpPr>
            <p:spPr>
              <a:xfrm>
                <a:off x="2571774" y="1301155"/>
                <a:ext cx="4146383" cy="524872"/>
              </a:xfrm>
              <a:prstGeom prst="rect">
                <a:avLst/>
              </a:prstGeom>
              <a:noFill/>
              <a:ln>
                <a:noFill/>
              </a:ln>
              <a:effectLst/>
            </p:spPr>
            <p:txBody>
              <a:bodyPr spcFirstLastPara="0" vert="horz" wrap="square" lIns="15240" tIns="15240" rIns="15240" bIns="15240" numCol="1" spcCol="1270" anchor="t" anchorCtr="0">
                <a:noAutofit/>
              </a:bodyPr>
              <a:lstStyle/>
              <a:p>
                <a:pPr marL="228600" marR="0" lvl="1" indent="-228600" algn="l" defTabSz="1066800" eaLnBrk="1" fontAlgn="auto" latinLnBrk="0" hangingPunct="1">
                  <a:lnSpc>
                    <a:spcPct val="90000"/>
                  </a:lnSpc>
                  <a:spcBef>
                    <a:spcPct val="0"/>
                  </a:spcBef>
                  <a:spcAft>
                    <a:spcPct val="15000"/>
                  </a:spcAft>
                  <a:buClrTx/>
                  <a:buSzTx/>
                  <a:buFontTx/>
                  <a:buChar char="••"/>
                  <a:tabLst/>
                  <a:defRPr/>
                </a:pPr>
                <a:r>
                  <a:rPr kumimoji="0" lang="zh-CN" altLang="en-US" sz="2400" b="1" i="0" u="none" strike="noStrike" kern="1200" cap="none" spc="0" normalizeH="0" baseline="0" noProof="0" dirty="0" smtClean="0">
                    <a:ln>
                      <a:noFill/>
                    </a:ln>
                    <a:solidFill>
                      <a:sysClr val="windowText" lastClr="000000">
                        <a:hueOff val="0"/>
                        <a:satOff val="0"/>
                        <a:lumOff val="0"/>
                        <a:alphaOff val="0"/>
                      </a:sysClr>
                    </a:solidFill>
                    <a:effectLst/>
                    <a:uLnTx/>
                    <a:uFillTx/>
                    <a:latin typeface="宋体"/>
                    <a:ea typeface="宋体"/>
                    <a:cs typeface="+mn-cs"/>
                  </a:rPr>
                  <a:t>信号机的开放、关闭</a:t>
                </a:r>
                <a:endParaRPr kumimoji="0" lang="zh-CN" altLang="en-US" sz="2400" b="1" i="0" u="none" strike="noStrike" kern="1200" cap="none" spc="0" normalizeH="0" baseline="0" noProof="0" dirty="0">
                  <a:ln>
                    <a:noFill/>
                  </a:ln>
                  <a:solidFill>
                    <a:sysClr val="windowText" lastClr="000000">
                      <a:hueOff val="0"/>
                      <a:satOff val="0"/>
                      <a:lumOff val="0"/>
                      <a:alphaOff val="0"/>
                    </a:sysClr>
                  </a:solidFill>
                  <a:effectLst/>
                  <a:uLnTx/>
                  <a:uFillTx/>
                  <a:latin typeface="宋体"/>
                  <a:ea typeface="宋体"/>
                  <a:cs typeface="+mn-cs"/>
                </a:endParaRPr>
              </a:p>
            </p:txBody>
          </p:sp>
        </p:grpSp>
        <p:grpSp>
          <p:nvGrpSpPr>
            <p:cNvPr id="17" name="组合 14"/>
            <p:cNvGrpSpPr/>
            <p:nvPr/>
          </p:nvGrpSpPr>
          <p:grpSpPr>
            <a:xfrm>
              <a:off x="1214414" y="3549673"/>
              <a:ext cx="2143152" cy="944562"/>
              <a:chOff x="428621" y="1040209"/>
              <a:chExt cx="2143152" cy="944562"/>
            </a:xfrm>
          </p:grpSpPr>
          <p:sp>
            <p:nvSpPr>
              <p:cNvPr id="18" name="圆角矩形 17"/>
              <p:cNvSpPr/>
              <p:nvPr/>
            </p:nvSpPr>
            <p:spPr>
              <a:xfrm>
                <a:off x="428621" y="1040209"/>
                <a:ext cx="2143152" cy="944562"/>
              </a:xfrm>
              <a:prstGeom prst="roundRect">
                <a:avLst/>
              </a:prstGeom>
              <a:solidFill>
                <a:srgbClr val="8064A2">
                  <a:hueOff val="-1488257"/>
                  <a:satOff val="8966"/>
                  <a:lumOff val="719"/>
                  <a:alphaOff val="0"/>
                </a:srgbClr>
              </a:solidFill>
              <a:ln w="38100" cap="flat" cmpd="sng" algn="ctr">
                <a:solidFill>
                  <a:sysClr val="window" lastClr="FFFFFF">
                    <a:hueOff val="0"/>
                    <a:satOff val="0"/>
                    <a:lumOff val="0"/>
                    <a:alphaOff val="0"/>
                  </a:sysClr>
                </a:solidFill>
                <a:prstDash val="solid"/>
              </a:ln>
              <a:effectLst>
                <a:outerShdw blurRad="38100" dist="25400" dir="5400000" algn="t" rotWithShape="0">
                  <a:srgbClr val="000000">
                    <a:alpha val="50000"/>
                  </a:srgbClr>
                </a:outerShdw>
              </a:effectLst>
            </p:spPr>
          </p:sp>
          <p:sp>
            <p:nvSpPr>
              <p:cNvPr id="19" name="圆角矩形 10"/>
              <p:cNvSpPr/>
              <p:nvPr/>
            </p:nvSpPr>
            <p:spPr>
              <a:xfrm>
                <a:off x="664552" y="1086319"/>
                <a:ext cx="1662281" cy="852342"/>
              </a:xfrm>
              <a:prstGeom prst="rect">
                <a:avLst/>
              </a:prstGeom>
              <a:noFill/>
              <a:ln>
                <a:noFill/>
              </a:ln>
              <a:effectLst/>
            </p:spPr>
            <p:txBody>
              <a:bodyPr spcFirstLastPara="0" vert="horz" wrap="square" lIns="91440" tIns="45720" rIns="91440" bIns="4572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宋体"/>
                    <a:ea typeface="宋体"/>
                    <a:cs typeface="+mn-cs"/>
                  </a:rPr>
                  <a:t>信号机状态</a:t>
                </a:r>
                <a:endParaRPr kumimoji="0" lang="zh-CN" altLang="en-US" sz="2400" b="1" i="0" u="none" strike="noStrike" kern="1200" cap="none" spc="0" normalizeH="0" baseline="0" noProof="0" dirty="0">
                  <a:ln>
                    <a:noFill/>
                  </a:ln>
                  <a:solidFill>
                    <a:sysClr val="window" lastClr="FFFFFF"/>
                  </a:solidFill>
                  <a:effectLst/>
                  <a:uLnTx/>
                  <a:uFillTx/>
                  <a:latin typeface="宋体"/>
                  <a:ea typeface="宋体"/>
                  <a:cs typeface="+mn-cs"/>
                </a:endParaRPr>
              </a:p>
            </p:txBody>
          </p:sp>
        </p:grpSp>
      </p:grpSp>
      <p:grpSp>
        <p:nvGrpSpPr>
          <p:cNvPr id="22" name="组合 21"/>
          <p:cNvGrpSpPr/>
          <p:nvPr/>
        </p:nvGrpSpPr>
        <p:grpSpPr>
          <a:xfrm>
            <a:off x="4548971" y="4633619"/>
            <a:ext cx="5000659" cy="944562"/>
            <a:chOff x="1214414" y="4588692"/>
            <a:chExt cx="6643747" cy="944562"/>
          </a:xfrm>
        </p:grpSpPr>
        <p:grpSp>
          <p:nvGrpSpPr>
            <p:cNvPr id="23" name="组合 15"/>
            <p:cNvGrpSpPr/>
            <p:nvPr/>
          </p:nvGrpSpPr>
          <p:grpSpPr>
            <a:xfrm>
              <a:off x="3357567" y="4588692"/>
              <a:ext cx="4500594" cy="944562"/>
              <a:chOff x="2571774" y="2079228"/>
              <a:chExt cx="4500594" cy="944562"/>
            </a:xfrm>
          </p:grpSpPr>
          <p:sp>
            <p:nvSpPr>
              <p:cNvPr id="27" name="右箭头 26"/>
              <p:cNvSpPr/>
              <p:nvPr/>
            </p:nvSpPr>
            <p:spPr>
              <a:xfrm>
                <a:off x="2571774" y="2079228"/>
                <a:ext cx="4500594" cy="944562"/>
              </a:xfrm>
              <a:prstGeom prst="rightArrow">
                <a:avLst>
                  <a:gd name="adj1" fmla="val 75000"/>
                  <a:gd name="adj2" fmla="val 50000"/>
                </a:avLst>
              </a:prstGeom>
              <a:solidFill>
                <a:srgbClr val="8064A2">
                  <a:tint val="40000"/>
                  <a:alpha val="90000"/>
                  <a:hueOff val="-2630471"/>
                  <a:satOff val="14771"/>
                  <a:lumOff val="939"/>
                  <a:alphaOff val="0"/>
                </a:srgbClr>
              </a:solidFill>
              <a:ln w="12700" cap="flat" cmpd="sng" algn="ctr">
                <a:solidFill>
                  <a:srgbClr val="8064A2">
                    <a:tint val="40000"/>
                    <a:alpha val="90000"/>
                    <a:hueOff val="-2630471"/>
                    <a:satOff val="14771"/>
                    <a:lumOff val="939"/>
                    <a:alphaOff val="0"/>
                  </a:srgbClr>
                </a:solidFill>
                <a:prstDash val="solid"/>
              </a:ln>
              <a:effectLst/>
            </p:spPr>
          </p:sp>
          <p:sp>
            <p:nvSpPr>
              <p:cNvPr id="28" name="右箭头 12"/>
              <p:cNvSpPr/>
              <p:nvPr/>
            </p:nvSpPr>
            <p:spPr>
              <a:xfrm>
                <a:off x="2571774" y="2197298"/>
                <a:ext cx="4146383" cy="708422"/>
              </a:xfrm>
              <a:prstGeom prst="rect">
                <a:avLst/>
              </a:prstGeom>
              <a:noFill/>
              <a:ln>
                <a:noFill/>
              </a:ln>
              <a:effectLst/>
            </p:spPr>
            <p:txBody>
              <a:bodyPr spcFirstLastPara="0" vert="horz" wrap="square" lIns="15240" tIns="15240" rIns="15240" bIns="15240" numCol="1" spcCol="1270" anchor="t" anchorCtr="0">
                <a:noAutofit/>
              </a:bodyPr>
              <a:lstStyle/>
              <a:p>
                <a:pPr marL="228600" marR="0" lvl="1" indent="-228600" algn="l" defTabSz="1066800" eaLnBrk="1" fontAlgn="auto" latinLnBrk="0" hangingPunct="1">
                  <a:lnSpc>
                    <a:spcPct val="90000"/>
                  </a:lnSpc>
                  <a:spcBef>
                    <a:spcPct val="0"/>
                  </a:spcBef>
                  <a:spcAft>
                    <a:spcPct val="15000"/>
                  </a:spcAft>
                  <a:buClrTx/>
                  <a:buSzTx/>
                  <a:buFontTx/>
                  <a:buChar char="••"/>
                  <a:tabLst/>
                  <a:defRPr/>
                </a:pPr>
                <a:r>
                  <a:rPr kumimoji="0" lang="zh-CN" altLang="en-US" sz="2400" b="1" i="0" u="none" strike="noStrike" kern="1200" cap="none" spc="0" normalizeH="0" baseline="0" noProof="0" dirty="0" smtClean="0">
                    <a:ln>
                      <a:noFill/>
                    </a:ln>
                    <a:solidFill>
                      <a:sysClr val="windowText" lastClr="000000">
                        <a:hueOff val="0"/>
                        <a:satOff val="0"/>
                        <a:lumOff val="0"/>
                        <a:alphaOff val="0"/>
                      </a:sysClr>
                    </a:solidFill>
                    <a:effectLst/>
                    <a:uLnTx/>
                    <a:uFillTx/>
                    <a:latin typeface="宋体"/>
                    <a:ea typeface="宋体"/>
                    <a:cs typeface="+mn-cs"/>
                  </a:rPr>
                  <a:t>道岔的定位、反位、四开、挤岔</a:t>
                </a:r>
                <a:endParaRPr kumimoji="0" lang="zh-CN" altLang="en-US" sz="2400" b="1" i="0" u="none" strike="noStrike" kern="1200" cap="none" spc="0" normalizeH="0" baseline="0" noProof="0" dirty="0">
                  <a:ln>
                    <a:noFill/>
                  </a:ln>
                  <a:solidFill>
                    <a:sysClr val="windowText" lastClr="000000">
                      <a:hueOff val="0"/>
                      <a:satOff val="0"/>
                      <a:lumOff val="0"/>
                      <a:alphaOff val="0"/>
                    </a:sysClr>
                  </a:solidFill>
                  <a:effectLst/>
                  <a:uLnTx/>
                  <a:uFillTx/>
                  <a:latin typeface="宋体"/>
                  <a:ea typeface="宋体"/>
                  <a:cs typeface="+mn-cs"/>
                </a:endParaRPr>
              </a:p>
            </p:txBody>
          </p:sp>
        </p:grpSp>
        <p:grpSp>
          <p:nvGrpSpPr>
            <p:cNvPr id="24" name="组合 16"/>
            <p:cNvGrpSpPr/>
            <p:nvPr/>
          </p:nvGrpSpPr>
          <p:grpSpPr>
            <a:xfrm>
              <a:off x="1214414" y="4588692"/>
              <a:ext cx="2143152" cy="944562"/>
              <a:chOff x="428621" y="2079228"/>
              <a:chExt cx="2143152" cy="944562"/>
            </a:xfrm>
          </p:grpSpPr>
          <p:sp>
            <p:nvSpPr>
              <p:cNvPr id="25" name="圆角矩形 24"/>
              <p:cNvSpPr/>
              <p:nvPr/>
            </p:nvSpPr>
            <p:spPr>
              <a:xfrm>
                <a:off x="428621" y="2079228"/>
                <a:ext cx="2143152" cy="944562"/>
              </a:xfrm>
              <a:prstGeom prst="roundRect">
                <a:avLst/>
              </a:prstGeom>
              <a:solidFill>
                <a:srgbClr val="8064A2">
                  <a:hueOff val="-2976513"/>
                  <a:satOff val="17933"/>
                  <a:lumOff val="1437"/>
                  <a:alphaOff val="0"/>
                </a:srgbClr>
              </a:solidFill>
              <a:ln w="38100" cap="flat" cmpd="sng" algn="ctr">
                <a:solidFill>
                  <a:sysClr val="window" lastClr="FFFFFF">
                    <a:hueOff val="0"/>
                    <a:satOff val="0"/>
                    <a:lumOff val="0"/>
                    <a:alphaOff val="0"/>
                  </a:sysClr>
                </a:solidFill>
                <a:prstDash val="solid"/>
              </a:ln>
              <a:effectLst>
                <a:outerShdw blurRad="38100" dist="25400" dir="5400000" algn="t" rotWithShape="0">
                  <a:srgbClr val="000000">
                    <a:alpha val="50000"/>
                  </a:srgbClr>
                </a:outerShdw>
              </a:effectLst>
            </p:spPr>
          </p:sp>
          <p:sp>
            <p:nvSpPr>
              <p:cNvPr id="26" name="圆角矩形 14"/>
              <p:cNvSpPr/>
              <p:nvPr/>
            </p:nvSpPr>
            <p:spPr>
              <a:xfrm>
                <a:off x="474731" y="2125338"/>
                <a:ext cx="2050932" cy="852342"/>
              </a:xfrm>
              <a:prstGeom prst="rect">
                <a:avLst/>
              </a:prstGeom>
              <a:noFill/>
              <a:ln>
                <a:noFill/>
              </a:ln>
              <a:effectLst/>
            </p:spPr>
            <p:txBody>
              <a:bodyPr spcFirstLastPara="0" vert="horz" wrap="square" lIns="91440" tIns="45720" rIns="91440" bIns="4572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宋体"/>
                    <a:ea typeface="宋体"/>
                    <a:cs typeface="+mn-cs"/>
                  </a:rPr>
                  <a:t>道岔位置</a:t>
                </a:r>
                <a:endParaRPr kumimoji="0" lang="zh-CN" altLang="en-US" sz="2400" b="1" i="0" u="none" strike="noStrike" kern="1200" cap="none" spc="0" normalizeH="0" baseline="0" noProof="0" dirty="0">
                  <a:ln>
                    <a:noFill/>
                  </a:ln>
                  <a:solidFill>
                    <a:sysClr val="window" lastClr="FFFFFF"/>
                  </a:solidFill>
                  <a:effectLst/>
                  <a:uLnTx/>
                  <a:uFillTx/>
                  <a:latin typeface="宋体"/>
                  <a:ea typeface="宋体"/>
                  <a:cs typeface="+mn-cs"/>
                </a:endParaRPr>
              </a:p>
            </p:txBody>
          </p:sp>
        </p:grpSp>
      </p:grpSp>
      <p:grpSp>
        <p:nvGrpSpPr>
          <p:cNvPr id="29" name="组合 28"/>
          <p:cNvGrpSpPr/>
          <p:nvPr/>
        </p:nvGrpSpPr>
        <p:grpSpPr>
          <a:xfrm>
            <a:off x="4548971" y="5698040"/>
            <a:ext cx="5000659" cy="1007281"/>
            <a:chOff x="1214414" y="5564991"/>
            <a:chExt cx="6643747" cy="1007281"/>
          </a:xfrm>
        </p:grpSpPr>
        <p:grpSp>
          <p:nvGrpSpPr>
            <p:cNvPr id="30" name="组合 17"/>
            <p:cNvGrpSpPr/>
            <p:nvPr/>
          </p:nvGrpSpPr>
          <p:grpSpPr>
            <a:xfrm>
              <a:off x="3357567" y="5627710"/>
              <a:ext cx="4500594" cy="944562"/>
              <a:chOff x="2571774" y="3118246"/>
              <a:chExt cx="4500594" cy="944562"/>
            </a:xfrm>
          </p:grpSpPr>
          <p:sp>
            <p:nvSpPr>
              <p:cNvPr id="34" name="右箭头 33"/>
              <p:cNvSpPr/>
              <p:nvPr/>
            </p:nvSpPr>
            <p:spPr>
              <a:xfrm>
                <a:off x="2571774" y="3118246"/>
                <a:ext cx="4500594" cy="944562"/>
              </a:xfrm>
              <a:prstGeom prst="rightArrow">
                <a:avLst>
                  <a:gd name="adj1" fmla="val 75000"/>
                  <a:gd name="adj2" fmla="val 50000"/>
                </a:avLst>
              </a:prstGeom>
              <a:solidFill>
                <a:srgbClr val="8064A2">
                  <a:tint val="40000"/>
                  <a:alpha val="90000"/>
                  <a:hueOff val="-3945706"/>
                  <a:satOff val="22157"/>
                  <a:lumOff val="1408"/>
                  <a:alphaOff val="0"/>
                </a:srgbClr>
              </a:solidFill>
              <a:ln w="12700" cap="flat" cmpd="sng" algn="ctr">
                <a:solidFill>
                  <a:srgbClr val="8064A2">
                    <a:tint val="40000"/>
                    <a:alpha val="90000"/>
                    <a:hueOff val="-3945706"/>
                    <a:satOff val="22157"/>
                    <a:lumOff val="1408"/>
                    <a:alphaOff val="0"/>
                  </a:srgbClr>
                </a:solidFill>
                <a:prstDash val="solid"/>
              </a:ln>
              <a:effectLst/>
            </p:spPr>
          </p:sp>
          <p:sp>
            <p:nvSpPr>
              <p:cNvPr id="35" name="右箭头 16"/>
              <p:cNvSpPr/>
              <p:nvPr/>
            </p:nvSpPr>
            <p:spPr>
              <a:xfrm>
                <a:off x="2571774" y="3236316"/>
                <a:ext cx="4146383" cy="708422"/>
              </a:xfrm>
              <a:prstGeom prst="rect">
                <a:avLst/>
              </a:prstGeom>
              <a:noFill/>
              <a:ln>
                <a:noFill/>
              </a:ln>
              <a:effectLst/>
            </p:spPr>
            <p:txBody>
              <a:bodyPr spcFirstLastPara="0" vert="horz" wrap="square" lIns="15240" tIns="15240" rIns="15240" bIns="15240" numCol="1" spcCol="1270" anchor="ctr" anchorCtr="0">
                <a:noAutofit/>
              </a:bodyPr>
              <a:lstStyle/>
              <a:p>
                <a:pPr marL="228600" marR="0" lvl="1" indent="-228600" algn="l" defTabSz="1066800" eaLnBrk="1" fontAlgn="auto" latinLnBrk="0" hangingPunct="1">
                  <a:lnSpc>
                    <a:spcPct val="90000"/>
                  </a:lnSpc>
                  <a:spcBef>
                    <a:spcPct val="0"/>
                  </a:spcBef>
                  <a:spcAft>
                    <a:spcPct val="15000"/>
                  </a:spcAft>
                  <a:buClrTx/>
                  <a:buSzTx/>
                  <a:buFontTx/>
                  <a:buChar char="••"/>
                  <a:tabLst/>
                  <a:defRPr/>
                </a:pPr>
                <a:r>
                  <a:rPr kumimoji="0" lang="zh-CN" altLang="en-US" sz="2400" b="1" i="0" u="none" strike="noStrike" kern="1200" cap="none" spc="0" normalizeH="0" baseline="0" noProof="0" smtClean="0">
                    <a:ln>
                      <a:noFill/>
                    </a:ln>
                    <a:solidFill>
                      <a:sysClr val="windowText" lastClr="000000">
                        <a:hueOff val="0"/>
                        <a:satOff val="0"/>
                        <a:lumOff val="0"/>
                        <a:alphaOff val="0"/>
                      </a:sysClr>
                    </a:solidFill>
                    <a:effectLst/>
                    <a:uLnTx/>
                    <a:uFillTx/>
                    <a:latin typeface="宋体"/>
                    <a:ea typeface="宋体"/>
                    <a:cs typeface="+mn-cs"/>
                  </a:rPr>
                  <a:t>占用、锁闭、空闲</a:t>
                </a:r>
                <a:endParaRPr kumimoji="0" lang="zh-CN" altLang="en-US" sz="2400" b="1" i="0" u="none" strike="noStrike" kern="1200" cap="none" spc="0" normalizeH="0" baseline="0" noProof="0" dirty="0">
                  <a:ln>
                    <a:noFill/>
                  </a:ln>
                  <a:solidFill>
                    <a:sysClr val="windowText" lastClr="000000">
                      <a:hueOff val="0"/>
                      <a:satOff val="0"/>
                      <a:lumOff val="0"/>
                      <a:alphaOff val="0"/>
                    </a:sysClr>
                  </a:solidFill>
                  <a:effectLst/>
                  <a:uLnTx/>
                  <a:uFillTx/>
                  <a:latin typeface="宋体"/>
                  <a:ea typeface="宋体"/>
                  <a:cs typeface="+mn-cs"/>
                </a:endParaRPr>
              </a:p>
            </p:txBody>
          </p:sp>
        </p:grpSp>
        <p:grpSp>
          <p:nvGrpSpPr>
            <p:cNvPr id="31" name="组合 18"/>
            <p:cNvGrpSpPr/>
            <p:nvPr/>
          </p:nvGrpSpPr>
          <p:grpSpPr>
            <a:xfrm>
              <a:off x="1214414" y="5564991"/>
              <a:ext cx="2143152" cy="944562"/>
              <a:chOff x="428621" y="3055527"/>
              <a:chExt cx="2143152" cy="944562"/>
            </a:xfrm>
          </p:grpSpPr>
          <p:sp>
            <p:nvSpPr>
              <p:cNvPr id="32" name="圆角矩形 31"/>
              <p:cNvSpPr/>
              <p:nvPr/>
            </p:nvSpPr>
            <p:spPr>
              <a:xfrm>
                <a:off x="428621" y="3055527"/>
                <a:ext cx="2143152" cy="944562"/>
              </a:xfrm>
              <a:prstGeom prst="roundRect">
                <a:avLst/>
              </a:prstGeom>
              <a:solidFill>
                <a:srgbClr val="8064A2">
                  <a:hueOff val="-4464770"/>
                  <a:satOff val="26899"/>
                  <a:lumOff val="2156"/>
                  <a:alphaOff val="0"/>
                </a:srgbClr>
              </a:solidFill>
              <a:ln w="38100" cap="flat" cmpd="sng" algn="ctr">
                <a:solidFill>
                  <a:sysClr val="window" lastClr="FFFFFF">
                    <a:hueOff val="0"/>
                    <a:satOff val="0"/>
                    <a:lumOff val="0"/>
                    <a:alphaOff val="0"/>
                  </a:sysClr>
                </a:solidFill>
                <a:prstDash val="solid"/>
              </a:ln>
              <a:effectLst>
                <a:outerShdw blurRad="38100" dist="25400" dir="5400000" algn="t" rotWithShape="0">
                  <a:srgbClr val="000000">
                    <a:alpha val="50000"/>
                  </a:srgbClr>
                </a:outerShdw>
              </a:effectLst>
            </p:spPr>
          </p:sp>
          <p:sp>
            <p:nvSpPr>
              <p:cNvPr id="33" name="圆角矩形 18"/>
              <p:cNvSpPr/>
              <p:nvPr/>
            </p:nvSpPr>
            <p:spPr>
              <a:xfrm>
                <a:off x="474731" y="3101637"/>
                <a:ext cx="2050932" cy="852342"/>
              </a:xfrm>
              <a:prstGeom prst="rect">
                <a:avLst/>
              </a:prstGeom>
              <a:noFill/>
              <a:ln>
                <a:noFill/>
              </a:ln>
              <a:effectLst/>
            </p:spPr>
            <p:txBody>
              <a:bodyPr spcFirstLastPara="0" vert="horz" wrap="square" lIns="91440" tIns="45720" rIns="91440" bIns="4572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宋体"/>
                    <a:ea typeface="宋体"/>
                    <a:cs typeface="+mn-cs"/>
                  </a:rPr>
                  <a:t>轨道电路状态</a:t>
                </a:r>
                <a:endParaRPr kumimoji="0" lang="zh-CN" altLang="en-US" sz="2400" b="1" i="0" u="none" strike="noStrike" kern="1200" cap="none" spc="0" normalizeH="0" baseline="0" noProof="0" dirty="0">
                  <a:ln>
                    <a:noFill/>
                  </a:ln>
                  <a:solidFill>
                    <a:sysClr val="window" lastClr="FFFFFF"/>
                  </a:solidFill>
                  <a:effectLst/>
                  <a:uLnTx/>
                  <a:uFillTx/>
                  <a:latin typeface="宋体"/>
                  <a:ea typeface="宋体"/>
                  <a:cs typeface="+mn-cs"/>
                </a:endParaRPr>
              </a:p>
            </p:txBody>
          </p:sp>
        </p:grpSp>
      </p:grpSp>
      <p:grpSp>
        <p:nvGrpSpPr>
          <p:cNvPr id="36" name="组合 31"/>
          <p:cNvGrpSpPr/>
          <p:nvPr/>
        </p:nvGrpSpPr>
        <p:grpSpPr>
          <a:xfrm>
            <a:off x="1620012" y="4239246"/>
            <a:ext cx="2357455" cy="823001"/>
            <a:chOff x="857224" y="3154351"/>
            <a:chExt cx="1967552" cy="703279"/>
          </a:xfrm>
        </p:grpSpPr>
        <p:sp>
          <p:nvSpPr>
            <p:cNvPr id="37" name="椭圆 32"/>
            <p:cNvSpPr/>
            <p:nvPr/>
          </p:nvSpPr>
          <p:spPr>
            <a:xfrm>
              <a:off x="857224" y="3154351"/>
              <a:ext cx="1930227" cy="703279"/>
            </a:xfrm>
            <a:prstGeom prst="roundRect">
              <a:avLst/>
            </a:prstGeom>
            <a:ln/>
          </p:spPr>
          <p:style>
            <a:lnRef idx="3">
              <a:schemeClr val="lt1"/>
            </a:lnRef>
            <a:fillRef idx="1">
              <a:schemeClr val="accent1"/>
            </a:fillRef>
            <a:effectRef idx="1">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38" name="TextBox 37"/>
            <p:cNvSpPr txBox="1"/>
            <p:nvPr/>
          </p:nvSpPr>
          <p:spPr>
            <a:xfrm>
              <a:off x="1062638" y="3299063"/>
              <a:ext cx="1762138" cy="436475"/>
            </a:xfrm>
            <a:prstGeom prst="round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与</a:t>
              </a:r>
              <a:r>
                <a:rPr kumimoji="0" lang="en-US" altLang="zh-CN"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ATC</a:t>
              </a: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接口</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childTnLst>
                                </p:cTn>
                              </p:par>
                            </p:childTnLst>
                          </p:cTn>
                        </p:par>
                        <p:par>
                          <p:cTn id="16" fill="hold">
                            <p:stCondLst>
                              <p:cond delay="500"/>
                            </p:stCondLst>
                            <p:childTnLst>
                              <p:par>
                                <p:cTn id="17" presetID="1"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par>
                          <p:cTn id="19" fill="hold">
                            <p:stCondLst>
                              <p:cond delay="500"/>
                            </p:stCondLst>
                            <p:childTnLst>
                              <p:par>
                                <p:cTn id="20" presetID="1" presetClass="entr" presetSubtype="0"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418841"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rPr>
              <a:t>3.1.4  CBTC</a:t>
            </a:r>
            <a:r>
              <a:rPr lang="zh-CN" altLang="en-US" sz="2800" b="1" dirty="0" smtClean="0">
                <a:solidFill>
                  <a:srgbClr val="0070C0"/>
                </a:solidFill>
                <a:latin typeface="微软雅黑" pitchFamily="34" charset="-122"/>
                <a:ea typeface="微软雅黑" pitchFamily="34" charset="-122"/>
              </a:rPr>
              <a:t>中的联锁技术</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762756" y="1171558"/>
            <a:ext cx="5143536" cy="461665"/>
            <a:chOff x="548443" y="1281397"/>
            <a:chExt cx="5143536" cy="461665"/>
          </a:xfrm>
        </p:grpSpPr>
        <p:sp>
          <p:nvSpPr>
            <p:cNvPr id="4" name="燕尾形 3"/>
            <p:cNvSpPr/>
            <p:nvPr/>
          </p:nvSpPr>
          <p:spPr>
            <a:xfrm>
              <a:off x="54844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714909" cy="461665"/>
            </a:xfrm>
            <a:prstGeom prst="rect">
              <a:avLst/>
            </a:prstGeom>
          </p:spPr>
          <p:txBody>
            <a:bodyPr wrap="square">
              <a:spAutoFit/>
            </a:bodyPr>
            <a:lstStyle/>
            <a:p>
              <a:r>
                <a:rPr lang="en-US" altLang="zh-CN" sz="2400" b="1" dirty="0" smtClean="0">
                  <a:solidFill>
                    <a:srgbClr val="333399"/>
                  </a:solidFill>
                  <a:latin typeface="Times New Roman" pitchFamily="18" charset="0"/>
                  <a:cs typeface="Times New Roman" pitchFamily="18" charset="0"/>
                </a:rPr>
                <a:t>2</a:t>
              </a:r>
              <a:r>
                <a:rPr lang="zh-CN" altLang="en-US" sz="2400" b="1" dirty="0" smtClean="0">
                  <a:solidFill>
                    <a:srgbClr val="333399"/>
                  </a:solidFill>
                  <a:latin typeface="Times New Roman" pitchFamily="18" charset="0"/>
                  <a:cs typeface="Times New Roman" pitchFamily="18" charset="0"/>
                </a:rPr>
                <a:t>、</a:t>
              </a:r>
              <a:r>
                <a:rPr lang="en-US" altLang="zh-CN" sz="2400" b="1" dirty="0" smtClean="0">
                  <a:solidFill>
                    <a:srgbClr val="333399"/>
                  </a:solidFill>
                  <a:latin typeface="Times New Roman" pitchFamily="18" charset="0"/>
                  <a:cs typeface="Times New Roman" pitchFamily="18" charset="0"/>
                </a:rPr>
                <a:t>CBTC</a:t>
              </a:r>
              <a:r>
                <a:rPr lang="zh-CN" altLang="en-US" sz="2400" b="1" dirty="0" smtClean="0">
                  <a:solidFill>
                    <a:srgbClr val="333399"/>
                  </a:solidFill>
                  <a:latin typeface="Times New Roman" pitchFamily="18" charset="0"/>
                  <a:cs typeface="Times New Roman" pitchFamily="18" charset="0"/>
                </a:rPr>
                <a:t>系统中的联锁新功能</a:t>
              </a:r>
            </a:p>
          </p:txBody>
        </p:sp>
      </p:grpSp>
      <p:sp>
        <p:nvSpPr>
          <p:cNvPr id="7" name="TextBox 6"/>
          <p:cNvSpPr txBox="1"/>
          <p:nvPr/>
        </p:nvSpPr>
        <p:spPr>
          <a:xfrm>
            <a:off x="619880" y="1814500"/>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7</a:t>
            </a:r>
            <a:r>
              <a:rPr lang="zh-CN" altLang="en-US" sz="2400" b="1" dirty="0" smtClean="0">
                <a:solidFill>
                  <a:srgbClr val="333399"/>
                </a:solidFill>
                <a:latin typeface="Times New Roman" pitchFamily="18" charset="0"/>
                <a:ea typeface="+mj-ea"/>
                <a:cs typeface="Times New Roman" pitchFamily="18" charset="0"/>
              </a:rPr>
              <a:t>）辅助功能</a:t>
            </a:r>
          </a:p>
        </p:txBody>
      </p:sp>
      <p:pic>
        <p:nvPicPr>
          <p:cNvPr id="8" name="Picture 4"/>
          <p:cNvPicPr>
            <a:picLocks noChangeAspect="1" noChangeArrowheads="1"/>
          </p:cNvPicPr>
          <p:nvPr/>
        </p:nvPicPr>
        <p:blipFill>
          <a:blip r:embed="rId2"/>
          <a:srcRect/>
          <a:stretch>
            <a:fillRect/>
          </a:stretch>
        </p:blipFill>
        <p:spPr bwMode="auto">
          <a:xfrm>
            <a:off x="3834590" y="1957376"/>
            <a:ext cx="7187432" cy="4643470"/>
          </a:xfrm>
          <a:prstGeom prst="rect">
            <a:avLst/>
          </a:prstGeom>
          <a:noFill/>
          <a:ln w="9525">
            <a:noFill/>
            <a:miter lim="800000"/>
            <a:headEnd/>
            <a:tailEnd/>
          </a:ln>
        </p:spPr>
      </p:pic>
      <p:grpSp>
        <p:nvGrpSpPr>
          <p:cNvPr id="9" name="组合 31"/>
          <p:cNvGrpSpPr/>
          <p:nvPr/>
        </p:nvGrpSpPr>
        <p:grpSpPr>
          <a:xfrm>
            <a:off x="477004" y="2600318"/>
            <a:ext cx="2500331" cy="823001"/>
            <a:chOff x="797600" y="3154351"/>
            <a:chExt cx="2086797" cy="703279"/>
          </a:xfrm>
        </p:grpSpPr>
        <p:sp>
          <p:nvSpPr>
            <p:cNvPr id="10" name="椭圆 32"/>
            <p:cNvSpPr/>
            <p:nvPr/>
          </p:nvSpPr>
          <p:spPr>
            <a:xfrm>
              <a:off x="857225" y="3154351"/>
              <a:ext cx="1930227" cy="703279"/>
            </a:xfrm>
            <a:prstGeom prst="roundRect">
              <a:avLst/>
            </a:prstGeom>
            <a:ln/>
          </p:spPr>
          <p:style>
            <a:lnRef idx="3">
              <a:schemeClr val="lt1"/>
            </a:lnRef>
            <a:fillRef idx="1">
              <a:schemeClr val="accent1"/>
            </a:fillRef>
            <a:effectRef idx="1">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11" name="TextBox 10"/>
            <p:cNvSpPr txBox="1"/>
            <p:nvPr/>
          </p:nvSpPr>
          <p:spPr>
            <a:xfrm>
              <a:off x="797600" y="3299064"/>
              <a:ext cx="2086797" cy="436475"/>
            </a:xfrm>
            <a:prstGeom prst="roundRect">
              <a:avLst/>
            </a:prstGeom>
            <a:noFill/>
          </p:spPr>
          <p:txBody>
            <a:bodyPr wrap="square" rtlCol="0">
              <a:spAutoFit/>
            </a:bodyPr>
            <a:lstStyle/>
            <a:p>
              <a:pPr lvl="0"/>
              <a:r>
                <a:rPr lang="zh-CN" altLang="en-US" sz="2400" b="1" kern="0" dirty="0" smtClean="0">
                  <a:solidFill>
                    <a:sysClr val="window" lastClr="FFFFFF"/>
                  </a:solidFill>
                  <a:latin typeface="Times New Roman" pitchFamily="18" charset="0"/>
                  <a:ea typeface="+mj-ea"/>
                  <a:cs typeface="Times New Roman" pitchFamily="18" charset="0"/>
                </a:rPr>
                <a:t>与相邻联锁接口</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2409634" cy="523220"/>
          </a:xfrm>
          <a:prstGeom prst="rect">
            <a:avLst/>
          </a:prstGeom>
        </p:spPr>
        <p:txBody>
          <a:bodyPr wrap="none">
            <a:spAutoFit/>
          </a:bodyPr>
          <a:lstStyle/>
          <a:p>
            <a:pPr>
              <a:lnSpc>
                <a:spcPct val="100000"/>
              </a:lnSpc>
              <a:spcBef>
                <a:spcPct val="0"/>
              </a:spcBef>
              <a:buClrTx/>
              <a:buFontTx/>
              <a:buNone/>
            </a:pPr>
            <a:r>
              <a:rPr lang="zh-CN" altLang="en-US" sz="2800" b="1" dirty="0" smtClean="0">
                <a:solidFill>
                  <a:srgbClr val="000000"/>
                </a:solidFill>
                <a:latin typeface="微软雅黑" pitchFamily="34" charset="-122"/>
                <a:ea typeface="微软雅黑" pitchFamily="34" charset="-122"/>
              </a:rPr>
              <a:t>小 结 及 作 业</a:t>
            </a:r>
            <a:endParaRPr lang="zh-CN" altLang="en-US" sz="2800" b="1" dirty="0">
              <a:solidFill>
                <a:srgbClr val="000000"/>
              </a:solidFill>
              <a:latin typeface="微软雅黑" pitchFamily="34" charset="-122"/>
              <a:ea typeface="微软雅黑" pitchFamily="34" charset="-122"/>
            </a:endParaRPr>
          </a:p>
        </p:txBody>
      </p:sp>
      <p:grpSp>
        <p:nvGrpSpPr>
          <p:cNvPr id="3" name="组合 67"/>
          <p:cNvGrpSpPr/>
          <p:nvPr/>
        </p:nvGrpSpPr>
        <p:grpSpPr>
          <a:xfrm>
            <a:off x="762306" y="3120909"/>
            <a:ext cx="730914" cy="554400"/>
            <a:chOff x="4121950" y="4374105"/>
            <a:chExt cx="792000" cy="792000"/>
          </a:xfrm>
        </p:grpSpPr>
        <p:sp>
          <p:nvSpPr>
            <p:cNvPr id="8" name="椭圆 7"/>
            <p:cNvSpPr/>
            <p:nvPr/>
          </p:nvSpPr>
          <p:spPr>
            <a:xfrm>
              <a:off x="4121950" y="4374105"/>
              <a:ext cx="792000" cy="792000"/>
            </a:xfrm>
            <a:prstGeom prst="ellipse">
              <a:avLst/>
            </a:prstGeom>
            <a:gradFill flip="none" rotWithShape="1">
              <a:gsLst>
                <a:gs pos="14000">
                  <a:srgbClr val="89C921"/>
                </a:gs>
                <a:gs pos="70000">
                  <a:srgbClr val="0C7804"/>
                </a:gs>
                <a:gs pos="86000">
                  <a:srgbClr val="0C7804"/>
                </a:gs>
              </a:gsLst>
              <a:path path="circle">
                <a:fillToRect l="50000" t="50000" r="50000" b="50000"/>
              </a:path>
              <a:tileRect/>
            </a:gradFill>
            <a:ln w="12700">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9" name="Picture 4" descr="C:\Documents and Settings\Administrator\桌面\20100720220401202\open-source-icons\PNG\black\van.png"/>
            <p:cNvPicPr>
              <a:picLocks noChangeAspect="1" noChangeArrowheads="1"/>
            </p:cNvPicPr>
            <p:nvPr/>
          </p:nvPicPr>
          <p:blipFill>
            <a:blip r:embed="rId2">
              <a:lum bright="70000" contrast="-70000"/>
              <a:extLst>
                <a:ext uri="{28A0092B-C50C-407E-A947-70E740481C1C}">
                  <a14:useLocalDpi xmlns:a14="http://schemas.microsoft.com/office/drawing/2010/main" xmlns="" val="0"/>
                </a:ext>
              </a:extLst>
            </a:blip>
            <a:srcRect/>
            <a:stretch>
              <a:fillRect/>
            </a:stretch>
          </p:blipFill>
          <p:spPr bwMode="auto">
            <a:xfrm>
              <a:off x="4229628" y="4457697"/>
              <a:ext cx="607712" cy="607712"/>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4" name="组合 70"/>
          <p:cNvGrpSpPr/>
          <p:nvPr/>
        </p:nvGrpSpPr>
        <p:grpSpPr>
          <a:xfrm>
            <a:off x="762306" y="1835345"/>
            <a:ext cx="730914" cy="554400"/>
            <a:chOff x="5355175" y="2213865"/>
            <a:chExt cx="792000" cy="792000"/>
          </a:xfrm>
        </p:grpSpPr>
        <p:sp>
          <p:nvSpPr>
            <p:cNvPr id="11" name="椭圆 10"/>
            <p:cNvSpPr/>
            <p:nvPr/>
          </p:nvSpPr>
          <p:spPr>
            <a:xfrm>
              <a:off x="5355175" y="2213865"/>
              <a:ext cx="792000" cy="792000"/>
            </a:xfrm>
            <a:prstGeom prst="ellipse">
              <a:avLst/>
            </a:prstGeom>
            <a:gradFill flip="none" rotWithShape="1">
              <a:gsLst>
                <a:gs pos="67000">
                  <a:srgbClr val="005D8C"/>
                </a:gs>
                <a:gs pos="4000">
                  <a:srgbClr val="0095D0"/>
                </a:gs>
              </a:gsLst>
              <a:path path="circle">
                <a:fillToRect l="50000" t="50000" r="50000" b="50000"/>
              </a:path>
              <a:tileRect/>
            </a:gradFill>
            <a:ln w="19050">
              <a:noFill/>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2" name="Picture 6" descr="C:\Documents and Settings\Administrator\桌面\20100720220401202\open-source-icons\PNG\black\home.png"/>
            <p:cNvPicPr>
              <a:picLocks noChangeAspect="1" noChangeArrowheads="1"/>
            </p:cNvPicPr>
            <p:nvPr/>
          </p:nvPicPr>
          <p:blipFill>
            <a:blip r:embed="rId3">
              <a:lum bright="70000" contrast="-70000"/>
              <a:extLst>
                <a:ext uri="{28A0092B-C50C-407E-A947-70E740481C1C}">
                  <a14:useLocalDpi xmlns:a14="http://schemas.microsoft.com/office/drawing/2010/main" xmlns="" val="0"/>
                </a:ext>
              </a:extLst>
            </a:blip>
            <a:srcRect/>
            <a:stretch>
              <a:fillRect/>
            </a:stretch>
          </p:blipFill>
          <p:spPr bwMode="auto">
            <a:xfrm>
              <a:off x="5384585" y="2231701"/>
              <a:ext cx="759844" cy="630159"/>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5" name="组合 73"/>
          <p:cNvGrpSpPr/>
          <p:nvPr/>
        </p:nvGrpSpPr>
        <p:grpSpPr>
          <a:xfrm>
            <a:off x="691768" y="4403384"/>
            <a:ext cx="730914" cy="554400"/>
            <a:chOff x="2834895" y="2213865"/>
            <a:chExt cx="792000" cy="792000"/>
          </a:xfrm>
        </p:grpSpPr>
        <p:sp>
          <p:nvSpPr>
            <p:cNvPr id="14" name="椭圆 13"/>
            <p:cNvSpPr/>
            <p:nvPr/>
          </p:nvSpPr>
          <p:spPr>
            <a:xfrm>
              <a:off x="2834895" y="2213865"/>
              <a:ext cx="792000" cy="792000"/>
            </a:xfrm>
            <a:prstGeom prst="ellipse">
              <a:avLst/>
            </a:prstGeom>
            <a:gradFill flip="none" rotWithShape="1">
              <a:gsLst>
                <a:gs pos="64000">
                  <a:srgbClr val="C83C00"/>
                </a:gs>
                <a:gs pos="84000">
                  <a:srgbClr val="C83C00"/>
                </a:gs>
                <a:gs pos="7000">
                  <a:srgbClr val="FFC905"/>
                </a:gs>
              </a:gsLst>
              <a:path path="circle">
                <a:fillToRect l="50000" t="50000" r="50000" b="50000"/>
              </a:path>
              <a:tileRect/>
            </a:gradFill>
            <a:ln w="12700" cmpd="sng">
              <a:noFill/>
              <a:round/>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5" name="Picture 7" descr="C:\Documents and Settings\Administrator\桌面\20100720220401202\open-source-icons\PNG\black\multi-agents.png"/>
            <p:cNvPicPr>
              <a:picLocks noChangeAspect="1" noChangeArrowheads="1"/>
            </p:cNvPicPr>
            <p:nvPr/>
          </p:nvPicPr>
          <p:blipFill>
            <a:blip r:embed="rId4">
              <a:lum bright="70000" contrast="-70000"/>
              <a:extLst>
                <a:ext uri="{28A0092B-C50C-407E-A947-70E740481C1C}">
                  <a14:useLocalDpi xmlns:a14="http://schemas.microsoft.com/office/drawing/2010/main" xmlns="" val="0"/>
                </a:ext>
              </a:extLst>
            </a:blip>
            <a:srcRect/>
            <a:stretch>
              <a:fillRect/>
            </a:stretch>
          </p:blipFill>
          <p:spPr bwMode="auto">
            <a:xfrm>
              <a:off x="2956701" y="2272076"/>
              <a:ext cx="576762" cy="576762"/>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16" name="TextBox 11"/>
          <p:cNvSpPr txBox="1">
            <a:spLocks noChangeArrowheads="1"/>
          </p:cNvSpPr>
          <p:nvPr/>
        </p:nvSpPr>
        <p:spPr bwMode="auto">
          <a:xfrm flipH="1">
            <a:off x="2191966" y="4314830"/>
            <a:ext cx="3286149" cy="461665"/>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400" b="1" dirty="0" smtClean="0">
                <a:solidFill>
                  <a:srgbClr val="0070C0"/>
                </a:solidFill>
                <a:latin typeface="微软雅黑" pitchFamily="34" charset="-122"/>
                <a:ea typeface="微软雅黑" pitchFamily="34" charset="-122"/>
              </a:rPr>
              <a:t>联锁系统的运营模式</a:t>
            </a:r>
            <a:endParaRPr lang="en-US" altLang="zh-CN" b="1" kern="0" dirty="0">
              <a:solidFill>
                <a:srgbClr val="01AEEE"/>
              </a:solidFill>
              <a:latin typeface="微软雅黑" pitchFamily="34" charset="-122"/>
              <a:ea typeface="微软雅黑" pitchFamily="34" charset="-122"/>
            </a:endParaRPr>
          </a:p>
        </p:txBody>
      </p:sp>
      <p:cxnSp>
        <p:nvCxnSpPr>
          <p:cNvPr id="17" name="直接连接符 16"/>
          <p:cNvCxnSpPr/>
          <p:nvPr/>
        </p:nvCxnSpPr>
        <p:spPr>
          <a:xfrm flipV="1">
            <a:off x="1405698" y="4886346"/>
            <a:ext cx="4857784" cy="806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6" name="组合 79"/>
          <p:cNvGrpSpPr/>
          <p:nvPr/>
        </p:nvGrpSpPr>
        <p:grpSpPr>
          <a:xfrm>
            <a:off x="1274160" y="1842075"/>
            <a:ext cx="5060761" cy="481959"/>
            <a:chOff x="1240930" y="4146709"/>
            <a:chExt cx="1796454" cy="344258"/>
          </a:xfrm>
        </p:grpSpPr>
        <p:sp>
          <p:nvSpPr>
            <p:cNvPr id="19" name="TextBox 11"/>
            <p:cNvSpPr txBox="1">
              <a:spLocks noChangeArrowheads="1"/>
            </p:cNvSpPr>
            <p:nvPr/>
          </p:nvSpPr>
          <p:spPr bwMode="auto">
            <a:xfrm flipH="1">
              <a:off x="1349948" y="4146709"/>
              <a:ext cx="1687436" cy="34075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b="1" kern="0" dirty="0" smtClean="0">
                  <a:solidFill>
                    <a:srgbClr val="0070C0"/>
                  </a:solidFill>
                  <a:latin typeface="微软雅黑" pitchFamily="34" charset="-122"/>
                  <a:ea typeface="微软雅黑" pitchFamily="34" charset="-122"/>
                </a:rPr>
                <a:t>联锁的定义、内容、结构层次</a:t>
              </a:r>
              <a:endParaRPr lang="en-US" altLang="zh-CN" b="1" kern="0" dirty="0" smtClean="0">
                <a:solidFill>
                  <a:srgbClr val="0070C0"/>
                </a:solidFill>
                <a:latin typeface="微软雅黑" pitchFamily="34" charset="-122"/>
                <a:ea typeface="微软雅黑" pitchFamily="34" charset="-122"/>
              </a:endParaRPr>
            </a:p>
          </p:txBody>
        </p:sp>
        <p:cxnSp>
          <p:nvCxnSpPr>
            <p:cNvPr id="20" name="直接连接符 19"/>
            <p:cNvCxnSpPr/>
            <p:nvPr/>
          </p:nvCxnSpPr>
          <p:spPr>
            <a:xfrm flipV="1">
              <a:off x="1240930" y="4484194"/>
              <a:ext cx="1796454" cy="6773"/>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7" name="组合 82"/>
          <p:cNvGrpSpPr/>
          <p:nvPr/>
        </p:nvGrpSpPr>
        <p:grpSpPr>
          <a:xfrm>
            <a:off x="1405698" y="3100384"/>
            <a:ext cx="5019761" cy="472004"/>
            <a:chOff x="1240930" y="4153807"/>
            <a:chExt cx="1599496" cy="337147"/>
          </a:xfrm>
        </p:grpSpPr>
        <p:sp>
          <p:nvSpPr>
            <p:cNvPr id="22" name="TextBox 11"/>
            <p:cNvSpPr txBox="1">
              <a:spLocks noChangeArrowheads="1"/>
            </p:cNvSpPr>
            <p:nvPr/>
          </p:nvSpPr>
          <p:spPr bwMode="auto">
            <a:xfrm flipH="1">
              <a:off x="1307726" y="4153807"/>
              <a:ext cx="1321747" cy="329762"/>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2400" b="1" dirty="0" smtClean="0">
                  <a:solidFill>
                    <a:srgbClr val="0070C0"/>
                  </a:solidFill>
                  <a:latin typeface="微软雅黑" pitchFamily="34" charset="-122"/>
                  <a:ea typeface="微软雅黑" pitchFamily="34" charset="-122"/>
                </a:rPr>
                <a:t>联锁系统的功能</a:t>
              </a:r>
              <a:endParaRPr lang="en-US" altLang="zh-CN" b="1" kern="0" dirty="0">
                <a:solidFill>
                  <a:srgbClr val="01AEEE"/>
                </a:solidFill>
                <a:latin typeface="微软雅黑" pitchFamily="34" charset="-122"/>
                <a:ea typeface="微软雅黑" pitchFamily="34" charset="-122"/>
              </a:endParaRPr>
            </a:p>
          </p:txBody>
        </p:sp>
        <p:cxnSp>
          <p:nvCxnSpPr>
            <p:cNvPr id="23" name="直接连接符 22"/>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
        <p:nvSpPr>
          <p:cNvPr id="40" name="竖卷形 39"/>
          <p:cNvSpPr/>
          <p:nvPr/>
        </p:nvSpPr>
        <p:spPr>
          <a:xfrm>
            <a:off x="7549366" y="1385872"/>
            <a:ext cx="3857652" cy="5214974"/>
          </a:xfrm>
          <a:prstGeom prst="verticalScroll">
            <a:avLst/>
          </a:prstGeom>
          <a:gradFill flip="none" rotWithShape="1">
            <a:gsLst>
              <a:gs pos="0">
                <a:srgbClr val="00AEEE">
                  <a:tint val="66000"/>
                  <a:satMod val="160000"/>
                </a:srgbClr>
              </a:gs>
              <a:gs pos="50000">
                <a:srgbClr val="00AEEE">
                  <a:tint val="44500"/>
                  <a:satMod val="160000"/>
                </a:srgbClr>
              </a:gs>
              <a:gs pos="100000">
                <a:srgbClr val="00AEEE">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Rectangle 9"/>
          <p:cNvSpPr>
            <a:spLocks noChangeArrowheads="1"/>
          </p:cNvSpPr>
          <p:nvPr/>
        </p:nvSpPr>
        <p:spPr bwMode="gray">
          <a:xfrm>
            <a:off x="9121002" y="1385872"/>
            <a:ext cx="1499128" cy="477054"/>
          </a:xfrm>
          <a:prstGeom prst="rect">
            <a:avLst/>
          </a:prstGeom>
          <a:noFill/>
          <a:ln w="9525">
            <a:noFill/>
            <a:miter lim="800000"/>
            <a:headEnd/>
            <a:tailEnd/>
          </a:ln>
        </p:spPr>
        <p:txBody>
          <a:bodyPr wrap="none">
            <a:spAutoFit/>
          </a:bodyPr>
          <a:lstStyle/>
          <a:p>
            <a:pPr>
              <a:spcBef>
                <a:spcPct val="50000"/>
              </a:spcBef>
              <a:buClr>
                <a:srgbClr val="1F3F5F"/>
              </a:buClr>
            </a:pPr>
            <a:r>
              <a:rPr lang="zh-CN" altLang="en-US" b="1" dirty="0" smtClean="0">
                <a:solidFill>
                  <a:srgbClr val="FF0000"/>
                </a:solidFill>
                <a:latin typeface="微软雅黑" pitchFamily="34" charset="-122"/>
                <a:ea typeface="微软雅黑" pitchFamily="34" charset="-122"/>
              </a:rPr>
              <a:t>作       业</a:t>
            </a:r>
            <a:endParaRPr lang="en-US" altLang="zh-CN" b="1" dirty="0">
              <a:solidFill>
                <a:srgbClr val="FF0000"/>
              </a:solidFill>
              <a:latin typeface="微软雅黑" pitchFamily="34" charset="-122"/>
              <a:ea typeface="微软雅黑" pitchFamily="34" charset="-122"/>
            </a:endParaRPr>
          </a:p>
        </p:txBody>
      </p:sp>
      <p:sp>
        <p:nvSpPr>
          <p:cNvPr id="42" name="矩形 41"/>
          <p:cNvSpPr/>
          <p:nvPr/>
        </p:nvSpPr>
        <p:spPr>
          <a:xfrm>
            <a:off x="8049432" y="2743194"/>
            <a:ext cx="2857520" cy="923330"/>
          </a:xfrm>
          <a:prstGeom prst="rect">
            <a:avLst/>
          </a:prstGeom>
        </p:spPr>
        <p:txBody>
          <a:bodyPr wrap="square">
            <a:spAutoFit/>
          </a:bodyPr>
          <a:lstStyle/>
          <a:p>
            <a:pPr>
              <a:lnSpc>
                <a:spcPct val="150000"/>
              </a:lnSpc>
            </a:pPr>
            <a:r>
              <a:rPr lang="en-US" altLang="zh-CN" sz="1800" b="1" dirty="0" smtClean="0"/>
              <a:t>1.</a:t>
            </a:r>
            <a:r>
              <a:rPr lang="zh-CN" altLang="en-US" sz="1800" b="1" dirty="0" smtClean="0"/>
              <a:t>在教材中找出</a:t>
            </a:r>
            <a:r>
              <a:rPr lang="en-US" altLang="zh-CN" sz="1800" b="1" dirty="0" smtClean="0"/>
              <a:t>P153</a:t>
            </a:r>
            <a:r>
              <a:rPr lang="zh-CN" altLang="en-US" sz="1800" b="1" dirty="0" smtClean="0"/>
              <a:t>思考与练习答案，并做标注。</a:t>
            </a:r>
            <a:endParaRPr lang="zh-CN" altLang="en-US" sz="1800" b="1" dirty="0"/>
          </a:p>
        </p:txBody>
      </p:sp>
      <p:sp>
        <p:nvSpPr>
          <p:cNvPr id="43" name="矩形 42"/>
          <p:cNvSpPr/>
          <p:nvPr/>
        </p:nvSpPr>
        <p:spPr>
          <a:xfrm>
            <a:off x="8049432" y="4457706"/>
            <a:ext cx="2857520" cy="923330"/>
          </a:xfrm>
          <a:prstGeom prst="rect">
            <a:avLst/>
          </a:prstGeom>
        </p:spPr>
        <p:txBody>
          <a:bodyPr wrap="square">
            <a:spAutoFit/>
          </a:bodyPr>
          <a:lstStyle/>
          <a:p>
            <a:pPr>
              <a:lnSpc>
                <a:spcPct val="150000"/>
              </a:lnSpc>
            </a:pPr>
            <a:r>
              <a:rPr lang="en-US" altLang="zh-CN" sz="1800" b="1" dirty="0" smtClean="0"/>
              <a:t>2. </a:t>
            </a:r>
            <a:r>
              <a:rPr lang="zh-CN" altLang="en-US" sz="1800" b="1" dirty="0" smtClean="0"/>
              <a:t>预习</a:t>
            </a:r>
            <a:r>
              <a:rPr lang="en-US" altLang="zh-CN" sz="1800" b="1" dirty="0" smtClean="0"/>
              <a:t>P154</a:t>
            </a:r>
            <a:r>
              <a:rPr lang="zh-CN" altLang="en-US" sz="1800" b="1" dirty="0" smtClean="0"/>
              <a:t>技能训练</a:t>
            </a:r>
            <a:r>
              <a:rPr lang="en-US" altLang="zh-CN" sz="1800" b="1" dirty="0" smtClean="0"/>
              <a:t>1</a:t>
            </a:r>
            <a:r>
              <a:rPr lang="zh-CN" altLang="en-US" sz="1800" b="1" dirty="0" smtClean="0"/>
              <a:t>、</a:t>
            </a:r>
            <a:r>
              <a:rPr lang="en-US" altLang="zh-CN" sz="1800" b="1" dirty="0" smtClean="0"/>
              <a:t>P155</a:t>
            </a:r>
            <a:r>
              <a:rPr lang="zh-CN" altLang="en-US" sz="1800" b="1" dirty="0" smtClean="0"/>
              <a:t>技能训练</a:t>
            </a:r>
            <a:r>
              <a:rPr lang="en-US" altLang="zh-CN" sz="1800" b="1" dirty="0" smtClean="0"/>
              <a:t>2</a:t>
            </a:r>
            <a:r>
              <a:rPr lang="zh-CN" altLang="en-US" sz="1800" b="1" dirty="0" smtClean="0"/>
              <a:t> 。</a:t>
            </a:r>
            <a:endParaRPr lang="zh-CN" altLang="en-US" sz="1800" b="1" dirty="0"/>
          </a:p>
        </p:txBody>
      </p:sp>
      <p:grpSp>
        <p:nvGrpSpPr>
          <p:cNvPr id="24" name="组合 70"/>
          <p:cNvGrpSpPr/>
          <p:nvPr/>
        </p:nvGrpSpPr>
        <p:grpSpPr>
          <a:xfrm>
            <a:off x="750968" y="5665434"/>
            <a:ext cx="730914" cy="554400"/>
            <a:chOff x="5355175" y="2213865"/>
            <a:chExt cx="792000" cy="792000"/>
          </a:xfrm>
        </p:grpSpPr>
        <p:sp>
          <p:nvSpPr>
            <p:cNvPr id="25" name="椭圆 24"/>
            <p:cNvSpPr/>
            <p:nvPr/>
          </p:nvSpPr>
          <p:spPr>
            <a:xfrm>
              <a:off x="5355175" y="2213865"/>
              <a:ext cx="792000" cy="792000"/>
            </a:xfrm>
            <a:prstGeom prst="ellipse">
              <a:avLst/>
            </a:prstGeom>
            <a:gradFill flip="none" rotWithShape="1">
              <a:gsLst>
                <a:gs pos="67000">
                  <a:srgbClr val="005D8C"/>
                </a:gs>
                <a:gs pos="4000">
                  <a:srgbClr val="0095D0"/>
                </a:gs>
              </a:gsLst>
              <a:path path="circle">
                <a:fillToRect l="50000" t="50000" r="50000" b="50000"/>
              </a:path>
              <a:tileRect/>
            </a:gradFill>
            <a:ln w="19050">
              <a:noFill/>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26" name="Picture 6" descr="C:\Documents and Settings\Administrator\桌面\20100720220401202\open-source-icons\PNG\black\home.png"/>
            <p:cNvPicPr>
              <a:picLocks noChangeAspect="1" noChangeArrowheads="1"/>
            </p:cNvPicPr>
            <p:nvPr/>
          </p:nvPicPr>
          <p:blipFill>
            <a:blip r:embed="rId3">
              <a:lum bright="70000" contrast="-70000"/>
              <a:extLst>
                <a:ext uri="{28A0092B-C50C-407E-A947-70E740481C1C}">
                  <a14:useLocalDpi xmlns:a14="http://schemas.microsoft.com/office/drawing/2010/main" xmlns="" val="0"/>
                </a:ext>
              </a:extLst>
            </a:blip>
            <a:srcRect/>
            <a:stretch>
              <a:fillRect/>
            </a:stretch>
          </p:blipFill>
          <p:spPr bwMode="auto">
            <a:xfrm>
              <a:off x="5384585" y="2231701"/>
              <a:ext cx="759844" cy="630159"/>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27" name="组合 79"/>
          <p:cNvGrpSpPr/>
          <p:nvPr/>
        </p:nvGrpSpPr>
        <p:grpSpPr>
          <a:xfrm>
            <a:off x="1262822" y="5672169"/>
            <a:ext cx="5060761" cy="481964"/>
            <a:chOff x="1240930" y="4146706"/>
            <a:chExt cx="1796454" cy="344261"/>
          </a:xfrm>
        </p:grpSpPr>
        <p:sp>
          <p:nvSpPr>
            <p:cNvPr id="28" name="TextBox 11"/>
            <p:cNvSpPr txBox="1">
              <a:spLocks noChangeArrowheads="1"/>
            </p:cNvSpPr>
            <p:nvPr/>
          </p:nvSpPr>
          <p:spPr bwMode="auto">
            <a:xfrm flipH="1">
              <a:off x="1349948" y="4146706"/>
              <a:ext cx="1687436" cy="329762"/>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en-US" altLang="zh-CN" sz="2400" b="1" dirty="0" smtClean="0">
                  <a:solidFill>
                    <a:srgbClr val="0070C0"/>
                  </a:solidFill>
                  <a:latin typeface="微软雅黑" pitchFamily="34" charset="-122"/>
                  <a:ea typeface="微软雅黑" pitchFamily="34" charset="-122"/>
                </a:rPr>
                <a:t>CBTC</a:t>
              </a:r>
              <a:r>
                <a:rPr lang="zh-CN" altLang="en-US" sz="2400" b="1" dirty="0" smtClean="0">
                  <a:solidFill>
                    <a:srgbClr val="0070C0"/>
                  </a:solidFill>
                  <a:latin typeface="微软雅黑" pitchFamily="34" charset="-122"/>
                  <a:ea typeface="微软雅黑" pitchFamily="34" charset="-122"/>
                </a:rPr>
                <a:t>中的联锁技术</a:t>
              </a:r>
              <a:endParaRPr lang="en-US" altLang="zh-CN" b="1" kern="0" dirty="0" smtClean="0">
                <a:solidFill>
                  <a:srgbClr val="0070C0"/>
                </a:solidFill>
                <a:latin typeface="微软雅黑" pitchFamily="34" charset="-122"/>
                <a:ea typeface="微软雅黑" pitchFamily="34" charset="-122"/>
              </a:endParaRPr>
            </a:p>
          </p:txBody>
        </p:sp>
        <p:cxnSp>
          <p:nvCxnSpPr>
            <p:cNvPr id="29" name="直接连接符 28"/>
            <p:cNvCxnSpPr/>
            <p:nvPr/>
          </p:nvCxnSpPr>
          <p:spPr>
            <a:xfrm flipV="1">
              <a:off x="1240930" y="4484194"/>
              <a:ext cx="1796454" cy="6773"/>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SCORM_RATE_SLIDES" val="1"/>
  <p:tag name="ISPRING_ULTRA_SCORM_SLIDE_COUNT" val="1"/>
</p:tagLst>
</file>

<file path=ppt/theme/theme1.xml><?xml version="1.0" encoding="utf-8"?>
<a:theme xmlns:a="http://schemas.openxmlformats.org/drawingml/2006/main" name="Office 主题">
  <a:themeElements>
    <a:clrScheme name="自定义 238">
      <a:dk1>
        <a:sysClr val="windowText" lastClr="000000"/>
      </a:dk1>
      <a:lt1>
        <a:sysClr val="window" lastClr="FFFFFF"/>
      </a:lt1>
      <a:dk2>
        <a:srgbClr val="1F497D"/>
      </a:dk2>
      <a:lt2>
        <a:srgbClr val="EEECE1"/>
      </a:lt2>
      <a:accent1>
        <a:srgbClr val="00AEEE"/>
      </a:accent1>
      <a:accent2>
        <a:srgbClr val="E83828"/>
      </a:accent2>
      <a:accent3>
        <a:srgbClr val="72CD4F"/>
      </a:accent3>
      <a:accent4>
        <a:srgbClr val="FE9800"/>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8025</TotalTime>
  <Words>6916</Words>
  <Application>Microsoft Office PowerPoint</Application>
  <PresentationFormat>自定义</PresentationFormat>
  <Paragraphs>1050</Paragraphs>
  <Slides>100</Slides>
  <Notes>6</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100</vt:i4>
      </vt:variant>
    </vt:vector>
  </HeadingPairs>
  <TitlesOfParts>
    <vt:vector size="102" baseType="lpstr">
      <vt:lpstr>Office 主题</vt:lpstr>
      <vt:lpstr>Visio</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lpstr>幻灯片 68</vt:lpstr>
      <vt:lpstr>幻灯片 69</vt:lpstr>
      <vt:lpstr>幻灯片 70</vt:lpstr>
      <vt:lpstr>幻灯片 71</vt:lpstr>
      <vt:lpstr>幻灯片 72</vt:lpstr>
      <vt:lpstr>幻灯片 73</vt:lpstr>
      <vt:lpstr>幻灯片 74</vt:lpstr>
      <vt:lpstr>幻灯片 75</vt:lpstr>
      <vt:lpstr>幻灯片 76</vt:lpstr>
      <vt:lpstr>幻灯片 77</vt:lpstr>
      <vt:lpstr>幻灯片 78</vt:lpstr>
      <vt:lpstr>幻灯片 79</vt:lpstr>
      <vt:lpstr>幻灯片 80</vt:lpstr>
      <vt:lpstr>幻灯片 81</vt:lpstr>
      <vt:lpstr>幻灯片 82</vt:lpstr>
      <vt:lpstr>幻灯片 83</vt:lpstr>
      <vt:lpstr>幻灯片 84</vt:lpstr>
      <vt:lpstr>幻灯片 85</vt:lpstr>
      <vt:lpstr>幻灯片 86</vt:lpstr>
      <vt:lpstr>幻灯片 87</vt:lpstr>
      <vt:lpstr>幻灯片 88</vt:lpstr>
      <vt:lpstr>幻灯片 89</vt:lpstr>
      <vt:lpstr>幻灯片 90</vt:lpstr>
      <vt:lpstr>幻灯片 91</vt:lpstr>
      <vt:lpstr>幻灯片 92</vt:lpstr>
      <vt:lpstr>幻灯片 93</vt:lpstr>
      <vt:lpstr>幻灯片 94</vt:lpstr>
      <vt:lpstr>幻灯片 95</vt:lpstr>
      <vt:lpstr>幻灯片 96</vt:lpstr>
      <vt:lpstr>幻灯片 97</vt:lpstr>
      <vt:lpstr>幻灯片 98</vt:lpstr>
      <vt:lpstr>幻灯片 99</vt:lpstr>
      <vt:lpstr>幻灯片 100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李培俊</dc:creator>
  <cp:lastModifiedBy>Administrator</cp:lastModifiedBy>
  <cp:revision>944</cp:revision>
  <dcterms:created xsi:type="dcterms:W3CDTF">2015-10-16T03:54:15Z</dcterms:created>
  <dcterms:modified xsi:type="dcterms:W3CDTF">2019-05-03T07:38:16Z</dcterms:modified>
</cp:coreProperties>
</file>